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4"/>
  </p:notesMasterIdLst>
  <p:sldIdLst>
    <p:sldId id="256" r:id="rId2"/>
    <p:sldId id="257" r:id="rId3"/>
    <p:sldId id="310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80" r:id="rId15"/>
    <p:sldId id="269" r:id="rId16"/>
    <p:sldId id="270" r:id="rId17"/>
    <p:sldId id="271" r:id="rId18"/>
    <p:sldId id="274" r:id="rId19"/>
    <p:sldId id="272" r:id="rId20"/>
    <p:sldId id="273" r:id="rId21"/>
    <p:sldId id="275" r:id="rId22"/>
    <p:sldId id="276" r:id="rId23"/>
    <p:sldId id="277" r:id="rId24"/>
    <p:sldId id="278" r:id="rId25"/>
    <p:sldId id="279" r:id="rId26"/>
    <p:sldId id="289" r:id="rId27"/>
    <p:sldId id="298" r:id="rId28"/>
    <p:sldId id="286" r:id="rId29"/>
    <p:sldId id="281" r:id="rId30"/>
    <p:sldId id="282" r:id="rId31"/>
    <p:sldId id="283" r:id="rId32"/>
    <p:sldId id="284" r:id="rId33"/>
    <p:sldId id="285" r:id="rId34"/>
    <p:sldId id="299" r:id="rId35"/>
    <p:sldId id="288" r:id="rId36"/>
    <p:sldId id="287" r:id="rId37"/>
    <p:sldId id="290" r:id="rId38"/>
    <p:sldId id="300" r:id="rId39"/>
    <p:sldId id="294" r:id="rId40"/>
    <p:sldId id="295" r:id="rId41"/>
    <p:sldId id="296" r:id="rId42"/>
    <p:sldId id="301" r:id="rId43"/>
    <p:sldId id="302" r:id="rId44"/>
    <p:sldId id="291" r:id="rId45"/>
    <p:sldId id="293" r:id="rId46"/>
    <p:sldId id="303" r:id="rId47"/>
    <p:sldId id="292" r:id="rId48"/>
    <p:sldId id="304" r:id="rId49"/>
    <p:sldId id="305" r:id="rId50"/>
    <p:sldId id="306" r:id="rId51"/>
    <p:sldId id="307" r:id="rId52"/>
    <p:sldId id="308" r:id="rId5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622"/>
    <p:restoredTop sz="76186"/>
  </p:normalViewPr>
  <p:slideViewPr>
    <p:cSldViewPr snapToGrid="0" snapToObjects="1">
      <p:cViewPr varScale="1">
        <p:scale>
          <a:sx n="72" d="100"/>
          <a:sy n="72" d="100"/>
        </p:scale>
        <p:origin x="33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999B95-520F-1348-BAE9-6F08F04AD45F}" type="datetimeFigureOut">
              <a:rPr lang="en-US" smtClean="0"/>
              <a:t>3/8/20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8B54BB-516A-7B44-85A0-D16BE8283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483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liem.com/pv-card-ed-charting-and-coding/" TargetMode="External"/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liem.com/pv-card-ed-charting-and-coding/" TargetMode="External"/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Burkhardt J,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Watsjold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B, Fan T, Dyer S. Emergency department charting: Evaluation and management (E/M) Levels. </a:t>
            </a:r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https://www.aliem.com/pv-card-ed-charting-and-coding/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Published August 15, 2016. Accessed March 6, 2020.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8B54BB-516A-7B44-85A0-D16BE8283E2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1765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 up all those points from the previous slides to see the “Type” of MDM you are in based on dx/</a:t>
            </a:r>
            <a:r>
              <a:rPr lang="en-US" dirty="0" err="1"/>
              <a:t>tx</a:t>
            </a:r>
            <a:r>
              <a:rPr lang="en-US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8B54BB-516A-7B44-85A0-D16BE8283E2C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0956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 up all those points from the previous slides to see the “Type” of MDM you are in based on data.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8B54BB-516A-7B44-85A0-D16BE8283E2C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0927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Burkhardt J,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Watsjold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B, Fan T, Dyer S. Emergency department charting: Evaluation and management (E/M) Levels. </a:t>
            </a:r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https://www.aliem.com/pv-card-ed-charting-and-coding/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Published August 15, 2016. Accessed March 6, 2020.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8B54BB-516A-7B44-85A0-D16BE8283E2C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843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a Level 1-3 chart, you need 1-3 components of the HPI</a:t>
            </a:r>
          </a:p>
          <a:p>
            <a:r>
              <a:rPr lang="en-US" dirty="0"/>
              <a:t>For Levels 4-5,  you need 4 components.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8B54BB-516A-7B44-85A0-D16BE8283E2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3724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Levels 1-3 - &lt; 2 systems</a:t>
            </a:r>
          </a:p>
          <a:p>
            <a:r>
              <a:rPr lang="en-US" dirty="0"/>
              <a:t>For Level 4 – 2-9</a:t>
            </a:r>
          </a:p>
          <a:p>
            <a:r>
              <a:rPr lang="en-US" dirty="0"/>
              <a:t>For Level 5 – 10+ ROS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8B54BB-516A-7B44-85A0-D16BE8283E2C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056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Levels 1-3 – you don’t need any PFSH</a:t>
            </a:r>
          </a:p>
          <a:p>
            <a:r>
              <a:rPr lang="en-US" dirty="0"/>
              <a:t>For Level 4 – you need 1/3</a:t>
            </a:r>
          </a:p>
          <a:p>
            <a:r>
              <a:rPr lang="en-US" dirty="0"/>
              <a:t>For Level 5 – you need 2/3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8B54BB-516A-7B44-85A0-D16BE8283E2C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824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8B54BB-516A-7B44-85A0-D16BE8283E2C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6882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8B54BB-516A-7B44-85A0-D16BE8283E2C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9927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8B54BB-516A-7B44-85A0-D16BE8283E2C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9703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 up all those points from the previous slides to see the “Type” of MDM you are in based on Data.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8B54BB-516A-7B44-85A0-D16BE8283E2C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318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8B54BB-516A-7B44-85A0-D16BE8283E2C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2590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45E06-7B76-B34B-9AF2-CF79489DA0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C5CB0B-84FE-3745-BBA6-38DD29FACA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EF8E89-A124-A94C-AAE0-567710543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90816-10AF-3D42-B5C1-C0095DA51A06}" type="datetimeFigureOut">
              <a:rPr lang="en-US" smtClean="0"/>
              <a:t>3/8/20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1E0140-E244-9A44-AD80-18379A8D5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012B1B-6615-A44B-8C17-5E248DB4F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2E8D3-8C54-A246-84F8-60D25E770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87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9BFEA-C81E-3A4A-95F6-54C54B800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EA6E7C-156E-854F-A779-03744F32C2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907D8E-B2DA-CC45-9C4C-94EF18118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90816-10AF-3D42-B5C1-C0095DA51A06}" type="datetimeFigureOut">
              <a:rPr lang="en-US" smtClean="0"/>
              <a:t>3/8/20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01F6FA-B163-CE44-95DE-622C8CEBC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CD2653-CE42-9D4A-8AE3-D8981EBC1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2E8D3-8C54-A246-84F8-60D25E770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08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497EC9-7217-0942-BD8F-57FB4361A0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AE1764-DDB2-1541-B2A6-6CEE7AD2E1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FBCE4A-1CC7-7342-B532-EF77C71B5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90816-10AF-3D42-B5C1-C0095DA51A06}" type="datetimeFigureOut">
              <a:rPr lang="en-US" smtClean="0"/>
              <a:t>3/8/20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7C20C7-9E4A-D545-8AD1-1D7AB9FB1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D27A3D-B84A-F043-93B4-346E64E96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2E8D3-8C54-A246-84F8-60D25E770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238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4AB51-F87F-5943-BA74-951607E92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32227A-1866-CF4B-92F8-5F5BEAD897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814841-EFDD-6C4D-B50B-B846CA2F4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90816-10AF-3D42-B5C1-C0095DA51A06}" type="datetimeFigureOut">
              <a:rPr lang="en-US" smtClean="0"/>
              <a:t>3/8/20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F88019-9E75-DC4C-8E01-0C8BF907F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19FEC3-05AB-7542-AEDB-7862E2C5C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2E8D3-8C54-A246-84F8-60D25E770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608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5AC1A-36BD-0547-A681-A47FC67C5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32F3F6-9AA1-4644-8969-BC817F2622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425E24-D37F-094A-BBE5-0B9A94252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90816-10AF-3D42-B5C1-C0095DA51A06}" type="datetimeFigureOut">
              <a:rPr lang="en-US" smtClean="0"/>
              <a:t>3/8/20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81C2C2-3AD6-7349-A8A8-594EA0721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E12158-D245-E842-BF24-680204FA1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2E8D3-8C54-A246-84F8-60D25E770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072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04550-3EB7-934C-B199-9E17C03EF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C2C1D-9183-0A40-81B2-948F019848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9EF999-439E-F247-8EE8-5B8146FC96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2E2D44-C0E0-F141-A7F7-6917ED1CA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90816-10AF-3D42-B5C1-C0095DA51A06}" type="datetimeFigureOut">
              <a:rPr lang="en-US" smtClean="0"/>
              <a:t>3/8/20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B516FE-0D0E-DF4C-A648-0E06BF4C6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055713-8367-684E-8251-376AA51ED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2E8D3-8C54-A246-84F8-60D25E770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586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7FE56-1348-DE45-BE08-4914867C1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30EED9-B2DA-F04A-BDD5-3C3000FE03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C186FA-FFAE-BC41-805F-B740218870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2B8114-AE57-F340-A96F-DFA85BF04C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41E3CD-6736-8E43-984E-0783E25DE9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054665-C617-2547-9700-33B60F056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90816-10AF-3D42-B5C1-C0095DA51A06}" type="datetimeFigureOut">
              <a:rPr lang="en-US" smtClean="0"/>
              <a:t>3/8/20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B0D7DE4-8CF9-E346-9D9E-6F3062AEE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DD6C73-76B9-8C47-95FE-947B01F43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2E8D3-8C54-A246-84F8-60D25E770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185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15075-C200-DD47-9B13-845AF2C09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C02470-6A11-AC44-B0A0-2FAE29E43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90816-10AF-3D42-B5C1-C0095DA51A06}" type="datetimeFigureOut">
              <a:rPr lang="en-US" smtClean="0"/>
              <a:t>3/8/20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0F7B0B-23C3-CB41-B2D9-9EB24FDEB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81FF9D-7B89-2C40-8938-79217ECE6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2E8D3-8C54-A246-84F8-60D25E770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811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7A7EAF-83E3-4B42-8596-CBDD95123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90816-10AF-3D42-B5C1-C0095DA51A06}" type="datetimeFigureOut">
              <a:rPr lang="en-US" smtClean="0"/>
              <a:t>3/8/20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9716AB-D818-F341-A38B-A5CA6C396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91B978-EC28-244A-B572-061E6E413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2E8D3-8C54-A246-84F8-60D25E770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750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22B35-7ADC-6940-9ACE-99B5C1298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02F9F-79DE-4A47-8B7A-3D4EE7D09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C059EB-B5EC-634E-A388-477EBFDD54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6E5D4C-B152-344E-B2C9-3DD7F624C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90816-10AF-3D42-B5C1-C0095DA51A06}" type="datetimeFigureOut">
              <a:rPr lang="en-US" smtClean="0"/>
              <a:t>3/8/20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C12D76-6254-6245-958D-75CF41325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15D200-9887-C446-8180-054B63AB2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2E8D3-8C54-A246-84F8-60D25E770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632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A01AD1-25D7-8D40-8086-0C49387BC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9EB106-B4B6-A141-B312-5A71A9E762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F8A06B-2D98-5B46-84F7-B7E87A2AAA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CF12CC-26B0-B346-A467-F64453D6E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90816-10AF-3D42-B5C1-C0095DA51A06}" type="datetimeFigureOut">
              <a:rPr lang="en-US" smtClean="0"/>
              <a:t>3/8/20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6540F5-F1DB-CF4D-8569-A6D67BC0D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C07DE4-0AAD-1141-BA38-C811A5209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2E8D3-8C54-A246-84F8-60D25E770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754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42FBA0-8531-C64C-80FA-7E6342D88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662F85-BAB6-944B-B25C-551C1ED3C1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DF0255-BB9C-DC46-9263-652916915C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990816-10AF-3D42-B5C1-C0095DA51A06}" type="datetimeFigureOut">
              <a:rPr lang="en-US" smtClean="0"/>
              <a:t>3/8/20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9994C5-8466-3F4C-955F-39863DC816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11FBEE-9AB4-214E-BC2D-63D6AF56EB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2E8D3-8C54-A246-84F8-60D25E770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954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hyperlink" Target="https://medamerica.okta.com/" TargetMode="External"/><Relationship Id="rId2" Type="http://schemas.openxmlformats.org/officeDocument/2006/relationships/hyperlink" Target="https://www.aliem.com/pv-card-ed-charting-and-codin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cms.gov/Outreach-and-Education/Medicare-Learning-Network-MLN/MLNProducts/Downloads/eval_mgmt_serv_guide-ICN006764TextOnly.pdf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85390-A750-B948-9684-B66436203C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Coding and Billing in</a:t>
            </a:r>
            <a:br>
              <a:rPr lang="en-US" dirty="0"/>
            </a:br>
            <a:r>
              <a:rPr lang="en-US" dirty="0"/>
              <a:t>Emergency Medicine: The Basics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D2B477-6AEB-3D44-AA8C-F457F60C78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Kimberly Sokol, MD, MS, MACM(c)</a:t>
            </a:r>
          </a:p>
          <a:p>
            <a:r>
              <a:rPr lang="en-US" dirty="0"/>
              <a:t>Kaweah Delta Department of Emergency Medicine</a:t>
            </a:r>
          </a:p>
        </p:txBody>
      </p:sp>
    </p:spTree>
    <p:extLst>
      <p:ext uri="{BB962C8B-B14F-4D97-AF65-F5344CB8AC3E}">
        <p14:creationId xmlns:p14="http://schemas.microsoft.com/office/powerpoint/2010/main" val="18260499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CDA0C-A85C-3546-A0EE-E458B2FA8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Level 4 = 99284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44432E-B2AF-7B48-90BE-67796DCD1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8704"/>
            <a:ext cx="10515600" cy="4351338"/>
          </a:xfrm>
        </p:spPr>
        <p:txBody>
          <a:bodyPr/>
          <a:lstStyle/>
          <a:p>
            <a:r>
              <a:rPr lang="en-US" dirty="0"/>
              <a:t>Presenting problem: High severity, require urgent evaluation by physician, but do not pose immediate threat to life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Examples:</a:t>
            </a:r>
          </a:p>
          <a:p>
            <a:pPr lvl="1"/>
            <a:r>
              <a:rPr lang="en-US" dirty="0"/>
              <a:t>Child with head injury and brief loss of consciousness, but neurologically intact</a:t>
            </a:r>
          </a:p>
          <a:p>
            <a:pPr lvl="1"/>
            <a:r>
              <a:rPr lang="en-US" dirty="0"/>
              <a:t>Elderly female with right hip pain after a mechanical fall</a:t>
            </a:r>
          </a:p>
          <a:p>
            <a:pPr lvl="1"/>
            <a:r>
              <a:rPr lang="en-US" dirty="0"/>
              <a:t>Patient with flank pain and hematuria</a:t>
            </a:r>
          </a:p>
          <a:p>
            <a:pPr lvl="1"/>
            <a:r>
              <a:rPr lang="en-US" dirty="0"/>
              <a:t>Sexually active female with vaginal discharge AND abdominal pain </a:t>
            </a:r>
          </a:p>
        </p:txBody>
      </p:sp>
    </p:spTree>
    <p:extLst>
      <p:ext uri="{BB962C8B-B14F-4D97-AF65-F5344CB8AC3E}">
        <p14:creationId xmlns:p14="http://schemas.microsoft.com/office/powerpoint/2010/main" val="21322208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77FCA-0B88-1246-B1CD-EF4CA3067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Level 5 = 99285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5016E-7D52-334C-BDEB-F73D426573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lang="en-US" dirty="0"/>
              <a:t>Presenting problem: High severity, require urgent evaluation by physician AND pose an immediate threat to life/physiologic life</a:t>
            </a:r>
          </a:p>
          <a:p>
            <a:endParaRPr lang="en-US" dirty="0"/>
          </a:p>
          <a:p>
            <a:r>
              <a:rPr lang="en-US" dirty="0"/>
              <a:t>Examples:</a:t>
            </a:r>
          </a:p>
          <a:p>
            <a:pPr lvl="1"/>
            <a:r>
              <a:rPr lang="en-US" dirty="0"/>
              <a:t>Complicated overdose</a:t>
            </a:r>
          </a:p>
          <a:p>
            <a:pPr lvl="1"/>
            <a:r>
              <a:rPr lang="en-US" dirty="0"/>
              <a:t>New-onset rapid heart rate requiring IV therapy</a:t>
            </a:r>
          </a:p>
          <a:p>
            <a:pPr lvl="1"/>
            <a:r>
              <a:rPr lang="en-US" dirty="0"/>
              <a:t>Active upper GI bleed</a:t>
            </a:r>
          </a:p>
          <a:p>
            <a:pPr lvl="1"/>
            <a:r>
              <a:rPr lang="en-US" dirty="0"/>
              <a:t>Patient presenting after a motor vehicle collision with concerns for intraabdominal, intrathoracic, and/or multiple extremity injuries</a:t>
            </a:r>
          </a:p>
          <a:p>
            <a:pPr lvl="1"/>
            <a:r>
              <a:rPr lang="en-US" dirty="0"/>
              <a:t>Cardiac ischemia</a:t>
            </a:r>
          </a:p>
          <a:p>
            <a:pPr lvl="1"/>
            <a:r>
              <a:rPr lang="en-US" dirty="0"/>
              <a:t>Pulmonary embolus</a:t>
            </a:r>
          </a:p>
        </p:txBody>
      </p:sp>
    </p:spTree>
    <p:extLst>
      <p:ext uri="{BB962C8B-B14F-4D97-AF65-F5344CB8AC3E}">
        <p14:creationId xmlns:p14="http://schemas.microsoft.com/office/powerpoint/2010/main" val="34451643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F8D4C-F9C2-CF46-8973-7DE1CF95D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Step-Wise Approach to Coding Charts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4109EF-B36A-214A-8837-9FF361E1E6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Choose your E/M Code based on your patient’s presenting problem.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Once you’ve chosen your E/M Code, determine the level of </a:t>
            </a:r>
            <a:r>
              <a:rPr lang="en-US" b="1" dirty="0"/>
              <a:t>History </a:t>
            </a:r>
            <a:r>
              <a:rPr lang="en-US" dirty="0"/>
              <a:t>needed to fulfill the requirements for that code, as determined by Centers for Medicare and Medicaid Services.</a:t>
            </a:r>
          </a:p>
        </p:txBody>
      </p:sp>
    </p:spTree>
    <p:extLst>
      <p:ext uri="{BB962C8B-B14F-4D97-AF65-F5344CB8AC3E}">
        <p14:creationId xmlns:p14="http://schemas.microsoft.com/office/powerpoint/2010/main" val="40005604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E4C62C4-69D1-A14B-9548-E555101464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700" y="171450"/>
            <a:ext cx="11912600" cy="651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3939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27848-C5D1-9541-B694-00BB339A6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02631"/>
            <a:ext cx="10515600" cy="2852737"/>
          </a:xfrm>
        </p:spPr>
        <p:txBody>
          <a:bodyPr anchor="ctr"/>
          <a:lstStyle/>
          <a:p>
            <a:pPr algn="ctr"/>
            <a:r>
              <a:rPr lang="en-US" dirty="0"/>
              <a:t>History</a:t>
            </a:r>
          </a:p>
        </p:txBody>
      </p:sp>
    </p:spTree>
    <p:extLst>
      <p:ext uri="{BB962C8B-B14F-4D97-AF65-F5344CB8AC3E}">
        <p14:creationId xmlns:p14="http://schemas.microsoft.com/office/powerpoint/2010/main" val="12432967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C906A77-ACAE-1842-8006-0BDC03FE6C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00" y="171450"/>
            <a:ext cx="11912600" cy="65151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3DF4457-88DA-E645-AB1C-4040E8DEC48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39916"/>
          <a:stretch/>
        </p:blipFill>
        <p:spPr>
          <a:xfrm>
            <a:off x="4894728" y="171450"/>
            <a:ext cx="7157571" cy="65151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0FE889F-BDDB-374D-86A5-899376879B5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1397"/>
          <a:stretch/>
        </p:blipFill>
        <p:spPr>
          <a:xfrm>
            <a:off x="139699" y="4823012"/>
            <a:ext cx="11912600" cy="1863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12931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48B5A-E39E-BE4E-A8C4-97FFF683A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Chief Complaint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FF181-ABFC-DA42-AB43-4A4EBCA16A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35980"/>
            <a:ext cx="10515600" cy="4667250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Required in all patients, regardless of the level of severity</a:t>
            </a:r>
          </a:p>
          <a:p>
            <a:pPr>
              <a:lnSpc>
                <a:spcPct val="150000"/>
              </a:lnSpc>
            </a:pPr>
            <a:r>
              <a:rPr lang="en-US" dirty="0"/>
              <a:t>This is a concise statement that describes the reason for the encounter</a:t>
            </a:r>
          </a:p>
          <a:p>
            <a:pPr>
              <a:lnSpc>
                <a:spcPct val="150000"/>
              </a:lnSpc>
            </a:pPr>
            <a:r>
              <a:rPr lang="en-US" dirty="0"/>
              <a:t>Stated in the patient’s own words</a:t>
            </a:r>
          </a:p>
          <a:p>
            <a:pPr>
              <a:lnSpc>
                <a:spcPct val="150000"/>
              </a:lnSpc>
            </a:pPr>
            <a:r>
              <a:rPr lang="en-US" dirty="0"/>
              <a:t>Examples: 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“My head hurts”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“Chest pain”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“I was in a car accident”</a:t>
            </a:r>
          </a:p>
        </p:txBody>
      </p:sp>
    </p:spTree>
    <p:extLst>
      <p:ext uri="{BB962C8B-B14F-4D97-AF65-F5344CB8AC3E}">
        <p14:creationId xmlns:p14="http://schemas.microsoft.com/office/powerpoint/2010/main" val="13000072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28C0F-2133-FA43-B462-2A27DD730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History of Present Illness/Injury (HPI)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AD3F69-49E4-9146-9603-CC2FA785DE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8155"/>
            <a:ext cx="5257800" cy="4351338"/>
          </a:xfrm>
        </p:spPr>
        <p:txBody>
          <a:bodyPr/>
          <a:lstStyle/>
          <a:p>
            <a:r>
              <a:rPr lang="en-US" b="1" dirty="0"/>
              <a:t>Location</a:t>
            </a:r>
            <a:r>
              <a:rPr lang="en-US" dirty="0"/>
              <a:t> – area of body, localized, radiation of pain</a:t>
            </a:r>
          </a:p>
          <a:p>
            <a:r>
              <a:rPr lang="en-US" b="1" dirty="0"/>
              <a:t>Quality</a:t>
            </a:r>
            <a:r>
              <a:rPr lang="en-US" dirty="0"/>
              <a:t> – sharp/dull, throbbing/stabbing, acute/chronic</a:t>
            </a:r>
          </a:p>
          <a:p>
            <a:r>
              <a:rPr lang="en-US" b="1" dirty="0"/>
              <a:t>Severity </a:t>
            </a:r>
            <a:r>
              <a:rPr lang="en-US" dirty="0"/>
              <a:t>– pain scale (1-10), functional status</a:t>
            </a:r>
          </a:p>
          <a:p>
            <a:r>
              <a:rPr lang="en-US" b="1" dirty="0"/>
              <a:t>Associated Signs and Symptoms </a:t>
            </a:r>
            <a:r>
              <a:rPr lang="en-US" dirty="0"/>
              <a:t>– includes persistent positives and negatives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8F5A0B8-EB7A-F744-9668-25A81729D959}"/>
              </a:ext>
            </a:extLst>
          </p:cNvPr>
          <p:cNvSpPr txBox="1">
            <a:spLocks/>
          </p:cNvSpPr>
          <p:nvPr/>
        </p:nvSpPr>
        <p:spPr>
          <a:xfrm>
            <a:off x="6096000" y="1864980"/>
            <a:ext cx="5257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Timing</a:t>
            </a:r>
            <a:r>
              <a:rPr lang="en-US" dirty="0"/>
              <a:t> – constant/intermittent, time of day, onset</a:t>
            </a:r>
          </a:p>
          <a:p>
            <a:r>
              <a:rPr lang="en-US" b="1" dirty="0"/>
              <a:t>Context</a:t>
            </a:r>
            <a:r>
              <a:rPr lang="en-US" dirty="0"/>
              <a:t> – when the symptoms occur, description of events leading up to injury</a:t>
            </a:r>
          </a:p>
          <a:p>
            <a:r>
              <a:rPr lang="en-US" b="1" dirty="0"/>
              <a:t>Duration </a:t>
            </a:r>
            <a:r>
              <a:rPr lang="en-US" dirty="0"/>
              <a:t>– when did symptoms start, how long ago</a:t>
            </a:r>
          </a:p>
          <a:p>
            <a:r>
              <a:rPr lang="en-US" b="1" dirty="0"/>
              <a:t>Modifying Factors </a:t>
            </a:r>
            <a:r>
              <a:rPr lang="en-US" dirty="0"/>
              <a:t>– aggravating or alleviating factors</a:t>
            </a:r>
          </a:p>
        </p:txBody>
      </p:sp>
    </p:spTree>
    <p:extLst>
      <p:ext uri="{BB962C8B-B14F-4D97-AF65-F5344CB8AC3E}">
        <p14:creationId xmlns:p14="http://schemas.microsoft.com/office/powerpoint/2010/main" val="41521939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C906A77-ACAE-1842-8006-0BDC03FE6C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700" y="171450"/>
            <a:ext cx="11912600" cy="65151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3DF4457-88DA-E645-AB1C-4040E8DEC48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39916"/>
          <a:stretch/>
        </p:blipFill>
        <p:spPr>
          <a:xfrm>
            <a:off x="4894728" y="171450"/>
            <a:ext cx="7157571" cy="65151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0FE889F-BDDB-374D-86A5-899376879B5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71397"/>
          <a:stretch/>
        </p:blipFill>
        <p:spPr>
          <a:xfrm>
            <a:off x="139699" y="4823012"/>
            <a:ext cx="11912600" cy="1863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283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F8F83-1450-7D43-B8FB-DA27DCCE4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of Systems (ROS)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6D5E27-1939-DC49-BE0F-EB47037E1A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/>
          <a:lstStyle/>
          <a:p>
            <a:r>
              <a:rPr lang="en-US" dirty="0"/>
              <a:t>Constitutional</a:t>
            </a:r>
          </a:p>
          <a:p>
            <a:r>
              <a:rPr lang="en-US" dirty="0"/>
              <a:t>Eyes</a:t>
            </a:r>
          </a:p>
          <a:p>
            <a:r>
              <a:rPr lang="en-US" dirty="0"/>
              <a:t>Ears, nose, mouth and throat</a:t>
            </a:r>
          </a:p>
          <a:p>
            <a:r>
              <a:rPr lang="en-US" dirty="0"/>
              <a:t>Cardiovascular</a:t>
            </a:r>
          </a:p>
          <a:p>
            <a:r>
              <a:rPr lang="en-US" dirty="0"/>
              <a:t>Respiratory</a:t>
            </a:r>
          </a:p>
          <a:p>
            <a:r>
              <a:rPr lang="en-US" dirty="0"/>
              <a:t>Gastrointestinal</a:t>
            </a:r>
          </a:p>
          <a:p>
            <a:r>
              <a:rPr lang="en-US" dirty="0"/>
              <a:t>Genitourinary</a:t>
            </a:r>
          </a:p>
          <a:p>
            <a:r>
              <a:rPr lang="en-US" dirty="0"/>
              <a:t>Allergic/Immunologic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9799071-232C-2049-BE63-7C8018A67C1D}"/>
              </a:ext>
            </a:extLst>
          </p:cNvPr>
          <p:cNvSpPr txBox="1">
            <a:spLocks/>
          </p:cNvSpPr>
          <p:nvPr/>
        </p:nvSpPr>
        <p:spPr>
          <a:xfrm>
            <a:off x="6096000" y="1825625"/>
            <a:ext cx="5257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Musculoskeletal</a:t>
            </a:r>
          </a:p>
          <a:p>
            <a:r>
              <a:rPr lang="en-US" dirty="0"/>
              <a:t>Integumentary (skin and/or breast)</a:t>
            </a:r>
          </a:p>
          <a:p>
            <a:r>
              <a:rPr lang="en-US" dirty="0"/>
              <a:t>Neurological</a:t>
            </a:r>
          </a:p>
          <a:p>
            <a:r>
              <a:rPr lang="en-US" dirty="0"/>
              <a:t>Psychiatric</a:t>
            </a:r>
          </a:p>
          <a:p>
            <a:r>
              <a:rPr lang="en-US" dirty="0"/>
              <a:t>Endocrine</a:t>
            </a:r>
          </a:p>
          <a:p>
            <a:r>
              <a:rPr lang="en-US" dirty="0"/>
              <a:t>Hematologic/Lymphatic </a:t>
            </a:r>
          </a:p>
        </p:txBody>
      </p:sp>
    </p:spTree>
    <p:extLst>
      <p:ext uri="{BB962C8B-B14F-4D97-AF65-F5344CB8AC3E}">
        <p14:creationId xmlns:p14="http://schemas.microsoft.com/office/powerpoint/2010/main" val="280824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DC639B-A7D6-6349-B895-5448D419D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02631"/>
            <a:ext cx="10515600" cy="2852737"/>
          </a:xfrm>
        </p:spPr>
        <p:txBody>
          <a:bodyPr anchor="ctr"/>
          <a:lstStyle/>
          <a:p>
            <a:pPr algn="ctr"/>
            <a:r>
              <a:rPr lang="en-US" dirty="0"/>
              <a:t>Coding and Billing: The Basics</a:t>
            </a:r>
          </a:p>
        </p:txBody>
      </p:sp>
    </p:spTree>
    <p:extLst>
      <p:ext uri="{BB962C8B-B14F-4D97-AF65-F5344CB8AC3E}">
        <p14:creationId xmlns:p14="http://schemas.microsoft.com/office/powerpoint/2010/main" val="14777910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8E926-D7C4-CF41-90CA-817D8D93B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of Systems (ROS)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F4D85F-0920-074B-9B1C-598323B404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6635"/>
            <a:ext cx="10515600" cy="4351338"/>
          </a:xfrm>
        </p:spPr>
        <p:txBody>
          <a:bodyPr/>
          <a:lstStyle/>
          <a:p>
            <a:r>
              <a:rPr lang="en-US" dirty="0"/>
              <a:t>Can state “All other systems reviewed and are negative” for </a:t>
            </a:r>
            <a:r>
              <a:rPr lang="en-US" b="1" dirty="0"/>
              <a:t>billing</a:t>
            </a:r>
            <a:r>
              <a:rPr lang="en-US" dirty="0"/>
              <a:t> purposes</a:t>
            </a:r>
          </a:p>
          <a:p>
            <a:pPr lvl="1"/>
            <a:r>
              <a:rPr lang="en-US" dirty="0"/>
              <a:t>But this may not be </a:t>
            </a:r>
            <a:r>
              <a:rPr lang="en-US" b="1" dirty="0"/>
              <a:t>medicolegally</a:t>
            </a:r>
            <a:r>
              <a:rPr lang="en-US" dirty="0"/>
              <a:t> sound!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Examples of UNACCEPTABLE ROS statements:</a:t>
            </a:r>
          </a:p>
          <a:p>
            <a:pPr lvl="1"/>
            <a:r>
              <a:rPr lang="en-US" dirty="0"/>
              <a:t>ROS – Noncontributory</a:t>
            </a:r>
          </a:p>
          <a:p>
            <a:pPr lvl="1"/>
            <a:r>
              <a:rPr lang="en-US" dirty="0"/>
              <a:t>ROS – All negative</a:t>
            </a:r>
          </a:p>
        </p:txBody>
      </p:sp>
    </p:spTree>
    <p:extLst>
      <p:ext uri="{BB962C8B-B14F-4D97-AF65-F5344CB8AC3E}">
        <p14:creationId xmlns:p14="http://schemas.microsoft.com/office/powerpoint/2010/main" val="17343748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C906A77-ACAE-1842-8006-0BDC03FE6C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700" y="171450"/>
            <a:ext cx="11912600" cy="65151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3DF4457-88DA-E645-AB1C-4040E8DEC48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39916"/>
          <a:stretch/>
        </p:blipFill>
        <p:spPr>
          <a:xfrm>
            <a:off x="4894728" y="171450"/>
            <a:ext cx="7157571" cy="65151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0FE889F-BDDB-374D-86A5-899376879B5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71397"/>
          <a:stretch/>
        </p:blipFill>
        <p:spPr>
          <a:xfrm>
            <a:off x="139699" y="4823012"/>
            <a:ext cx="11912600" cy="1863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40462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7829F-78B5-AD44-9B4A-AFAD58A2F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Past, Family and Social 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AB6C9E-126D-6F48-A3B9-544961CCFE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Past History: Possible Components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Prior major illnesses and injuries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Prior surgeries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Prior hospitalizations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Current medications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Allergies (i.e. drug and food)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Age appropriate immunization status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Age appropriate feeding/dietary status</a:t>
            </a:r>
          </a:p>
        </p:txBody>
      </p:sp>
    </p:spTree>
    <p:extLst>
      <p:ext uri="{BB962C8B-B14F-4D97-AF65-F5344CB8AC3E}">
        <p14:creationId xmlns:p14="http://schemas.microsoft.com/office/powerpoint/2010/main" val="9555788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F67AE-5F41-7D45-90AF-9F85164F5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Past, Family and Social 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2EAC10-F7A3-D143-B701-E8B7E63F91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Family History: Possible Components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Health status or cause of death of parents, siblings, and children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Specific diseases related to problems identified in the chief complaint, HPI, or ROS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Diseases of family members which may be hereditary or place the patient at risk</a:t>
            </a:r>
          </a:p>
          <a:p>
            <a:pPr lvl="1">
              <a:lnSpc>
                <a:spcPct val="150000"/>
              </a:lnSpc>
            </a:pPr>
            <a:endParaRPr lang="en-US" dirty="0"/>
          </a:p>
          <a:p>
            <a:pPr lvl="1">
              <a:lnSpc>
                <a:spcPct val="150000"/>
              </a:lnSpc>
            </a:pPr>
            <a:r>
              <a:rPr lang="en-US" dirty="0"/>
              <a:t>Cannot say “non-contributory”</a:t>
            </a:r>
          </a:p>
        </p:txBody>
      </p:sp>
    </p:spTree>
    <p:extLst>
      <p:ext uri="{BB962C8B-B14F-4D97-AF65-F5344CB8AC3E}">
        <p14:creationId xmlns:p14="http://schemas.microsoft.com/office/powerpoint/2010/main" val="22119038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7731E-0696-3E46-A2CB-8EB81ACA5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Past, Family, and Social 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2E22AE-F2B6-C044-805A-4B09F560CD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Social History: Possible Components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Marital status/living arrangements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Current employment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Occupational history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Use of drugs, alcohol and/or tobacco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Level of education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Sexual history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Other relevant social factors</a:t>
            </a:r>
          </a:p>
        </p:txBody>
      </p:sp>
    </p:spTree>
    <p:extLst>
      <p:ext uri="{BB962C8B-B14F-4D97-AF65-F5344CB8AC3E}">
        <p14:creationId xmlns:p14="http://schemas.microsoft.com/office/powerpoint/2010/main" val="8549756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C906A77-ACAE-1842-8006-0BDC03FE6C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700" y="171450"/>
            <a:ext cx="11912600" cy="65151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3DF4457-88DA-E645-AB1C-4040E8DEC48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39916"/>
          <a:stretch/>
        </p:blipFill>
        <p:spPr>
          <a:xfrm>
            <a:off x="4894728" y="171450"/>
            <a:ext cx="7157571" cy="65151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0FE889F-BDDB-374D-86A5-899376879B5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71397"/>
          <a:stretch/>
        </p:blipFill>
        <p:spPr>
          <a:xfrm>
            <a:off x="139699" y="4823012"/>
            <a:ext cx="11912600" cy="1863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6474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E35A9-B8D8-9D4F-8435-D8B51A3EA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Acuity Caveat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4986F3-123B-5E4C-906A-E7611B2AD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4915"/>
            <a:ext cx="10515600" cy="4351338"/>
          </a:xfrm>
        </p:spPr>
        <p:txBody>
          <a:bodyPr/>
          <a:lstStyle/>
          <a:p>
            <a:r>
              <a:rPr lang="en-US" dirty="0"/>
              <a:t>If you are unable to obtain a complete history, a level 5 chart can still be obtained, but you need to document the reason why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Examples:</a:t>
            </a:r>
          </a:p>
          <a:p>
            <a:pPr lvl="1"/>
            <a:r>
              <a:rPr lang="en-US" dirty="0"/>
              <a:t>“The patient is unresponsive and cannot provide any history.”</a:t>
            </a:r>
          </a:p>
          <a:p>
            <a:pPr lvl="1"/>
            <a:r>
              <a:rPr lang="en-US" dirty="0"/>
              <a:t>”Patient is in extreme distress and required immediate care.”</a:t>
            </a:r>
          </a:p>
          <a:p>
            <a:pPr lvl="1"/>
            <a:r>
              <a:rPr lang="en-US" dirty="0"/>
              <a:t>“Unable to obtain history due to language barrier despite my attempts to obtain an interpreter.”</a:t>
            </a:r>
          </a:p>
        </p:txBody>
      </p:sp>
    </p:spTree>
    <p:extLst>
      <p:ext uri="{BB962C8B-B14F-4D97-AF65-F5344CB8AC3E}">
        <p14:creationId xmlns:p14="http://schemas.microsoft.com/office/powerpoint/2010/main" val="14319535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F8D4C-F9C2-CF46-8973-7DE1CF95D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Step-Wise Approach to Coding Charts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4109EF-B36A-214A-8837-9FF361E1E6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Choose your E/M Code based on your patient’s presenting problem.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Once you’ve chosen your E/M Code, determine the level of </a:t>
            </a:r>
            <a:r>
              <a:rPr lang="en-US" b="1" dirty="0">
                <a:solidFill>
                  <a:schemeClr val="bg1">
                    <a:lumMod val="75000"/>
                  </a:schemeClr>
                </a:solidFill>
              </a:rPr>
              <a:t>History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needed to fulfill the requirements for that code, as determined by Centers for Medicare and Medicaid Services.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Now that you have your history level, determine the level of </a:t>
            </a:r>
            <a:r>
              <a:rPr lang="en-US" b="1" dirty="0"/>
              <a:t>Physical Exam </a:t>
            </a:r>
            <a:r>
              <a:rPr lang="en-US" dirty="0"/>
              <a:t>necessary to fulfill the requirements for that code.</a:t>
            </a:r>
          </a:p>
        </p:txBody>
      </p:sp>
    </p:spTree>
    <p:extLst>
      <p:ext uri="{BB962C8B-B14F-4D97-AF65-F5344CB8AC3E}">
        <p14:creationId xmlns:p14="http://schemas.microsoft.com/office/powerpoint/2010/main" val="22778445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E5917-8858-1C4E-8280-1020B4B6D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02631"/>
            <a:ext cx="10515600" cy="2852737"/>
          </a:xfrm>
        </p:spPr>
        <p:txBody>
          <a:bodyPr anchor="ctr"/>
          <a:lstStyle/>
          <a:p>
            <a:pPr algn="ctr"/>
            <a:r>
              <a:rPr lang="en-US" dirty="0"/>
              <a:t>Physical Exam</a:t>
            </a:r>
          </a:p>
        </p:txBody>
      </p:sp>
    </p:spTree>
    <p:extLst>
      <p:ext uri="{BB962C8B-B14F-4D97-AF65-F5344CB8AC3E}">
        <p14:creationId xmlns:p14="http://schemas.microsoft.com/office/powerpoint/2010/main" val="177827224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C906A77-ACAE-1842-8006-0BDC03FE6C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699" y="171450"/>
            <a:ext cx="11920960" cy="651967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3DF4457-88DA-E645-AB1C-4040E8DEC48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13125" r="60536"/>
          <a:stretch/>
        </p:blipFill>
        <p:spPr>
          <a:xfrm>
            <a:off x="1703294" y="171450"/>
            <a:ext cx="3137647" cy="65151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0FE889F-BDDB-374D-86A5-899376879B5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71397"/>
          <a:stretch/>
        </p:blipFill>
        <p:spPr>
          <a:xfrm>
            <a:off x="139699" y="4823012"/>
            <a:ext cx="11912600" cy="186353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664A7FC-B99D-0546-995A-9D6D9361713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70941" r="1535" b="28653"/>
          <a:stretch/>
        </p:blipFill>
        <p:spPr>
          <a:xfrm>
            <a:off x="8588188" y="166878"/>
            <a:ext cx="3281084" cy="4651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160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F58F47-68B9-8242-B241-EB43B34BB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Session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717A1B-75C4-8F46-856C-DA25BCE51A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2193"/>
            <a:ext cx="10515600" cy="4351338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dirty="0"/>
              <a:t>By the end of the didactic session, learners will be able to</a:t>
            </a:r>
          </a:p>
          <a:p>
            <a:pPr marL="914400" lvl="1" indent="-457200">
              <a:lnSpc>
                <a:spcPct val="200000"/>
              </a:lnSpc>
              <a:buFont typeface="+mj-lt"/>
              <a:buAutoNum type="arabicPeriod"/>
            </a:pPr>
            <a:r>
              <a:rPr lang="en-US" dirty="0"/>
              <a:t>Define the term “E/M code”.</a:t>
            </a:r>
          </a:p>
          <a:p>
            <a:pPr marL="914400" lvl="1" indent="-457200">
              <a:lnSpc>
                <a:spcPct val="200000"/>
              </a:lnSpc>
              <a:buFont typeface="+mj-lt"/>
              <a:buAutoNum type="arabicPeriod"/>
            </a:pPr>
            <a:r>
              <a:rPr lang="en-US" dirty="0"/>
              <a:t>Determine the potential E/M code of a patient’s emergency department visit based on the severity of their presenting problem.</a:t>
            </a:r>
          </a:p>
          <a:p>
            <a:pPr marL="914400" lvl="1" indent="-457200">
              <a:lnSpc>
                <a:spcPct val="200000"/>
              </a:lnSpc>
              <a:buFont typeface="+mj-lt"/>
              <a:buAutoNum type="arabicPeriod"/>
            </a:pPr>
            <a:r>
              <a:rPr lang="en-US" dirty="0"/>
              <a:t>State the required components of the 5 different E/M codes in terms of history, physical exam, and medical decision making.  </a:t>
            </a:r>
          </a:p>
        </p:txBody>
      </p:sp>
    </p:spTree>
    <p:extLst>
      <p:ext uri="{BB962C8B-B14F-4D97-AF65-F5344CB8AC3E}">
        <p14:creationId xmlns:p14="http://schemas.microsoft.com/office/powerpoint/2010/main" val="370281939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942A34-6D7B-5B49-BD3A-F22195562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Physical Examination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597502-4B8D-5A40-B7D7-8B970AD06E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be done in terms of body areas OR organ systems</a:t>
            </a:r>
          </a:p>
          <a:p>
            <a:r>
              <a:rPr lang="en-US" dirty="0"/>
              <a:t>Number of required components can be a mix of body areas and organ systems</a:t>
            </a:r>
          </a:p>
        </p:txBody>
      </p:sp>
    </p:spTree>
    <p:extLst>
      <p:ext uri="{BB962C8B-B14F-4D97-AF65-F5344CB8AC3E}">
        <p14:creationId xmlns:p14="http://schemas.microsoft.com/office/powerpoint/2010/main" val="339268837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45B8C-4084-6643-B8DB-F8C0D65EE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Physical Exam (Body Areas)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79DE20-9791-4B4D-A4F9-DEFC6430DC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Head, including the face</a:t>
            </a:r>
          </a:p>
          <a:p>
            <a:pPr>
              <a:lnSpc>
                <a:spcPct val="150000"/>
              </a:lnSpc>
            </a:pPr>
            <a:r>
              <a:rPr lang="en-US" dirty="0"/>
              <a:t>Neck</a:t>
            </a:r>
          </a:p>
          <a:p>
            <a:pPr>
              <a:lnSpc>
                <a:spcPct val="150000"/>
              </a:lnSpc>
            </a:pPr>
            <a:r>
              <a:rPr lang="en-US" dirty="0"/>
              <a:t>Chest, including breasts and axilla</a:t>
            </a:r>
          </a:p>
          <a:p>
            <a:pPr>
              <a:lnSpc>
                <a:spcPct val="150000"/>
              </a:lnSpc>
            </a:pPr>
            <a:r>
              <a:rPr lang="en-US" dirty="0"/>
              <a:t>Abdomen</a:t>
            </a:r>
          </a:p>
          <a:p>
            <a:pPr>
              <a:lnSpc>
                <a:spcPct val="150000"/>
              </a:lnSpc>
            </a:pPr>
            <a:r>
              <a:rPr lang="en-US" dirty="0"/>
              <a:t>Genitalia, groin, buttocks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B61E2F4-9D6C-5848-BCD5-14E26F8AC98B}"/>
              </a:ext>
            </a:extLst>
          </p:cNvPr>
          <p:cNvSpPr txBox="1">
            <a:spLocks/>
          </p:cNvSpPr>
          <p:nvPr/>
        </p:nvSpPr>
        <p:spPr>
          <a:xfrm>
            <a:off x="6096000" y="1825625"/>
            <a:ext cx="5257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dirty="0"/>
              <a:t>Back</a:t>
            </a:r>
          </a:p>
          <a:p>
            <a:pPr>
              <a:lnSpc>
                <a:spcPct val="150000"/>
              </a:lnSpc>
            </a:pPr>
            <a:r>
              <a:rPr lang="en-US" dirty="0"/>
              <a:t>Right arm</a:t>
            </a:r>
          </a:p>
          <a:p>
            <a:pPr>
              <a:lnSpc>
                <a:spcPct val="150000"/>
              </a:lnSpc>
            </a:pPr>
            <a:r>
              <a:rPr lang="en-US" dirty="0"/>
              <a:t>Left arm</a:t>
            </a:r>
          </a:p>
          <a:p>
            <a:pPr>
              <a:lnSpc>
                <a:spcPct val="150000"/>
              </a:lnSpc>
            </a:pPr>
            <a:r>
              <a:rPr lang="en-US" dirty="0"/>
              <a:t>Right leg</a:t>
            </a:r>
          </a:p>
          <a:p>
            <a:pPr>
              <a:lnSpc>
                <a:spcPct val="150000"/>
              </a:lnSpc>
            </a:pPr>
            <a:r>
              <a:rPr lang="en-US" dirty="0"/>
              <a:t>Left leg</a:t>
            </a:r>
          </a:p>
        </p:txBody>
      </p:sp>
    </p:spTree>
    <p:extLst>
      <p:ext uri="{BB962C8B-B14F-4D97-AF65-F5344CB8AC3E}">
        <p14:creationId xmlns:p14="http://schemas.microsoft.com/office/powerpoint/2010/main" val="364880266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19140-4351-814B-BD2B-130143B38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Physical Exam (Organ Systems)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919C88-7D18-5941-B451-7568D8B2BA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Constitutional (vitals, general condition)</a:t>
            </a:r>
          </a:p>
          <a:p>
            <a:pPr>
              <a:lnSpc>
                <a:spcPct val="150000"/>
              </a:lnSpc>
            </a:pPr>
            <a:r>
              <a:rPr lang="en-US" dirty="0"/>
              <a:t>Eyes</a:t>
            </a:r>
          </a:p>
          <a:p>
            <a:pPr>
              <a:lnSpc>
                <a:spcPct val="150000"/>
              </a:lnSpc>
            </a:pPr>
            <a:r>
              <a:rPr lang="en-US" dirty="0"/>
              <a:t>Ears, nose, mouth and throat</a:t>
            </a:r>
          </a:p>
          <a:p>
            <a:pPr>
              <a:lnSpc>
                <a:spcPct val="150000"/>
              </a:lnSpc>
            </a:pPr>
            <a:r>
              <a:rPr lang="en-US" dirty="0"/>
              <a:t>Cardiovascular</a:t>
            </a:r>
          </a:p>
          <a:p>
            <a:pPr>
              <a:lnSpc>
                <a:spcPct val="150000"/>
              </a:lnSpc>
            </a:pPr>
            <a:r>
              <a:rPr lang="en-US" dirty="0"/>
              <a:t>Respiratory</a:t>
            </a:r>
          </a:p>
          <a:p>
            <a:pPr>
              <a:lnSpc>
                <a:spcPct val="150000"/>
              </a:lnSpc>
            </a:pPr>
            <a:r>
              <a:rPr lang="en-US" dirty="0"/>
              <a:t>Gastrointestinal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900704D-A392-EE46-B975-63620EE61054}"/>
              </a:ext>
            </a:extLst>
          </p:cNvPr>
          <p:cNvSpPr txBox="1">
            <a:spLocks/>
          </p:cNvSpPr>
          <p:nvPr/>
        </p:nvSpPr>
        <p:spPr>
          <a:xfrm>
            <a:off x="6096000" y="1825625"/>
            <a:ext cx="5257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dirty="0"/>
              <a:t>Genitourinary</a:t>
            </a:r>
          </a:p>
          <a:p>
            <a:pPr>
              <a:lnSpc>
                <a:spcPct val="150000"/>
              </a:lnSpc>
            </a:pPr>
            <a:r>
              <a:rPr lang="en-US" dirty="0"/>
              <a:t>Musculoskeletal</a:t>
            </a:r>
          </a:p>
          <a:p>
            <a:pPr>
              <a:lnSpc>
                <a:spcPct val="150000"/>
              </a:lnSpc>
            </a:pPr>
            <a:r>
              <a:rPr lang="en-US" dirty="0"/>
              <a:t>Skin</a:t>
            </a:r>
          </a:p>
          <a:p>
            <a:pPr>
              <a:lnSpc>
                <a:spcPct val="150000"/>
              </a:lnSpc>
            </a:pPr>
            <a:r>
              <a:rPr lang="en-US" dirty="0"/>
              <a:t>Neurologic</a:t>
            </a:r>
          </a:p>
          <a:p>
            <a:pPr>
              <a:lnSpc>
                <a:spcPct val="150000"/>
              </a:lnSpc>
            </a:pPr>
            <a:r>
              <a:rPr lang="en-US" dirty="0"/>
              <a:t>Psychiatric</a:t>
            </a:r>
          </a:p>
          <a:p>
            <a:pPr>
              <a:lnSpc>
                <a:spcPct val="150000"/>
              </a:lnSpc>
            </a:pPr>
            <a:r>
              <a:rPr lang="en-US" dirty="0"/>
              <a:t>Heme/lymph/immune</a:t>
            </a:r>
          </a:p>
        </p:txBody>
      </p:sp>
    </p:spTree>
    <p:extLst>
      <p:ext uri="{BB962C8B-B14F-4D97-AF65-F5344CB8AC3E}">
        <p14:creationId xmlns:p14="http://schemas.microsoft.com/office/powerpoint/2010/main" val="223139170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C906A77-ACAE-1842-8006-0BDC03FE6C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699" y="171450"/>
            <a:ext cx="11920960" cy="651967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3DF4457-88DA-E645-AB1C-4040E8DEC48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13125" r="60536"/>
          <a:stretch/>
        </p:blipFill>
        <p:spPr>
          <a:xfrm>
            <a:off x="1703294" y="171450"/>
            <a:ext cx="3137647" cy="65151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0FE889F-BDDB-374D-86A5-899376879B5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71397"/>
          <a:stretch/>
        </p:blipFill>
        <p:spPr>
          <a:xfrm>
            <a:off x="139699" y="4823012"/>
            <a:ext cx="11912600" cy="186353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664A7FC-B99D-0546-995A-9D6D9361713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70941" r="1535" b="28653"/>
          <a:stretch/>
        </p:blipFill>
        <p:spPr>
          <a:xfrm>
            <a:off x="8588188" y="166878"/>
            <a:ext cx="3281084" cy="4651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109710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F8D4C-F9C2-CF46-8973-7DE1CF95D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Step-Wise Approach to Coding Charts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4109EF-B36A-214A-8837-9FF361E1E6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Choose your E/M Code based on your patient’s presenting problem.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Once you’ve chosen your E/M Code, determine the level of </a:t>
            </a:r>
            <a:r>
              <a:rPr lang="en-US" b="1" dirty="0">
                <a:solidFill>
                  <a:schemeClr val="bg1">
                    <a:lumMod val="75000"/>
                  </a:schemeClr>
                </a:solidFill>
              </a:rPr>
              <a:t>History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needed to fulfill the requirements for that code, as determined by Centers for Medicare and Medicaid Services.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Now that you have your history level, determine the level of </a:t>
            </a:r>
            <a:r>
              <a:rPr lang="en-US" b="1" dirty="0">
                <a:solidFill>
                  <a:schemeClr val="bg1">
                    <a:lumMod val="75000"/>
                  </a:schemeClr>
                </a:solidFill>
              </a:rPr>
              <a:t>Physical Exam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necessary to fulfill the requirements for that code.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Complete the </a:t>
            </a:r>
            <a:r>
              <a:rPr lang="en-US" b="1" dirty="0"/>
              <a:t>MDM</a:t>
            </a:r>
            <a:r>
              <a:rPr lang="en-US" dirty="0"/>
              <a:t> per CMS coding standards. </a:t>
            </a:r>
          </a:p>
        </p:txBody>
      </p:sp>
    </p:spTree>
    <p:extLst>
      <p:ext uri="{BB962C8B-B14F-4D97-AF65-F5344CB8AC3E}">
        <p14:creationId xmlns:p14="http://schemas.microsoft.com/office/powerpoint/2010/main" val="19271453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E2B15-AC45-324E-8BCD-015AE3E47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02631"/>
            <a:ext cx="10515600" cy="2852737"/>
          </a:xfrm>
        </p:spPr>
        <p:txBody>
          <a:bodyPr anchor="ctr"/>
          <a:lstStyle/>
          <a:p>
            <a:pPr algn="ctr"/>
            <a:r>
              <a:rPr lang="en-US" dirty="0"/>
              <a:t>MDM</a:t>
            </a:r>
          </a:p>
        </p:txBody>
      </p:sp>
    </p:spTree>
    <p:extLst>
      <p:ext uri="{BB962C8B-B14F-4D97-AF65-F5344CB8AC3E}">
        <p14:creationId xmlns:p14="http://schemas.microsoft.com/office/powerpoint/2010/main" val="239751906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C906A77-ACAE-1842-8006-0BDC03FE6CB3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39699" y="171450"/>
            <a:ext cx="11920960" cy="651967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0FE889F-BDDB-374D-86A5-899376879B5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71397"/>
          <a:stretch/>
        </p:blipFill>
        <p:spPr>
          <a:xfrm>
            <a:off x="139699" y="4823012"/>
            <a:ext cx="11912600" cy="186353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664A7FC-B99D-0546-995A-9D6D9361713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0941" r="1535" b="28653"/>
          <a:stretch/>
        </p:blipFill>
        <p:spPr>
          <a:xfrm>
            <a:off x="8588188" y="166878"/>
            <a:ext cx="3281084" cy="4651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5499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5D5832-A7F5-7349-B151-C00877CF4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 Components of MDM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180B67-FF12-F247-83B3-E2902FA03A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Diagnosis/Treatment: </a:t>
            </a:r>
            <a:r>
              <a:rPr lang="en-US" dirty="0"/>
              <a:t>Number of possible diagnosis and/or management options considered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Data: </a:t>
            </a:r>
            <a:r>
              <a:rPr lang="en-US" dirty="0"/>
              <a:t>Amount and/or complexity of medical records, diagnostic tests, and/or other information that must be obtained, reviewed, and analyzed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Risk: </a:t>
            </a:r>
            <a:r>
              <a:rPr lang="en-US" dirty="0"/>
              <a:t>Risk of significant complications, morbidity, and/or mortality, as well as comorbidities, associated with the patient’s presenting problem(s), the diagnostic procedure(s) and/or the possible management options</a:t>
            </a:r>
          </a:p>
        </p:txBody>
      </p:sp>
    </p:spTree>
    <p:extLst>
      <p:ext uri="{BB962C8B-B14F-4D97-AF65-F5344CB8AC3E}">
        <p14:creationId xmlns:p14="http://schemas.microsoft.com/office/powerpoint/2010/main" val="224817700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F8D4C-F9C2-CF46-8973-7DE1CF95D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Step-Wise Approach to Coding Charts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4109EF-B36A-214A-8837-9FF361E1E6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Choose your E/M Code based on your patient’s presenting problem.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Once you’ve chosen your E/M Code, determine the level of </a:t>
            </a:r>
            <a:r>
              <a:rPr lang="en-US" b="1" dirty="0">
                <a:solidFill>
                  <a:schemeClr val="bg1">
                    <a:lumMod val="75000"/>
                  </a:schemeClr>
                </a:solidFill>
              </a:rPr>
              <a:t>History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needed to fulfill the requirements for that code, as determined by Centers for Medicare and Medicaid Services.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Now that you have your history level, determine the level of </a:t>
            </a:r>
            <a:r>
              <a:rPr lang="en-US" b="1" dirty="0">
                <a:solidFill>
                  <a:schemeClr val="bg1">
                    <a:lumMod val="75000"/>
                  </a:schemeClr>
                </a:solidFill>
              </a:rPr>
              <a:t>Physical Exam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necessary to fulfill the requirements for that code.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Complete the </a:t>
            </a:r>
            <a:r>
              <a:rPr lang="en-US" b="1" dirty="0"/>
              <a:t>MDM</a:t>
            </a:r>
            <a:r>
              <a:rPr lang="en-US" dirty="0"/>
              <a:t> per CMS coding standards.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Determine the level of </a:t>
            </a:r>
            <a:r>
              <a:rPr lang="en-US" b="1" dirty="0"/>
              <a:t>risk</a:t>
            </a:r>
            <a:r>
              <a:rPr lang="en-US" dirty="0"/>
              <a:t> of the patient.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03415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C906A77-ACAE-1842-8006-0BDC03FE6CB3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39699" y="171450"/>
            <a:ext cx="11920960" cy="651967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0FE889F-BDDB-374D-86A5-899376879B5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71397"/>
          <a:stretch/>
        </p:blipFill>
        <p:spPr>
          <a:xfrm>
            <a:off x="139699" y="4823012"/>
            <a:ext cx="11912600" cy="186353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664A7FC-B99D-0546-995A-9D6D9361713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0941" r="1535" b="28653"/>
          <a:stretch/>
        </p:blipFill>
        <p:spPr>
          <a:xfrm>
            <a:off x="8588188" y="166878"/>
            <a:ext cx="3281084" cy="4651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614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F5E97-684C-774C-A98C-9A2B38D0F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E/M Codes?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393040-EA5D-3641-BD77-BA5A336484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E/M = Evaluation and Management</a:t>
            </a:r>
          </a:p>
          <a:p>
            <a:r>
              <a:rPr lang="en-US" dirty="0"/>
              <a:t>E/M Codes are determined by the level of risk the presenting problem poses to the patient (1 is the lowest level of risk, and 5 is the highest)</a:t>
            </a:r>
          </a:p>
          <a:p>
            <a:r>
              <a:rPr lang="en-US" dirty="0"/>
              <a:t>Providers’ charts determine the E/M Code in three ways: </a:t>
            </a:r>
            <a:r>
              <a:rPr lang="en-US" b="1" dirty="0"/>
              <a:t>History</a:t>
            </a:r>
            <a:r>
              <a:rPr lang="en-US" dirty="0"/>
              <a:t>, </a:t>
            </a:r>
            <a:r>
              <a:rPr lang="en-US" b="1" dirty="0"/>
              <a:t>Physical</a:t>
            </a:r>
            <a:r>
              <a:rPr lang="en-US" dirty="0"/>
              <a:t>, and </a:t>
            </a:r>
            <a:r>
              <a:rPr lang="en-US" b="1" dirty="0"/>
              <a:t>Medical and Decision Making (MDM)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/>
              <a:t>Bottom line: The patient’s presenting problem will determine the potential code, but the provider’s chart has to provide sufficient evidence to fulfill that code. 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73882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197D3DD-E0C5-8547-BD79-E4FA58F5DD5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0750261"/>
              </p:ext>
            </p:extLst>
          </p:nvPr>
        </p:nvGraphicFramePr>
        <p:xfrm>
          <a:off x="478971" y="456881"/>
          <a:ext cx="11234058" cy="60055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9477">
                  <a:extLst>
                    <a:ext uri="{9D8B030D-6E8A-4147-A177-3AD203B41FA5}">
                      <a16:colId xmlns:a16="http://schemas.microsoft.com/office/drawing/2014/main" val="3069024893"/>
                    </a:ext>
                  </a:extLst>
                </a:gridCol>
                <a:gridCol w="2484053">
                  <a:extLst>
                    <a:ext uri="{9D8B030D-6E8A-4147-A177-3AD203B41FA5}">
                      <a16:colId xmlns:a16="http://schemas.microsoft.com/office/drawing/2014/main" val="4256667756"/>
                    </a:ext>
                  </a:extLst>
                </a:gridCol>
                <a:gridCol w="2484053">
                  <a:extLst>
                    <a:ext uri="{9D8B030D-6E8A-4147-A177-3AD203B41FA5}">
                      <a16:colId xmlns:a16="http://schemas.microsoft.com/office/drawing/2014/main" val="3284306665"/>
                    </a:ext>
                  </a:extLst>
                </a:gridCol>
                <a:gridCol w="4956475">
                  <a:extLst>
                    <a:ext uri="{9D8B030D-6E8A-4147-A177-3AD203B41FA5}">
                      <a16:colId xmlns:a16="http://schemas.microsoft.com/office/drawing/2014/main" val="1998093068"/>
                    </a:ext>
                  </a:extLst>
                </a:gridCol>
              </a:tblGrid>
              <a:tr h="54719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Risk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Presenting Problems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Diagnostic(s) Ordered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Management Options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6401950"/>
                  </a:ext>
                </a:extLst>
              </a:tr>
              <a:tr h="94448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Minimal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 self-limited or minor problem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Labs, CXR, EKG, UA, ultrasound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Rest, gargles, elastic bandages, superficial dressings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32389865"/>
                  </a:ext>
                </a:extLst>
              </a:tr>
              <a:tr h="94448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Low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2 or more self-limited or minor problems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Physiologic tests not under stress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Over the counter drugs, minor surgery with no risk factors, PT, OT, IV fluids without additives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4146332"/>
                  </a:ext>
                </a:extLst>
              </a:tr>
              <a:tr h="134925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Moderate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 or more chronic illnesses with mild exacerbation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Physiologic test under stress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Minor surgery with risk factors, elective major surgery with no risk factors, Rx drugs, Closed treatment of fracture/dislocation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324875"/>
                  </a:ext>
                </a:extLst>
              </a:tr>
              <a:tr h="215881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High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 or more chronic illnesses with severe exacerbation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CV imaging studies with contrast, diagnostic endoscopies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Elective major surgery with risk factors, emergency major surgery, drug therapy requiring intensive monitoring for toxicity, decision not to resuscitate or deescalate care due to poor prognosis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60186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241948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9CF30-9048-5743-9648-7F003020C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ACCB07-E977-4646-AB0F-E37895DE37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overall risk is determined by the highest level of risk in any </a:t>
            </a:r>
            <a:r>
              <a:rPr lang="en-US" b="1" dirty="0"/>
              <a:t>ONE</a:t>
            </a:r>
            <a:r>
              <a:rPr lang="en-US" dirty="0"/>
              <a:t> category from the previous slide. </a:t>
            </a:r>
          </a:p>
        </p:txBody>
      </p:sp>
    </p:spTree>
    <p:extLst>
      <p:ext uri="{BB962C8B-B14F-4D97-AF65-F5344CB8AC3E}">
        <p14:creationId xmlns:p14="http://schemas.microsoft.com/office/powerpoint/2010/main" val="192818396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F8D4C-F9C2-CF46-8973-7DE1CF95D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Step-Wise Approach to Coding Charts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4109EF-B36A-214A-8837-9FF361E1E6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Choose your E/M Code based on your patient’s presenting problem.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Once you’ve chosen your E/M Code, determine the level of </a:t>
            </a:r>
            <a:r>
              <a:rPr lang="en-US" b="1" dirty="0">
                <a:solidFill>
                  <a:schemeClr val="bg1">
                    <a:lumMod val="75000"/>
                  </a:schemeClr>
                </a:solidFill>
              </a:rPr>
              <a:t>History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needed to fulfill the requirements for that code, as determined by Centers for Medicare and Medicaid Services.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Now that you have your history level, determine the level of </a:t>
            </a:r>
            <a:r>
              <a:rPr lang="en-US" b="1" dirty="0">
                <a:solidFill>
                  <a:schemeClr val="bg1">
                    <a:lumMod val="75000"/>
                  </a:schemeClr>
                </a:solidFill>
              </a:rPr>
              <a:t>Physical Exam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necessary to fulfill the requirements for that code.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Complete the </a:t>
            </a:r>
            <a:r>
              <a:rPr lang="en-US" b="1" dirty="0"/>
              <a:t>MDM</a:t>
            </a:r>
            <a:r>
              <a:rPr lang="en-US" dirty="0"/>
              <a:t> per CMS coding standards.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Determine the level of </a:t>
            </a:r>
            <a:r>
              <a:rPr lang="en-US" b="1" dirty="0">
                <a:solidFill>
                  <a:schemeClr val="bg1">
                    <a:lumMod val="75000"/>
                  </a:schemeClr>
                </a:solidFill>
              </a:rPr>
              <a:t>risk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 of the patient.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Once you determine the risk severity, review the other two components of the MDM, knowing that 1/2 must meet or exceed that level.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50002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5D5832-A7F5-7349-B151-C00877CF4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 Components of MDM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180B67-FF12-F247-83B3-E2902FA03A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Diagnosis/Treatment: </a:t>
            </a:r>
            <a:r>
              <a:rPr lang="en-US" dirty="0"/>
              <a:t>Number of possible diagnosis and/or management options considered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>
                    <a:lumMod val="75000"/>
                  </a:schemeClr>
                </a:solidFill>
              </a:rPr>
              <a:t>Data: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Amount and/or complexity of medical records, diagnostic tests, and/or other information that must be obtained, reviewed, and analyzed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>
                    <a:lumMod val="75000"/>
                  </a:schemeClr>
                </a:solidFill>
              </a:rPr>
              <a:t>Risk: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Risk of significant complications, morbidity, and/or mortality, as well as comorbidities, associated with the patient’s presenting problem(s), the diagnostic procedure(s) and/or the possible management options</a:t>
            </a:r>
          </a:p>
        </p:txBody>
      </p:sp>
    </p:spTree>
    <p:extLst>
      <p:ext uri="{BB962C8B-B14F-4D97-AF65-F5344CB8AC3E}">
        <p14:creationId xmlns:p14="http://schemas.microsoft.com/office/powerpoint/2010/main" val="392405049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92EB3AE-B78E-3541-BF31-649379D793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9401227"/>
              </p:ext>
            </p:extLst>
          </p:nvPr>
        </p:nvGraphicFramePr>
        <p:xfrm>
          <a:off x="548639" y="600891"/>
          <a:ext cx="11103430" cy="585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51715">
                  <a:extLst>
                    <a:ext uri="{9D8B030D-6E8A-4147-A177-3AD203B41FA5}">
                      <a16:colId xmlns:a16="http://schemas.microsoft.com/office/drawing/2014/main" val="1121020080"/>
                    </a:ext>
                  </a:extLst>
                </a:gridCol>
                <a:gridCol w="5551715">
                  <a:extLst>
                    <a:ext uri="{9D8B030D-6E8A-4147-A177-3AD203B41FA5}">
                      <a16:colId xmlns:a16="http://schemas.microsoft.com/office/drawing/2014/main" val="2720819676"/>
                    </a:ext>
                  </a:extLst>
                </a:gridCol>
              </a:tblGrid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Problem Categories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Points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2655955"/>
                  </a:ext>
                </a:extLst>
              </a:tr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Self-limited or minor (max of 2)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90706541"/>
                  </a:ext>
                </a:extLst>
              </a:tr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Established problem; stable or improved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93014742"/>
                  </a:ext>
                </a:extLst>
              </a:tr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Established problem; worsening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06296645"/>
                  </a:ext>
                </a:extLst>
              </a:tr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New problem; no additional workup planned (max  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75134165"/>
                  </a:ext>
                </a:extLst>
              </a:tr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New problem; additional workup planned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871428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911852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C906A77-ACAE-1842-8006-0BDC03FE6CB3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39699" y="171450"/>
            <a:ext cx="11920960" cy="651967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0FE889F-BDDB-374D-86A5-899376879B5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71397"/>
          <a:stretch/>
        </p:blipFill>
        <p:spPr>
          <a:xfrm>
            <a:off x="139699" y="4823012"/>
            <a:ext cx="11912600" cy="186353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664A7FC-B99D-0546-995A-9D6D9361713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0941" r="1535" b="28653"/>
          <a:stretch/>
        </p:blipFill>
        <p:spPr>
          <a:xfrm>
            <a:off x="8588188" y="166878"/>
            <a:ext cx="3281084" cy="4651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24032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5D5832-A7F5-7349-B151-C00877CF4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 Components of MDM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180B67-FF12-F247-83B3-E2902FA03A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>
                    <a:lumMod val="75000"/>
                  </a:schemeClr>
                </a:solidFill>
              </a:rPr>
              <a:t>Diagnosis/Treatment: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Number of possible diagnosis and/or management options considered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Data: </a:t>
            </a:r>
            <a:r>
              <a:rPr lang="en-US" dirty="0"/>
              <a:t>Amount and/or complexity of medical records, diagnostic tests, and/or other information that must be obtained, reviewed, and analyzed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>
                    <a:lumMod val="75000"/>
                  </a:schemeClr>
                </a:solidFill>
              </a:rPr>
              <a:t>Risk: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Risk of significant complications, morbidity, and/or mortality, as well as comorbidities, associated with the patient’s presenting problem(s), the diagnostic procedure(s) and/or the possible management options</a:t>
            </a:r>
          </a:p>
        </p:txBody>
      </p:sp>
    </p:spTree>
    <p:extLst>
      <p:ext uri="{BB962C8B-B14F-4D97-AF65-F5344CB8AC3E}">
        <p14:creationId xmlns:p14="http://schemas.microsoft.com/office/powerpoint/2010/main" val="229572228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1CC2C96-0AC0-DC42-B247-24B1755CEB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7467309"/>
              </p:ext>
            </p:extLst>
          </p:nvPr>
        </p:nvGraphicFramePr>
        <p:xfrm>
          <a:off x="365759" y="496389"/>
          <a:ext cx="11469189" cy="5861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56029">
                  <a:extLst>
                    <a:ext uri="{9D8B030D-6E8A-4147-A177-3AD203B41FA5}">
                      <a16:colId xmlns:a16="http://schemas.microsoft.com/office/drawing/2014/main" val="744766044"/>
                    </a:ext>
                  </a:extLst>
                </a:gridCol>
                <a:gridCol w="1113160">
                  <a:extLst>
                    <a:ext uri="{9D8B030D-6E8A-4147-A177-3AD203B41FA5}">
                      <a16:colId xmlns:a16="http://schemas.microsoft.com/office/drawing/2014/main" val="2818662035"/>
                    </a:ext>
                  </a:extLst>
                </a:gridCol>
              </a:tblGrid>
              <a:tr h="73269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Type of Data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Points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58256498"/>
                  </a:ext>
                </a:extLst>
              </a:tr>
              <a:tr h="732693">
                <a:tc>
                  <a:txBody>
                    <a:bodyPr/>
                    <a:lstStyle/>
                    <a:p>
                      <a:pPr algn="l"/>
                      <a:r>
                        <a:rPr lang="en-US" sz="2400" dirty="0"/>
                        <a:t>Review and/or order clinical lab tests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0148669"/>
                  </a:ext>
                </a:extLst>
              </a:tr>
              <a:tr h="732693">
                <a:tc>
                  <a:txBody>
                    <a:bodyPr/>
                    <a:lstStyle/>
                    <a:p>
                      <a:pPr algn="l"/>
                      <a:r>
                        <a:rPr lang="en-US" sz="2400" dirty="0"/>
                        <a:t>Review and/or order tests from radiology section of CPT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30932051"/>
                  </a:ext>
                </a:extLst>
              </a:tr>
              <a:tr h="732693">
                <a:tc>
                  <a:txBody>
                    <a:bodyPr/>
                    <a:lstStyle/>
                    <a:p>
                      <a:pPr algn="l"/>
                      <a:r>
                        <a:rPr lang="en-US" sz="2400" dirty="0"/>
                        <a:t>Review and/or order tests from medicine section of CPT (i.e. EKG)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5540908"/>
                  </a:ext>
                </a:extLst>
              </a:tr>
              <a:tr h="732693">
                <a:tc>
                  <a:txBody>
                    <a:bodyPr/>
                    <a:lstStyle/>
                    <a:p>
                      <a:pPr algn="l"/>
                      <a:r>
                        <a:rPr lang="en-US" sz="2400" dirty="0"/>
                        <a:t>Discuss test results with performing physician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016060"/>
                  </a:ext>
                </a:extLst>
              </a:tr>
              <a:tr h="732693">
                <a:tc>
                  <a:txBody>
                    <a:bodyPr/>
                    <a:lstStyle/>
                    <a:p>
                      <a:pPr algn="l"/>
                      <a:r>
                        <a:rPr lang="en-US" sz="2400" dirty="0"/>
                        <a:t>Independent visualization of image, tracing, or specimen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68847114"/>
                  </a:ext>
                </a:extLst>
              </a:tr>
              <a:tr h="732693">
                <a:tc>
                  <a:txBody>
                    <a:bodyPr/>
                    <a:lstStyle/>
                    <a:p>
                      <a:pPr algn="l"/>
                      <a:r>
                        <a:rPr lang="en-US" sz="2400" dirty="0"/>
                        <a:t>Obtain old records and/or obtain history from someone other than patient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44071558"/>
                  </a:ext>
                </a:extLst>
              </a:tr>
              <a:tr h="732693">
                <a:tc>
                  <a:txBody>
                    <a:bodyPr/>
                    <a:lstStyle/>
                    <a:p>
                      <a:pPr algn="l"/>
                      <a:r>
                        <a:rPr lang="en-US" sz="2400" dirty="0"/>
                        <a:t>Review and summarize old records and/or discuss case with another provider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378352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750725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C906A77-ACAE-1842-8006-0BDC03FE6CB3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39699" y="171450"/>
            <a:ext cx="11920960" cy="651967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0FE889F-BDDB-374D-86A5-899376879B5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71397"/>
          <a:stretch/>
        </p:blipFill>
        <p:spPr>
          <a:xfrm>
            <a:off x="139699" y="4823012"/>
            <a:ext cx="11912600" cy="186353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664A7FC-B99D-0546-995A-9D6D9361713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0941" r="1535" b="28653"/>
          <a:stretch/>
        </p:blipFill>
        <p:spPr>
          <a:xfrm>
            <a:off x="8588188" y="166878"/>
            <a:ext cx="3281084" cy="4651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26720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F8D4C-F9C2-CF46-8973-7DE1CF95D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3869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Step-Wise Approach to Coding Charts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4109EF-B36A-214A-8837-9FF361E1E6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9431"/>
            <a:ext cx="10515600" cy="515424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Choose your E/M Code based on your patient’s presenting problem.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Once you’ve chosen your E/M Code, determine the level of </a:t>
            </a:r>
            <a:r>
              <a:rPr lang="en-US" b="1" dirty="0">
                <a:solidFill>
                  <a:schemeClr val="bg1">
                    <a:lumMod val="75000"/>
                  </a:schemeClr>
                </a:solidFill>
              </a:rPr>
              <a:t>History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needed to fulfill the requirements for that code, as determined by Centers for Medicare and Medicaid Services.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Now that you have your history level, determine the level of </a:t>
            </a:r>
            <a:r>
              <a:rPr lang="en-US" b="1" dirty="0">
                <a:solidFill>
                  <a:schemeClr val="bg1">
                    <a:lumMod val="75000"/>
                  </a:schemeClr>
                </a:solidFill>
              </a:rPr>
              <a:t>Physical Exam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necessary to fulfill the requirements for that code.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Complete the </a:t>
            </a:r>
            <a:r>
              <a:rPr lang="en-US" b="1" dirty="0">
                <a:solidFill>
                  <a:schemeClr val="bg1">
                    <a:lumMod val="75000"/>
                  </a:schemeClr>
                </a:solidFill>
              </a:rPr>
              <a:t>MDM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 per CMS coding standards.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Determine the level of </a:t>
            </a:r>
            <a:r>
              <a:rPr lang="en-US" b="1" dirty="0">
                <a:solidFill>
                  <a:schemeClr val="bg1">
                    <a:lumMod val="75000"/>
                  </a:schemeClr>
                </a:solidFill>
              </a:rPr>
              <a:t>risk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 of the patient.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Once you determine the risk severity, review the other two components of the MDM, knowing that 1/2 must meet or exceed that level.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Review the chart from start to finish, ensuring it is complete. 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010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CD8B3-D713-8849-8F5B-F9817192F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Translating Chart Level </a:t>
            </a:r>
            <a:r>
              <a:rPr lang="en-US" dirty="0">
                <a:sym typeface="Wingdings" pitchFamily="2" charset="2"/>
              </a:rPr>
              <a:t> E/M Code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C19A3-B3E7-A843-B3AE-44E625AC06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9118" y="2047662"/>
            <a:ext cx="3743634" cy="395172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Level 1 = 99281</a:t>
            </a:r>
          </a:p>
          <a:p>
            <a:pPr>
              <a:lnSpc>
                <a:spcPct val="150000"/>
              </a:lnSpc>
            </a:pPr>
            <a:r>
              <a:rPr lang="en-US" dirty="0"/>
              <a:t>Level 2 = 99282</a:t>
            </a:r>
          </a:p>
          <a:p>
            <a:pPr>
              <a:lnSpc>
                <a:spcPct val="150000"/>
              </a:lnSpc>
            </a:pPr>
            <a:r>
              <a:rPr lang="en-US" dirty="0"/>
              <a:t>Level 3 = 99283</a:t>
            </a:r>
          </a:p>
          <a:p>
            <a:pPr>
              <a:lnSpc>
                <a:spcPct val="150000"/>
              </a:lnSpc>
            </a:pPr>
            <a:r>
              <a:rPr lang="en-US" dirty="0"/>
              <a:t>Level 4 = 99284</a:t>
            </a:r>
          </a:p>
          <a:p>
            <a:pPr>
              <a:lnSpc>
                <a:spcPct val="150000"/>
              </a:lnSpc>
            </a:pPr>
            <a:r>
              <a:rPr lang="en-US" dirty="0"/>
              <a:t>Level 5 = 99285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EC0568-614A-AD41-8E27-90729F993314}"/>
              </a:ext>
            </a:extLst>
          </p:cNvPr>
          <p:cNvSpPr txBox="1"/>
          <p:nvPr/>
        </p:nvSpPr>
        <p:spPr>
          <a:xfrm>
            <a:off x="7269511" y="2000864"/>
            <a:ext cx="33921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Least Severe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AEDFB8D-CED5-0745-A3D2-43CEE6C2C042}"/>
              </a:ext>
            </a:extLst>
          </p:cNvPr>
          <p:cNvSpPr txBox="1"/>
          <p:nvPr/>
        </p:nvSpPr>
        <p:spPr>
          <a:xfrm>
            <a:off x="7269511" y="5291496"/>
            <a:ext cx="33921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Most Severe</a:t>
            </a:r>
          </a:p>
        </p:txBody>
      </p:sp>
      <p:sp>
        <p:nvSpPr>
          <p:cNvPr id="7" name="Down Arrow 6">
            <a:extLst>
              <a:ext uri="{FF2B5EF4-FFF2-40B4-BE49-F238E27FC236}">
                <a16:creationId xmlns:a16="http://schemas.microsoft.com/office/drawing/2014/main" id="{EF013A93-9B51-1443-B107-427880B8802F}"/>
              </a:ext>
            </a:extLst>
          </p:cNvPr>
          <p:cNvSpPr/>
          <p:nvPr/>
        </p:nvSpPr>
        <p:spPr>
          <a:xfrm>
            <a:off x="8085876" y="2838311"/>
            <a:ext cx="1061883" cy="23236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51241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E4C62C4-69D1-A14B-9548-E555101464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700" y="171450"/>
            <a:ext cx="11912600" cy="651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602024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BA480-728A-FA4A-9F0F-7955C5DC4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02631"/>
            <a:ext cx="10515600" cy="2852737"/>
          </a:xfrm>
        </p:spPr>
        <p:txBody>
          <a:bodyPr anchor="ctr"/>
          <a:lstStyle/>
          <a:p>
            <a:pPr algn="ctr"/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58516496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7A7CC-88B0-8D4C-A6E0-28817125E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824" y="116543"/>
            <a:ext cx="10515600" cy="1325563"/>
          </a:xfrm>
        </p:spPr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CB1B6-5132-5B48-BFBC-3EC143FA5A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2182" y="1388316"/>
            <a:ext cx="10887635" cy="4958696"/>
          </a:xfrm>
        </p:spPr>
        <p:txBody>
          <a:bodyPr>
            <a:noAutofit/>
          </a:bodyPr>
          <a:lstStyle/>
          <a:p>
            <a:pPr lvl="0"/>
            <a:r>
              <a:rPr lang="en-US" sz="1600" dirty="0"/>
              <a:t>Burkhardt J, </a:t>
            </a:r>
            <a:r>
              <a:rPr lang="en-US" sz="1600" dirty="0" err="1"/>
              <a:t>Watsjold</a:t>
            </a:r>
            <a:r>
              <a:rPr lang="en-US" sz="1600" dirty="0"/>
              <a:t> B, Fan T, Dyer S. Emergency department charting: Evaluation and management (E/M) Levels. </a:t>
            </a:r>
            <a:r>
              <a:rPr lang="en-US" sz="1600" u="sng" dirty="0">
                <a:hlinkClick r:id="rId2"/>
              </a:rPr>
              <a:t>https://www.aliem.com/pv-card-ed-charting-and-coding/</a:t>
            </a:r>
            <a:r>
              <a:rPr lang="en-US" sz="1600" dirty="0"/>
              <a:t>. Published August 15, 2016. Accessed March 6, 2020. </a:t>
            </a:r>
          </a:p>
          <a:p>
            <a:pPr lvl="0"/>
            <a:r>
              <a:rPr lang="en-US" sz="1600" dirty="0"/>
              <a:t>Carter KA, Dawson BC, Brewer K, Lawson L.  RVU ready? Preparing emergency medicine resident physicians in documentation for an incentive-based work environment.  </a:t>
            </a:r>
            <a:r>
              <a:rPr lang="en-US" sz="1600" i="1" dirty="0"/>
              <a:t>Academic Emergency Medicine.</a:t>
            </a:r>
            <a:r>
              <a:rPr lang="en-US" sz="1600" dirty="0"/>
              <a:t> 2009 May;16(5):423-8.</a:t>
            </a:r>
          </a:p>
          <a:p>
            <a:pPr lvl="0"/>
            <a:r>
              <a:rPr lang="en-US" sz="1600" dirty="0"/>
              <a:t>Counselman FL, </a:t>
            </a:r>
            <a:r>
              <a:rPr lang="en-US" sz="1600" dirty="0" err="1"/>
              <a:t>Babu</a:t>
            </a:r>
            <a:r>
              <a:rPr lang="en-US" sz="1600" dirty="0"/>
              <a:t> K, </a:t>
            </a:r>
            <a:r>
              <a:rPr lang="en-US" sz="1600" dirty="0" err="1"/>
              <a:t>Edens</a:t>
            </a:r>
            <a:r>
              <a:rPr lang="en-US" sz="1600" dirty="0"/>
              <a:t> MA, Gorgas DL, Hobgood C, Marco CA, Katz E, Rodgers K, Stallings LA, </a:t>
            </a:r>
            <a:r>
              <a:rPr lang="en-US" sz="1600" dirty="0" err="1"/>
              <a:t>Wadman</a:t>
            </a:r>
            <a:r>
              <a:rPr lang="en-US" sz="1600" dirty="0"/>
              <a:t> MC, 2016 EM Model Review Task Force, Beeson MS, </a:t>
            </a:r>
            <a:r>
              <a:rPr lang="en-US" sz="1600" dirty="0" err="1"/>
              <a:t>Keehbauch</a:t>
            </a:r>
            <a:r>
              <a:rPr lang="en-US" sz="1600" dirty="0"/>
              <a:t> JN.  The 2016 model of the clinical practice of emergency medicine.  </a:t>
            </a:r>
            <a:r>
              <a:rPr lang="en-US" sz="1600" i="1" dirty="0"/>
              <a:t>Journal of Emergency Medicine. </a:t>
            </a:r>
            <a:r>
              <a:rPr lang="en-US" sz="1600" dirty="0"/>
              <a:t>2017 Jun;52(6):846-849.</a:t>
            </a:r>
          </a:p>
          <a:p>
            <a:pPr lvl="0"/>
            <a:r>
              <a:rPr lang="en-US" sz="1600" dirty="0"/>
              <a:t>Emergency department: Clinician coding and documentation reference. </a:t>
            </a:r>
            <a:r>
              <a:rPr lang="en-US" sz="1600" dirty="0" err="1"/>
              <a:t>Vituity</a:t>
            </a:r>
            <a:r>
              <a:rPr lang="en-US" sz="1600" dirty="0"/>
              <a:t>. </a:t>
            </a:r>
            <a:r>
              <a:rPr lang="en-US" sz="1600" u="sng" dirty="0">
                <a:hlinkClick r:id="rId3"/>
              </a:rPr>
              <a:t>https://medamerica.okta.com/</a:t>
            </a:r>
            <a:r>
              <a:rPr lang="en-US" sz="1600" dirty="0"/>
              <a:t>. Published 2019. Accessed March 6, 2020. </a:t>
            </a:r>
          </a:p>
          <a:p>
            <a:pPr lvl="0"/>
            <a:r>
              <a:rPr lang="en-US" sz="1600" dirty="0"/>
              <a:t>Evaluation and management services guidelines. Dept of Health and Human Services: Centers for Medicare and Medicaid Services. </a:t>
            </a:r>
            <a:r>
              <a:rPr lang="en-US" sz="1600" u="sng" dirty="0">
                <a:hlinkClick r:id="rId4"/>
              </a:rPr>
              <a:t>https://www.cms.gov/Outreach-and-Education/Medicare-Learning-Network-MLN/MLNProducts/Downloads/eval_mgmt_serv_guide-ICN006764TextOnly.pdf</a:t>
            </a:r>
            <a:r>
              <a:rPr lang="en-US" sz="1600" dirty="0"/>
              <a:t>. Published August 2017. Accessed March 6, 2020. </a:t>
            </a:r>
          </a:p>
          <a:p>
            <a:pPr lvl="0"/>
            <a:r>
              <a:rPr lang="en-US" sz="1600" dirty="0"/>
              <a:t>Nicks BA, Nelson D. Emergency department operations and management education in emergency medicine training. </a:t>
            </a:r>
            <a:r>
              <a:rPr lang="en-US" sz="1600" i="1" dirty="0"/>
              <a:t>World J </a:t>
            </a:r>
            <a:r>
              <a:rPr lang="en-US" sz="1600" i="1" dirty="0" err="1"/>
              <a:t>Emerg</a:t>
            </a:r>
            <a:r>
              <a:rPr lang="en-US" sz="1600" i="1" dirty="0"/>
              <a:t> Med. </a:t>
            </a:r>
            <a:r>
              <a:rPr lang="en-US" sz="1600" dirty="0"/>
              <a:t>2012;3(2):98-101.</a:t>
            </a:r>
          </a:p>
          <a:p>
            <a:pPr lvl="0"/>
            <a:r>
              <a:rPr lang="en-US" sz="1600" dirty="0"/>
              <a:t>Schnapp B, Sanders S, Ford W.  Improving emergency medicine documentation training: A needs assessment.  </a:t>
            </a:r>
            <a:r>
              <a:rPr lang="en-US" sz="1600" i="1" dirty="0"/>
              <a:t>West JEM.</a:t>
            </a:r>
            <a:r>
              <a:rPr lang="en-US" sz="1600" dirty="0"/>
              <a:t> 2016;July:S58.</a:t>
            </a:r>
          </a:p>
          <a:p>
            <a:r>
              <a:rPr lang="en-US" sz="1600" dirty="0" err="1"/>
              <a:t>Watase</a:t>
            </a:r>
            <a:r>
              <a:rPr lang="en-US" sz="1600" dirty="0"/>
              <a:t> T, </a:t>
            </a:r>
            <a:r>
              <a:rPr lang="en-US" sz="1600" dirty="0" err="1"/>
              <a:t>Yarris</a:t>
            </a:r>
            <a:r>
              <a:rPr lang="en-US" sz="1600" dirty="0"/>
              <a:t> LM, Fu R, Handel DA.  Educating emergency medicine residents in emergency department administration and </a:t>
            </a:r>
            <a:r>
              <a:rPr lang="en-US" sz="1600" dirty="0" err="1"/>
              <a:t>pperations</a:t>
            </a:r>
            <a:r>
              <a:rPr lang="en-US" sz="1600" dirty="0"/>
              <a:t>: Needs and current practice.  </a:t>
            </a:r>
            <a:r>
              <a:rPr lang="en-US" sz="1600" i="1" dirty="0"/>
              <a:t>J Grad Med Educ.</a:t>
            </a:r>
            <a:r>
              <a:rPr lang="en-US" sz="1600" dirty="0"/>
              <a:t> 2014 Dec;6(4):770-3.</a:t>
            </a:r>
          </a:p>
        </p:txBody>
      </p:sp>
    </p:spTree>
    <p:extLst>
      <p:ext uri="{BB962C8B-B14F-4D97-AF65-F5344CB8AC3E}">
        <p14:creationId xmlns:p14="http://schemas.microsoft.com/office/powerpoint/2010/main" val="750804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F8D4C-F9C2-CF46-8973-7DE1CF95D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Step-Wise Approach to Coding Charts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4109EF-B36A-214A-8837-9FF361E1E6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Choose your E/M Code based on your patient’s presenting problem.</a:t>
            </a:r>
          </a:p>
        </p:txBody>
      </p:sp>
    </p:spTree>
    <p:extLst>
      <p:ext uri="{BB962C8B-B14F-4D97-AF65-F5344CB8AC3E}">
        <p14:creationId xmlns:p14="http://schemas.microsoft.com/office/powerpoint/2010/main" val="3626051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E304F-A62E-3C45-AAEF-C8D39CB40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18912"/>
            <a:ext cx="10515600" cy="1325563"/>
          </a:xfrm>
        </p:spPr>
        <p:txBody>
          <a:bodyPr/>
          <a:lstStyle/>
          <a:p>
            <a:r>
              <a:rPr lang="en-US" dirty="0"/>
              <a:t>Level 1 = 99281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706B2F-0DF5-374C-A3F0-A00B18921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5979"/>
            <a:ext cx="10515600" cy="3391834"/>
          </a:xfrm>
        </p:spPr>
        <p:txBody>
          <a:bodyPr/>
          <a:lstStyle/>
          <a:p>
            <a:r>
              <a:rPr lang="en-US" dirty="0"/>
              <a:t>Presenting problem: Minor, self-limited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r>
              <a:rPr lang="en-US" dirty="0"/>
              <a:t>Examples:</a:t>
            </a:r>
          </a:p>
          <a:p>
            <a:pPr lvl="1"/>
            <a:r>
              <a:rPr lang="en-US" dirty="0"/>
              <a:t>Suture removal</a:t>
            </a:r>
          </a:p>
          <a:p>
            <a:pPr lvl="1"/>
            <a:r>
              <a:rPr lang="en-US" dirty="0"/>
              <a:t>Immunizations</a:t>
            </a:r>
          </a:p>
          <a:p>
            <a:pPr lvl="1"/>
            <a:r>
              <a:rPr lang="en-US" dirty="0"/>
              <a:t>Medication refills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0119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80865-816F-1840-81FE-961722C2A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18912"/>
            <a:ext cx="10515600" cy="1325563"/>
          </a:xfrm>
        </p:spPr>
        <p:txBody>
          <a:bodyPr/>
          <a:lstStyle/>
          <a:p>
            <a:r>
              <a:rPr lang="en-US" dirty="0"/>
              <a:t>Level 2 = 99282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F00278-5B21-8A49-9374-826BA3065B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6284"/>
            <a:ext cx="10515600" cy="3624916"/>
          </a:xfrm>
        </p:spPr>
        <p:txBody>
          <a:bodyPr/>
          <a:lstStyle/>
          <a:p>
            <a:r>
              <a:rPr lang="en-US" dirty="0"/>
              <a:t>Presenting problem: Low to moderate severity</a:t>
            </a:r>
          </a:p>
          <a:p>
            <a:endParaRPr lang="en-US" dirty="0"/>
          </a:p>
          <a:p>
            <a:r>
              <a:rPr lang="en-US" dirty="0"/>
              <a:t>Examples:</a:t>
            </a:r>
          </a:p>
          <a:p>
            <a:pPr lvl="1"/>
            <a:r>
              <a:rPr lang="en-US" dirty="0"/>
              <a:t>Painful sunburn</a:t>
            </a:r>
          </a:p>
          <a:p>
            <a:pPr lvl="1"/>
            <a:r>
              <a:rPr lang="en-US" dirty="0"/>
              <a:t>Impetigo localized to the face of a child</a:t>
            </a:r>
          </a:p>
          <a:p>
            <a:pPr lvl="1"/>
            <a:r>
              <a:rPr lang="en-US" dirty="0"/>
              <a:t>Minor traumatic injury of an extremity</a:t>
            </a:r>
          </a:p>
          <a:p>
            <a:pPr lvl="1"/>
            <a:r>
              <a:rPr lang="en-US" dirty="0"/>
              <a:t>Red, swollen cystic lesion on the back of an otherwise healthy patient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24918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2F5A7-AEC6-9B48-ACBC-630561FFD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Level 3 = 99283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F90BFE-F545-8F49-8E6C-6BCABF0505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21354"/>
            <a:ext cx="10515600" cy="4351338"/>
          </a:xfrm>
        </p:spPr>
        <p:txBody>
          <a:bodyPr/>
          <a:lstStyle/>
          <a:p>
            <a:r>
              <a:rPr lang="en-US" dirty="0"/>
              <a:t>Presenting problem: Moderate severity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Examples:</a:t>
            </a:r>
          </a:p>
          <a:p>
            <a:pPr lvl="1"/>
            <a:r>
              <a:rPr lang="en-US" dirty="0"/>
              <a:t>Sexually active female presenting with vaginal discharge, normal vital signs, no abdominal pain</a:t>
            </a:r>
          </a:p>
          <a:p>
            <a:pPr lvl="1"/>
            <a:r>
              <a:rPr lang="en-US" dirty="0"/>
              <a:t>Well-appearing child with fever and diarrhea, no signs of dehydration</a:t>
            </a:r>
          </a:p>
          <a:p>
            <a:pPr lvl="1"/>
            <a:r>
              <a:rPr lang="en-US" dirty="0"/>
              <a:t>Inversion-type ankle injury, unable to bear weight on the injured foot/ankle</a:t>
            </a:r>
          </a:p>
        </p:txBody>
      </p:sp>
    </p:spTree>
    <p:extLst>
      <p:ext uri="{BB962C8B-B14F-4D97-AF65-F5344CB8AC3E}">
        <p14:creationId xmlns:p14="http://schemas.microsoft.com/office/powerpoint/2010/main" val="18253744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2710</Words>
  <Application>Microsoft Macintosh PowerPoint</Application>
  <PresentationFormat>Widescreen</PresentationFormat>
  <Paragraphs>299</Paragraphs>
  <Slides>52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6" baseType="lpstr">
      <vt:lpstr>Arial</vt:lpstr>
      <vt:lpstr>Calibri</vt:lpstr>
      <vt:lpstr>Calibri Light</vt:lpstr>
      <vt:lpstr>Office Theme</vt:lpstr>
      <vt:lpstr>Coding and Billing in Emergency Medicine: The Basics</vt:lpstr>
      <vt:lpstr>Coding and Billing: The Basics</vt:lpstr>
      <vt:lpstr>Session Objectives</vt:lpstr>
      <vt:lpstr>What are E/M Codes?</vt:lpstr>
      <vt:lpstr>Translating Chart Level  E/M Code</vt:lpstr>
      <vt:lpstr>Step-Wise Approach to Coding Charts</vt:lpstr>
      <vt:lpstr>Level 1 = 99281</vt:lpstr>
      <vt:lpstr>Level 2 = 99282</vt:lpstr>
      <vt:lpstr>Level 3 = 99283</vt:lpstr>
      <vt:lpstr>Level 4 = 99284</vt:lpstr>
      <vt:lpstr>Level 5 = 99285</vt:lpstr>
      <vt:lpstr>Step-Wise Approach to Coding Charts</vt:lpstr>
      <vt:lpstr>PowerPoint Presentation</vt:lpstr>
      <vt:lpstr>History</vt:lpstr>
      <vt:lpstr>PowerPoint Presentation</vt:lpstr>
      <vt:lpstr>Chief Complaint</vt:lpstr>
      <vt:lpstr>History of Present Illness/Injury (HPI)</vt:lpstr>
      <vt:lpstr>PowerPoint Presentation</vt:lpstr>
      <vt:lpstr>Review of Systems (ROS)</vt:lpstr>
      <vt:lpstr>Review of Systems (ROS)</vt:lpstr>
      <vt:lpstr>PowerPoint Presentation</vt:lpstr>
      <vt:lpstr>Past, Family and Social History</vt:lpstr>
      <vt:lpstr>Past, Family and Social History</vt:lpstr>
      <vt:lpstr>Past, Family, and Social History</vt:lpstr>
      <vt:lpstr>PowerPoint Presentation</vt:lpstr>
      <vt:lpstr>Acuity Caveat</vt:lpstr>
      <vt:lpstr>Step-Wise Approach to Coding Charts</vt:lpstr>
      <vt:lpstr>Physical Exam</vt:lpstr>
      <vt:lpstr>PowerPoint Presentation</vt:lpstr>
      <vt:lpstr>Physical Examination</vt:lpstr>
      <vt:lpstr>Physical Exam (Body Areas)</vt:lpstr>
      <vt:lpstr>Physical Exam (Organ Systems)</vt:lpstr>
      <vt:lpstr>PowerPoint Presentation</vt:lpstr>
      <vt:lpstr>Step-Wise Approach to Coding Charts</vt:lpstr>
      <vt:lpstr>MDM</vt:lpstr>
      <vt:lpstr>PowerPoint Presentation</vt:lpstr>
      <vt:lpstr>3 Components of MDM</vt:lpstr>
      <vt:lpstr>Step-Wise Approach to Coding Charts</vt:lpstr>
      <vt:lpstr>PowerPoint Presentation</vt:lpstr>
      <vt:lpstr>PowerPoint Presentation</vt:lpstr>
      <vt:lpstr>Risk</vt:lpstr>
      <vt:lpstr>Step-Wise Approach to Coding Charts</vt:lpstr>
      <vt:lpstr>3 Components of MDM</vt:lpstr>
      <vt:lpstr>PowerPoint Presentation</vt:lpstr>
      <vt:lpstr>PowerPoint Presentation</vt:lpstr>
      <vt:lpstr>3 Components of MDM</vt:lpstr>
      <vt:lpstr>PowerPoint Presentation</vt:lpstr>
      <vt:lpstr>PowerPoint Presentation</vt:lpstr>
      <vt:lpstr>Step-Wise Approach to Coding Charts</vt:lpstr>
      <vt:lpstr>PowerPoint Presentation</vt:lpstr>
      <vt:lpstr>Questions?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Coding and Billing in Emergency Medicine: The Basics</dc:title>
  <dc:creator>Kimberly Sokol</dc:creator>
  <cp:lastModifiedBy>Kimberly Sokol</cp:lastModifiedBy>
  <cp:revision>30</cp:revision>
  <dcterms:created xsi:type="dcterms:W3CDTF">2020-03-08T21:46:33Z</dcterms:created>
  <dcterms:modified xsi:type="dcterms:W3CDTF">2020-03-09T01:39:35Z</dcterms:modified>
</cp:coreProperties>
</file>