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2" r:id="rId3"/>
    <p:sldId id="275" r:id="rId4"/>
    <p:sldId id="257" r:id="rId5"/>
    <p:sldId id="264" r:id="rId6"/>
    <p:sldId id="263" r:id="rId7"/>
    <p:sldId id="272" r:id="rId8"/>
    <p:sldId id="270" r:id="rId9"/>
    <p:sldId id="273" r:id="rId10"/>
    <p:sldId id="274" r:id="rId11"/>
    <p:sldId id="258" r:id="rId12"/>
    <p:sldId id="265" r:id="rId13"/>
    <p:sldId id="259" r:id="rId14"/>
    <p:sldId id="260" r:id="rId15"/>
    <p:sldId id="261" r:id="rId16"/>
    <p:sldId id="277" r:id="rId17"/>
    <p:sldId id="278" r:id="rId18"/>
    <p:sldId id="280" r:id="rId19"/>
    <p:sldId id="266" r:id="rId20"/>
    <p:sldId id="267" r:id="rId21"/>
    <p:sldId id="268" r:id="rId22"/>
    <p:sldId id="269" r:id="rId23"/>
    <p:sldId id="276" r:id="rId24"/>
    <p:sldId id="279" r:id="rId25"/>
    <p:sldId id="27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86357"/>
  </p:normalViewPr>
  <p:slideViewPr>
    <p:cSldViewPr>
      <p:cViewPr varScale="1">
        <p:scale>
          <a:sx n="99" d="100"/>
          <a:sy n="99" d="100"/>
        </p:scale>
        <p:origin x="2000"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E8744D-3EA5-E84C-8926-39DCA7E09D4E}" type="datetimeFigureOut">
              <a:rPr lang="en-US" smtClean="0"/>
              <a:t>8/24/20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AE42E8-81EC-EE4F-92C2-6CA6A97E60C7}" type="slidenum">
              <a:rPr lang="en-US" smtClean="0"/>
              <a:t>‹#›</a:t>
            </a:fld>
            <a:endParaRPr lang="en-US"/>
          </a:p>
        </p:txBody>
      </p:sp>
    </p:spTree>
    <p:extLst>
      <p:ext uri="{BB962C8B-B14F-4D97-AF65-F5344CB8AC3E}">
        <p14:creationId xmlns:p14="http://schemas.microsoft.com/office/powerpoint/2010/main" val="1960782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30 minutes time</a:t>
            </a:r>
          </a:p>
        </p:txBody>
      </p:sp>
      <p:sp>
        <p:nvSpPr>
          <p:cNvPr id="4" name="Slide Number Placeholder 3"/>
          <p:cNvSpPr>
            <a:spLocks noGrp="1"/>
          </p:cNvSpPr>
          <p:nvPr>
            <p:ph type="sldNum" sz="quarter" idx="5"/>
          </p:nvPr>
        </p:nvSpPr>
        <p:spPr/>
        <p:txBody>
          <a:bodyPr/>
          <a:lstStyle/>
          <a:p>
            <a:fld id="{D8AE42E8-81EC-EE4F-92C2-6CA6A97E60C7}" type="slidenum">
              <a:rPr lang="en-US" smtClean="0"/>
              <a:t>1</a:t>
            </a:fld>
            <a:endParaRPr lang="en-US"/>
          </a:p>
        </p:txBody>
      </p:sp>
    </p:spTree>
    <p:extLst>
      <p:ext uri="{BB962C8B-B14F-4D97-AF65-F5344CB8AC3E}">
        <p14:creationId xmlns:p14="http://schemas.microsoft.com/office/powerpoint/2010/main" val="4540514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Continued from previous slide</a:t>
            </a:r>
          </a:p>
        </p:txBody>
      </p:sp>
      <p:sp>
        <p:nvSpPr>
          <p:cNvPr id="4" name="Slide Number Placeholder 3"/>
          <p:cNvSpPr>
            <a:spLocks noGrp="1"/>
          </p:cNvSpPr>
          <p:nvPr>
            <p:ph type="sldNum" sz="quarter" idx="5"/>
          </p:nvPr>
        </p:nvSpPr>
        <p:spPr/>
        <p:txBody>
          <a:bodyPr/>
          <a:lstStyle/>
          <a:p>
            <a:fld id="{D8AE42E8-81EC-EE4F-92C2-6CA6A97E60C7}" type="slidenum">
              <a:rPr lang="en-US" smtClean="0"/>
              <a:t>17</a:t>
            </a:fld>
            <a:endParaRPr lang="en-US"/>
          </a:p>
        </p:txBody>
      </p:sp>
    </p:spTree>
    <p:extLst>
      <p:ext uri="{BB962C8B-B14F-4D97-AF65-F5344CB8AC3E}">
        <p14:creationId xmlns:p14="http://schemas.microsoft.com/office/powerpoint/2010/main" val="3357296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Different specialty:</a:t>
            </a:r>
          </a:p>
          <a:p>
            <a:r>
              <a:rPr lang="en-US" sz="1200" b="0" i="0" u="none" strike="noStrike" kern="1200" dirty="0">
                <a:solidFill>
                  <a:schemeClr val="tx1"/>
                </a:solidFill>
                <a:effectLst/>
                <a:latin typeface="+mn-lt"/>
                <a:ea typeface="+mn-ea"/>
                <a:cs typeface="+mn-cs"/>
              </a:rPr>
              <a:t>Physicians of a different specialty may each report CPT code 99291 if they are providing care that is unique to his/her individual medical specialty and managing at least one of the patient's critical illness(es) or critical injury(</a:t>
            </a:r>
            <a:r>
              <a:rPr lang="en-US" sz="1200" b="0" i="0" u="none" strike="noStrike" kern="1200" dirty="0" err="1">
                <a:solidFill>
                  <a:schemeClr val="tx1"/>
                </a:solidFill>
                <a:effectLst/>
                <a:latin typeface="+mn-lt"/>
                <a:ea typeface="+mn-ea"/>
                <a:cs typeface="+mn-cs"/>
              </a:rPr>
              <a:t>ies</a:t>
            </a:r>
            <a:r>
              <a:rPr lang="en-US" sz="1200" b="0" i="0" u="none" strike="noStrike"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D8AE42E8-81EC-EE4F-92C2-6CA6A97E60C7}" type="slidenum">
              <a:rPr lang="en-US" smtClean="0"/>
              <a:t>19</a:t>
            </a:fld>
            <a:endParaRPr lang="en-US"/>
          </a:p>
        </p:txBody>
      </p:sp>
    </p:spTree>
    <p:extLst>
      <p:ext uri="{BB962C8B-B14F-4D97-AF65-F5344CB8AC3E}">
        <p14:creationId xmlns:p14="http://schemas.microsoft.com/office/powerpoint/2010/main" val="805854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Non-physician practitioners of the same group:</a:t>
            </a:r>
          </a:p>
          <a:p>
            <a:pPr lvl="1"/>
            <a:r>
              <a:rPr lang="en-US" sz="1200" b="0" i="0" u="none" strike="noStrike" kern="1200" dirty="0">
                <a:solidFill>
                  <a:schemeClr val="tx1"/>
                </a:solidFill>
                <a:effectLst/>
                <a:latin typeface="+mn-lt"/>
                <a:ea typeface="+mn-ea"/>
                <a:cs typeface="+mn-cs"/>
              </a:rPr>
              <a:t>Physician time may not be combined with a non-physician practitioner of the same group practice.</a:t>
            </a:r>
          </a:p>
          <a:p>
            <a:pPr lvl="1"/>
            <a:r>
              <a:rPr lang="en-US" sz="1200" b="0" i="0" u="none" strike="noStrike" kern="1200" dirty="0">
                <a:solidFill>
                  <a:schemeClr val="tx1"/>
                </a:solidFill>
                <a:effectLst/>
                <a:latin typeface="+mn-lt"/>
                <a:ea typeface="+mn-ea"/>
                <a:cs typeface="+mn-cs"/>
              </a:rPr>
              <a:t>Time is billed separately from the physician using the appropriate code.</a:t>
            </a:r>
          </a:p>
          <a:p>
            <a:pPr lvl="1"/>
            <a:r>
              <a:rPr lang="en-US" sz="1200" b="0" i="0" u="none" strike="noStrike" kern="1200" dirty="0">
                <a:solidFill>
                  <a:schemeClr val="tx1"/>
                </a:solidFill>
                <a:effectLst/>
                <a:latin typeface="+mn-lt"/>
                <a:ea typeface="+mn-ea"/>
                <a:cs typeface="+mn-cs"/>
              </a:rPr>
              <a:t>May not bill the initial critical care code on the same day as the physician (e.g., if the physician provides 30 – 74 minutes of critical care services, the non-physician practitioner will bill CPT code 99292 for the additional time up to 30 minutes.)</a:t>
            </a:r>
          </a:p>
          <a:p>
            <a:endParaRPr lang="en-US" dirty="0"/>
          </a:p>
        </p:txBody>
      </p:sp>
      <p:sp>
        <p:nvSpPr>
          <p:cNvPr id="4" name="Slide Number Placeholder 3"/>
          <p:cNvSpPr>
            <a:spLocks noGrp="1"/>
          </p:cNvSpPr>
          <p:nvPr>
            <p:ph type="sldNum" sz="quarter" idx="5"/>
          </p:nvPr>
        </p:nvSpPr>
        <p:spPr/>
        <p:txBody>
          <a:bodyPr/>
          <a:lstStyle/>
          <a:p>
            <a:fld id="{D8AE42E8-81EC-EE4F-92C2-6CA6A97E60C7}" type="slidenum">
              <a:rPr lang="en-US" smtClean="0"/>
              <a:t>21</a:t>
            </a:fld>
            <a:endParaRPr lang="en-US"/>
          </a:p>
        </p:txBody>
      </p:sp>
    </p:spTree>
    <p:extLst>
      <p:ext uri="{BB962C8B-B14F-4D97-AF65-F5344CB8AC3E}">
        <p14:creationId xmlns:p14="http://schemas.microsoft.com/office/powerpoint/2010/main" val="1676321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Reasons for lack of critical care billing:</a:t>
            </a:r>
          </a:p>
          <a:p>
            <a:r>
              <a:rPr lang="en-US" dirty="0"/>
              <a:t>	-Lack of awareness of the code and it’s value (possibly due to lack for training during residency)</a:t>
            </a:r>
          </a:p>
          <a:p>
            <a:r>
              <a:rPr lang="en-US" dirty="0"/>
              <a:t>	-Lack of recognition that the care provided meets critical care criteria (become used to patient’s who are at high risk for decompensation, somewhat akin to residents not realizing how many 	medical resuscitations they really do</a:t>
            </a:r>
          </a:p>
          <a:p>
            <a:r>
              <a:rPr lang="en-US" dirty="0"/>
              <a:t>	-Physician must ask for it and document that the care was rendered (unlike E/M codes which can be extrapolated by the biller)</a:t>
            </a:r>
          </a:p>
        </p:txBody>
      </p:sp>
      <p:sp>
        <p:nvSpPr>
          <p:cNvPr id="4" name="Slide Number Placeholder 3"/>
          <p:cNvSpPr>
            <a:spLocks noGrp="1"/>
          </p:cNvSpPr>
          <p:nvPr>
            <p:ph type="sldNum" sz="quarter" idx="5"/>
          </p:nvPr>
        </p:nvSpPr>
        <p:spPr/>
        <p:txBody>
          <a:bodyPr/>
          <a:lstStyle/>
          <a:p>
            <a:fld id="{D8AE42E8-81EC-EE4F-92C2-6CA6A97E60C7}" type="slidenum">
              <a:rPr lang="en-US" smtClean="0"/>
              <a:t>2</a:t>
            </a:fld>
            <a:endParaRPr lang="en-US"/>
          </a:p>
        </p:txBody>
      </p:sp>
    </p:spTree>
    <p:extLst>
      <p:ext uri="{BB962C8B-B14F-4D97-AF65-F5344CB8AC3E}">
        <p14:creationId xmlns:p14="http://schemas.microsoft.com/office/powerpoint/2010/main" val="2098187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Critical care is a time based code, so needs at least 30 minutes of care for the patient, this is discussed later in the lecture</a:t>
            </a:r>
          </a:p>
        </p:txBody>
      </p:sp>
      <p:sp>
        <p:nvSpPr>
          <p:cNvPr id="4" name="Slide Number Placeholder 3"/>
          <p:cNvSpPr>
            <a:spLocks noGrp="1"/>
          </p:cNvSpPr>
          <p:nvPr>
            <p:ph type="sldNum" sz="quarter" idx="5"/>
          </p:nvPr>
        </p:nvSpPr>
        <p:spPr/>
        <p:txBody>
          <a:bodyPr/>
          <a:lstStyle/>
          <a:p>
            <a:fld id="{D8AE42E8-81EC-EE4F-92C2-6CA6A97E60C7}" type="slidenum">
              <a:rPr lang="en-US" smtClean="0"/>
              <a:t>3</a:t>
            </a:fld>
            <a:endParaRPr lang="en-US"/>
          </a:p>
        </p:txBody>
      </p:sp>
    </p:spTree>
    <p:extLst>
      <p:ext uri="{BB962C8B-B14F-4D97-AF65-F5344CB8AC3E}">
        <p14:creationId xmlns:p14="http://schemas.microsoft.com/office/powerpoint/2010/main" val="3841045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Direct care means physician was immediately available, care was not delivered from afar.</a:t>
            </a:r>
          </a:p>
        </p:txBody>
      </p:sp>
      <p:sp>
        <p:nvSpPr>
          <p:cNvPr id="4" name="Slide Number Placeholder 3"/>
          <p:cNvSpPr>
            <a:spLocks noGrp="1"/>
          </p:cNvSpPr>
          <p:nvPr>
            <p:ph type="sldNum" sz="quarter" idx="5"/>
          </p:nvPr>
        </p:nvSpPr>
        <p:spPr/>
        <p:txBody>
          <a:bodyPr/>
          <a:lstStyle/>
          <a:p>
            <a:fld id="{D8AE42E8-81EC-EE4F-92C2-6CA6A97E60C7}" type="slidenum">
              <a:rPr lang="en-US" smtClean="0"/>
              <a:t>4</a:t>
            </a:fld>
            <a:endParaRPr lang="en-US"/>
          </a:p>
        </p:txBody>
      </p:sp>
    </p:spTree>
    <p:extLst>
      <p:ext uri="{BB962C8B-B14F-4D97-AF65-F5344CB8AC3E}">
        <p14:creationId xmlns:p14="http://schemas.microsoft.com/office/powerpoint/2010/main" val="3229022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time of service &lt; 30 minutes, then reported as E/M code (usually level 5 chart)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summary critical care must meet 3 main criteria: time, medical necessity/criticality, and there must be interventions to improve the patient’s condition</a:t>
            </a:r>
          </a:p>
        </p:txBody>
      </p:sp>
      <p:sp>
        <p:nvSpPr>
          <p:cNvPr id="4" name="Slide Number Placeholder 3"/>
          <p:cNvSpPr>
            <a:spLocks noGrp="1"/>
          </p:cNvSpPr>
          <p:nvPr>
            <p:ph type="sldNum" sz="quarter" idx="5"/>
          </p:nvPr>
        </p:nvSpPr>
        <p:spPr/>
        <p:txBody>
          <a:bodyPr/>
          <a:lstStyle/>
          <a:p>
            <a:fld id="{D8AE42E8-81EC-EE4F-92C2-6CA6A97E60C7}" type="slidenum">
              <a:rPr lang="en-US" smtClean="0"/>
              <a:t>6</a:t>
            </a:fld>
            <a:endParaRPr lang="en-US"/>
          </a:p>
        </p:txBody>
      </p:sp>
    </p:spTree>
    <p:extLst>
      <p:ext uri="{BB962C8B-B14F-4D97-AF65-F5344CB8AC3E}">
        <p14:creationId xmlns:p14="http://schemas.microsoft.com/office/powerpoint/2010/main" val="2611382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AE42E8-81EC-EE4F-92C2-6CA6A97E60C7}" type="slidenum">
              <a:rPr lang="en-US" smtClean="0"/>
              <a:t>7</a:t>
            </a:fld>
            <a:endParaRPr lang="en-US"/>
          </a:p>
        </p:txBody>
      </p:sp>
    </p:spTree>
    <p:extLst>
      <p:ext uri="{BB962C8B-B14F-4D97-AF65-F5344CB8AC3E}">
        <p14:creationId xmlns:p14="http://schemas.microsoft.com/office/powerpoint/2010/main" val="2340567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Collection refers to both physical collection and going to the computer to ”collect” the information</a:t>
            </a:r>
          </a:p>
          <a:p>
            <a:endParaRPr lang="en-US" dirty="0"/>
          </a:p>
          <a:p>
            <a:r>
              <a:rPr lang="en-US" dirty="0"/>
              <a:t>Refers to professional fees - facilities may bill these separately </a:t>
            </a:r>
          </a:p>
        </p:txBody>
      </p:sp>
      <p:sp>
        <p:nvSpPr>
          <p:cNvPr id="4" name="Slide Number Placeholder 3"/>
          <p:cNvSpPr>
            <a:spLocks noGrp="1"/>
          </p:cNvSpPr>
          <p:nvPr>
            <p:ph type="sldNum" sz="quarter" idx="5"/>
          </p:nvPr>
        </p:nvSpPr>
        <p:spPr/>
        <p:txBody>
          <a:bodyPr/>
          <a:lstStyle/>
          <a:p>
            <a:fld id="{D8AE42E8-81EC-EE4F-92C2-6CA6A97E60C7}" type="slidenum">
              <a:rPr lang="en-US" smtClean="0"/>
              <a:t>11</a:t>
            </a:fld>
            <a:endParaRPr lang="en-US"/>
          </a:p>
        </p:txBody>
      </p:sp>
    </p:spTree>
    <p:extLst>
      <p:ext uri="{BB962C8B-B14F-4D97-AF65-F5344CB8AC3E}">
        <p14:creationId xmlns:p14="http://schemas.microsoft.com/office/powerpoint/2010/main" val="171840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involved with family members or other surrogate decision makers, whether to obtain a history or to discuss treatment options may be counted toward critical care time only when:</a:t>
            </a:r>
          </a:p>
          <a:p>
            <a:endParaRPr lang="en-US" dirty="0"/>
          </a:p>
          <a:p>
            <a:r>
              <a:rPr lang="en-US" dirty="0"/>
              <a:t>The patient is unable or incompetent to participate in giving a history and/or making treatment decisions,</a:t>
            </a:r>
          </a:p>
          <a:p>
            <a:r>
              <a:rPr lang="en-US" dirty="0"/>
              <a:t>The discussion is absolutely necessary for treatment decisions under consideration that day, and</a:t>
            </a:r>
          </a:p>
          <a:p>
            <a:r>
              <a:rPr lang="en-US" dirty="0"/>
              <a:t>All of the following are documented in the provider's progress note for that day:</a:t>
            </a:r>
          </a:p>
          <a:p>
            <a:r>
              <a:rPr lang="en-US" dirty="0"/>
              <a:t>The patient was unable or incompetent to participate in giving history and/or making treatment decisions, as appropriate,</a:t>
            </a:r>
          </a:p>
          <a:p>
            <a:r>
              <a:rPr lang="en-US" dirty="0"/>
              <a:t>The necessity of the discussion (e.g., no other source was available to obtain a history" or "because the patient was deteriorating so rapidly needed to discuss treatment options with family immediately"),</a:t>
            </a:r>
          </a:p>
          <a:p>
            <a:r>
              <a:rPr lang="en-US" dirty="0"/>
              <a:t>The treatment decisions for which the discussion was needed, and</a:t>
            </a:r>
          </a:p>
          <a:p>
            <a:r>
              <a:rPr lang="en-US" dirty="0"/>
              <a:t>The substance of the discussion as related to the treatment decision.</a:t>
            </a:r>
          </a:p>
          <a:p>
            <a:r>
              <a:rPr lang="en-US" dirty="0"/>
              <a:t>The physician's progress note must link the family discussion to a specific treatment issue and explain why the discussion was necessary on that day.</a:t>
            </a:r>
          </a:p>
          <a:p>
            <a:r>
              <a:rPr lang="en-US" dirty="0"/>
              <a:t>All other family discussions, no matter how lengthy, may not be counted towards critical care time.</a:t>
            </a:r>
          </a:p>
          <a:p>
            <a:endParaRPr lang="en-US" dirty="0"/>
          </a:p>
        </p:txBody>
      </p:sp>
      <p:sp>
        <p:nvSpPr>
          <p:cNvPr id="4" name="Slide Number Placeholder 3"/>
          <p:cNvSpPr>
            <a:spLocks noGrp="1"/>
          </p:cNvSpPr>
          <p:nvPr>
            <p:ph type="sldNum" sz="quarter" idx="5"/>
          </p:nvPr>
        </p:nvSpPr>
        <p:spPr/>
        <p:txBody>
          <a:bodyPr/>
          <a:lstStyle/>
          <a:p>
            <a:fld id="{D8AE42E8-81EC-EE4F-92C2-6CA6A97E60C7}" type="slidenum">
              <a:rPr lang="en-US" smtClean="0"/>
              <a:t>12</a:t>
            </a:fld>
            <a:endParaRPr lang="en-US"/>
          </a:p>
        </p:txBody>
      </p:sp>
    </p:spTree>
    <p:extLst>
      <p:ext uri="{BB962C8B-B14F-4D97-AF65-F5344CB8AC3E}">
        <p14:creationId xmlns:p14="http://schemas.microsoft.com/office/powerpoint/2010/main" val="3516405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Chart should provide summary of what occurred over the ”X” amount of minutes </a:t>
            </a:r>
          </a:p>
          <a:p>
            <a:r>
              <a:rPr lang="en-US" sz="1200" b="0" i="0" u="none" strike="noStrike" kern="1200" dirty="0">
                <a:solidFill>
                  <a:schemeClr val="tx1"/>
                </a:solidFill>
                <a:effectLst/>
                <a:latin typeface="+mn-lt"/>
                <a:ea typeface="+mn-ea"/>
                <a:cs typeface="+mn-cs"/>
              </a:rPr>
              <a:t>Summary should include information the physician used to treat and care for the patient</a:t>
            </a:r>
          </a:p>
          <a:p>
            <a:r>
              <a:rPr lang="en-US" sz="1200" b="0" i="0" u="none" strike="noStrike" kern="1200" dirty="0">
                <a:solidFill>
                  <a:schemeClr val="tx1"/>
                </a:solidFill>
                <a:effectLst/>
                <a:latin typeface="+mn-lt"/>
                <a:ea typeface="+mn-ea"/>
                <a:cs typeface="+mn-cs"/>
              </a:rPr>
              <a:t>	</a:t>
            </a:r>
          </a:p>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8AE42E8-81EC-EE4F-92C2-6CA6A97E60C7}" type="slidenum">
              <a:rPr lang="en-US" smtClean="0"/>
              <a:t>15</a:t>
            </a:fld>
            <a:endParaRPr lang="en-US"/>
          </a:p>
        </p:txBody>
      </p:sp>
    </p:spTree>
    <p:extLst>
      <p:ext uri="{BB962C8B-B14F-4D97-AF65-F5344CB8AC3E}">
        <p14:creationId xmlns:p14="http://schemas.microsoft.com/office/powerpoint/2010/main" val="1593415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27AC0B-3C03-493E-B7D6-349734BE750C}" type="datetimeFigureOut">
              <a:rPr lang="en-US" smtClean="0"/>
              <a:t>8/22/20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1994851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27AC0B-3C03-493E-B7D6-349734BE750C}" type="datetimeFigureOut">
              <a:rPr lang="en-US" smtClean="0"/>
              <a:t>8/22/20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141017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27AC0B-3C03-493E-B7D6-349734BE750C}" type="datetimeFigureOut">
              <a:rPr lang="en-US" smtClean="0"/>
              <a:t>8/22/20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3562282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27AC0B-3C03-493E-B7D6-349734BE750C}" type="datetimeFigureOut">
              <a:rPr lang="en-US" smtClean="0"/>
              <a:t>8/22/20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191689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27AC0B-3C03-493E-B7D6-349734BE750C}" type="datetimeFigureOut">
              <a:rPr lang="en-US" smtClean="0"/>
              <a:t>8/22/20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1798927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27AC0B-3C03-493E-B7D6-349734BE750C}" type="datetimeFigureOut">
              <a:rPr lang="en-US" smtClean="0"/>
              <a:t>8/22/20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3667130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F27AC0B-3C03-493E-B7D6-349734BE750C}" type="datetimeFigureOut">
              <a:rPr lang="en-US" smtClean="0"/>
              <a:t>8/22/20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1686532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F27AC0B-3C03-493E-B7D6-349734BE750C}" type="datetimeFigureOut">
              <a:rPr lang="en-US" smtClean="0"/>
              <a:t>8/22/20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721521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27AC0B-3C03-493E-B7D6-349734BE750C}" type="datetimeFigureOut">
              <a:rPr lang="en-US" smtClean="0"/>
              <a:t>8/22/20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944503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27AC0B-3C03-493E-B7D6-349734BE750C}" type="datetimeFigureOut">
              <a:rPr lang="en-US" smtClean="0"/>
              <a:t>8/22/20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1831729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27AC0B-3C03-493E-B7D6-349734BE750C}" type="datetimeFigureOut">
              <a:rPr lang="en-US" smtClean="0"/>
              <a:t>8/22/20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9497DE-1855-4578-8C3F-3B8013301DAD}" type="slidenum">
              <a:rPr lang="en-US" smtClean="0"/>
              <a:t>‹#›</a:t>
            </a:fld>
            <a:endParaRPr lang="en-US"/>
          </a:p>
        </p:txBody>
      </p:sp>
    </p:spTree>
    <p:extLst>
      <p:ext uri="{BB962C8B-B14F-4D97-AF65-F5344CB8AC3E}">
        <p14:creationId xmlns:p14="http://schemas.microsoft.com/office/powerpoint/2010/main" val="3511694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27AC0B-3C03-493E-B7D6-349734BE750C}" type="datetimeFigureOut">
              <a:rPr lang="en-US" smtClean="0"/>
              <a:t>8/22/20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497DE-1855-4578-8C3F-3B8013301DAD}" type="slidenum">
              <a:rPr lang="en-US" smtClean="0"/>
              <a:t>‹#›</a:t>
            </a:fld>
            <a:endParaRPr lang="en-US"/>
          </a:p>
        </p:txBody>
      </p:sp>
    </p:spTree>
    <p:extLst>
      <p:ext uri="{BB962C8B-B14F-4D97-AF65-F5344CB8AC3E}">
        <p14:creationId xmlns:p14="http://schemas.microsoft.com/office/powerpoint/2010/main" val="89923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acep.org/administration/reimbursement/reimbursement-faqs/critical-care-faq/#question0" TargetMode="External"/><Relationship Id="rId2" Type="http://schemas.openxmlformats.org/officeDocument/2006/relationships/hyperlink" Target="https://www.aliem.com/charting-coding-critical-care-time/" TargetMode="External"/><Relationship Id="rId1" Type="http://schemas.openxmlformats.org/officeDocument/2006/relationships/slideLayout" Target="../slideLayouts/slideLayout2.xml"/><Relationship Id="rId5" Type="http://schemas.openxmlformats.org/officeDocument/2006/relationships/hyperlink" Target="https://cgsmedicare.com/partb/pubs/news/2020/05/cope17364.html" TargetMode="External"/><Relationship Id="rId4" Type="http://schemas.openxmlformats.org/officeDocument/2006/relationships/hyperlink" Target="https://www.cgsmedicare.com/partb/mr/pdf/critical_care_fact_sheet.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Critical Care Billing</a:t>
            </a:r>
          </a:p>
        </p:txBody>
      </p:sp>
      <p:sp>
        <p:nvSpPr>
          <p:cNvPr id="3" name="Subtitle 2"/>
          <p:cNvSpPr>
            <a:spLocks noGrp="1"/>
          </p:cNvSpPr>
          <p:nvPr>
            <p:ph type="subTitle" idx="1"/>
          </p:nvPr>
        </p:nvSpPr>
        <p:spPr/>
        <p:txBody>
          <a:bodyPr>
            <a:normAutofit fontScale="92500" lnSpcReduction="20000"/>
          </a:bodyPr>
          <a:lstStyle/>
          <a:p>
            <a:r>
              <a:rPr lang="en-US" dirty="0"/>
              <a:t>Seth Lotterman, MD</a:t>
            </a:r>
          </a:p>
          <a:p>
            <a:r>
              <a:rPr lang="en-US" dirty="0"/>
              <a:t>Hartford Hospital and University of Connecticut Emergency Medicine Residency</a:t>
            </a:r>
          </a:p>
        </p:txBody>
      </p:sp>
    </p:spTree>
    <p:extLst>
      <p:ext uri="{BB962C8B-B14F-4D97-AF65-F5344CB8AC3E}">
        <p14:creationId xmlns:p14="http://schemas.microsoft.com/office/powerpoint/2010/main" val="2569547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75FE5-B53E-D244-BC62-A62CE9FE2659}"/>
              </a:ext>
            </a:extLst>
          </p:cNvPr>
          <p:cNvSpPr>
            <a:spLocks noGrp="1"/>
          </p:cNvSpPr>
          <p:nvPr>
            <p:ph type="title"/>
          </p:nvPr>
        </p:nvSpPr>
        <p:spPr/>
        <p:txBody>
          <a:bodyPr/>
          <a:lstStyle/>
          <a:p>
            <a:r>
              <a:rPr lang="en-US" dirty="0"/>
              <a:t>Ok for discharged patients?</a:t>
            </a:r>
          </a:p>
        </p:txBody>
      </p:sp>
      <p:sp>
        <p:nvSpPr>
          <p:cNvPr id="3" name="Content Placeholder 2">
            <a:extLst>
              <a:ext uri="{FF2B5EF4-FFF2-40B4-BE49-F238E27FC236}">
                <a16:creationId xmlns:a16="http://schemas.microsoft.com/office/drawing/2014/main" id="{DB7348D1-57B8-6B4D-B84F-FB9F073D8BA5}"/>
              </a:ext>
            </a:extLst>
          </p:cNvPr>
          <p:cNvSpPr>
            <a:spLocks noGrp="1"/>
          </p:cNvSpPr>
          <p:nvPr>
            <p:ph idx="1"/>
          </p:nvPr>
        </p:nvSpPr>
        <p:spPr/>
        <p:txBody>
          <a:bodyPr/>
          <a:lstStyle/>
          <a:p>
            <a:r>
              <a:rPr lang="en-US" dirty="0"/>
              <a:t>Can be billed on discharged patients as long as the chart reflects a condition with potential organ failure and an intervention that improved the patient’s condition, but this is a less common occurrence</a:t>
            </a:r>
          </a:p>
          <a:p>
            <a:pPr lvl="1"/>
            <a:r>
              <a:rPr lang="en-US" dirty="0"/>
              <a:t>Example: asthmatic patient who received multiple nebulizers, steroids, magnesium and improved over several hours to be discharged</a:t>
            </a:r>
          </a:p>
        </p:txBody>
      </p:sp>
    </p:spTree>
    <p:extLst>
      <p:ext uri="{BB962C8B-B14F-4D97-AF65-F5344CB8AC3E}">
        <p14:creationId xmlns:p14="http://schemas.microsoft.com/office/powerpoint/2010/main" val="332053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included?</a:t>
            </a:r>
          </a:p>
        </p:txBody>
      </p:sp>
      <p:sp>
        <p:nvSpPr>
          <p:cNvPr id="3" name="Content Placeholder 2"/>
          <p:cNvSpPr>
            <a:spLocks noGrp="1"/>
          </p:cNvSpPr>
          <p:nvPr>
            <p:ph idx="1"/>
          </p:nvPr>
        </p:nvSpPr>
        <p:spPr/>
        <p:txBody>
          <a:bodyPr>
            <a:normAutofit fontScale="92500"/>
          </a:bodyPr>
          <a:lstStyle/>
          <a:p>
            <a:r>
              <a:rPr lang="en-US" dirty="0"/>
              <a:t>Multiple facets of care are included in critical care time, such as:</a:t>
            </a:r>
          </a:p>
          <a:p>
            <a:pPr lvl="1"/>
            <a:r>
              <a:rPr lang="en-US" dirty="0"/>
              <a:t>Imaging interpretation </a:t>
            </a:r>
          </a:p>
          <a:p>
            <a:pPr lvl="1"/>
            <a:r>
              <a:rPr lang="en-US" dirty="0"/>
              <a:t>Collection and interpretation of physiologic data (pulse ox, ABG/VBG, cardia output measurements)</a:t>
            </a:r>
          </a:p>
          <a:p>
            <a:pPr lvl="1"/>
            <a:r>
              <a:rPr lang="en-US" dirty="0"/>
              <a:t>OGT/NGT</a:t>
            </a:r>
          </a:p>
          <a:p>
            <a:pPr lvl="1"/>
            <a:r>
              <a:rPr lang="en-US" dirty="0"/>
              <a:t>Temporary transcutaneous pacing</a:t>
            </a:r>
          </a:p>
          <a:p>
            <a:pPr lvl="1"/>
            <a:r>
              <a:rPr lang="en-US" dirty="0"/>
              <a:t>Vent management</a:t>
            </a:r>
          </a:p>
          <a:p>
            <a:pPr lvl="1"/>
            <a:r>
              <a:rPr lang="en-US" dirty="0"/>
              <a:t>Vascular access (not including CVC or IO)</a:t>
            </a:r>
          </a:p>
        </p:txBody>
      </p:sp>
    </p:spTree>
    <p:extLst>
      <p:ext uri="{BB962C8B-B14F-4D97-AF65-F5344CB8AC3E}">
        <p14:creationId xmlns:p14="http://schemas.microsoft.com/office/powerpoint/2010/main" val="4253302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2E7C9-C8FD-F64B-90F1-6E0C4C613A38}"/>
              </a:ext>
            </a:extLst>
          </p:cNvPr>
          <p:cNvSpPr>
            <a:spLocks noGrp="1"/>
          </p:cNvSpPr>
          <p:nvPr>
            <p:ph type="title"/>
          </p:nvPr>
        </p:nvSpPr>
        <p:spPr/>
        <p:txBody>
          <a:bodyPr/>
          <a:lstStyle/>
          <a:p>
            <a:r>
              <a:rPr lang="en-US" dirty="0"/>
              <a:t>What’s included?</a:t>
            </a:r>
          </a:p>
        </p:txBody>
      </p:sp>
      <p:sp>
        <p:nvSpPr>
          <p:cNvPr id="3" name="Content Placeholder 2">
            <a:extLst>
              <a:ext uri="{FF2B5EF4-FFF2-40B4-BE49-F238E27FC236}">
                <a16:creationId xmlns:a16="http://schemas.microsoft.com/office/drawing/2014/main" id="{DCE534C3-B4DF-6342-B512-130DB27D6E72}"/>
              </a:ext>
            </a:extLst>
          </p:cNvPr>
          <p:cNvSpPr>
            <a:spLocks noGrp="1"/>
          </p:cNvSpPr>
          <p:nvPr>
            <p:ph idx="1"/>
          </p:nvPr>
        </p:nvSpPr>
        <p:spPr/>
        <p:txBody>
          <a:bodyPr/>
          <a:lstStyle/>
          <a:p>
            <a:r>
              <a:rPr lang="en-US" dirty="0"/>
              <a:t>Time component of critical care also includes: </a:t>
            </a:r>
          </a:p>
          <a:p>
            <a:pPr lvl="1"/>
            <a:r>
              <a:rPr lang="en-US" dirty="0"/>
              <a:t>Time at the bedside</a:t>
            </a:r>
          </a:p>
          <a:p>
            <a:pPr lvl="1"/>
            <a:r>
              <a:rPr lang="en-US" dirty="0"/>
              <a:t>Discussing case with family and consultants</a:t>
            </a:r>
          </a:p>
          <a:p>
            <a:pPr lvl="1"/>
            <a:r>
              <a:rPr lang="en-US" dirty="0"/>
              <a:t>Reviewing test/imaging,</a:t>
            </a:r>
          </a:p>
          <a:p>
            <a:pPr lvl="1"/>
            <a:r>
              <a:rPr lang="en-US" dirty="0"/>
              <a:t>Documenting</a:t>
            </a:r>
          </a:p>
        </p:txBody>
      </p:sp>
    </p:spTree>
    <p:extLst>
      <p:ext uri="{BB962C8B-B14F-4D97-AF65-F5344CB8AC3E}">
        <p14:creationId xmlns:p14="http://schemas.microsoft.com/office/powerpoint/2010/main" val="3368874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What’s NOT included (i.e. billed separately)</a:t>
            </a:r>
          </a:p>
        </p:txBody>
      </p:sp>
      <p:sp>
        <p:nvSpPr>
          <p:cNvPr id="3" name="Content Placeholder 2"/>
          <p:cNvSpPr>
            <a:spLocks noGrp="1"/>
          </p:cNvSpPr>
          <p:nvPr>
            <p:ph idx="1"/>
          </p:nvPr>
        </p:nvSpPr>
        <p:spPr/>
        <p:txBody>
          <a:bodyPr/>
          <a:lstStyle/>
          <a:p>
            <a:r>
              <a:rPr lang="en-US" dirty="0"/>
              <a:t>EKG interpretation</a:t>
            </a:r>
          </a:p>
          <a:p>
            <a:r>
              <a:rPr lang="en-US" dirty="0"/>
              <a:t>CVC and IO placement</a:t>
            </a:r>
          </a:p>
          <a:p>
            <a:r>
              <a:rPr lang="en-US" dirty="0"/>
              <a:t>Intubation</a:t>
            </a:r>
          </a:p>
          <a:p>
            <a:r>
              <a:rPr lang="en-US" dirty="0"/>
              <a:t>Cardioversion</a:t>
            </a:r>
          </a:p>
          <a:p>
            <a:r>
              <a:rPr lang="en-US" dirty="0"/>
              <a:t>Tube thoracostomy</a:t>
            </a:r>
          </a:p>
          <a:p>
            <a:r>
              <a:rPr lang="en-US" dirty="0"/>
              <a:t>Temporary transvenous pacemaker</a:t>
            </a:r>
          </a:p>
          <a:p>
            <a:r>
              <a:rPr lang="en-US" dirty="0"/>
              <a:t>CPR</a:t>
            </a:r>
          </a:p>
        </p:txBody>
      </p:sp>
    </p:spTree>
    <p:extLst>
      <p:ext uri="{BB962C8B-B14F-4D97-AF65-F5344CB8AC3E}">
        <p14:creationId xmlns:p14="http://schemas.microsoft.com/office/powerpoint/2010/main" val="1084646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to chart</a:t>
            </a:r>
          </a:p>
        </p:txBody>
      </p:sp>
      <p:sp>
        <p:nvSpPr>
          <p:cNvPr id="3" name="Content Placeholder 2"/>
          <p:cNvSpPr>
            <a:spLocks noGrp="1"/>
          </p:cNvSpPr>
          <p:nvPr>
            <p:ph idx="1"/>
          </p:nvPr>
        </p:nvSpPr>
        <p:spPr/>
        <p:txBody>
          <a:bodyPr/>
          <a:lstStyle/>
          <a:p>
            <a:r>
              <a:rPr lang="en-US" dirty="0"/>
              <a:t>Evidence of organ system failure or high probability of imminent of life-threatening deterioration</a:t>
            </a:r>
          </a:p>
          <a:p>
            <a:r>
              <a:rPr lang="en-US" dirty="0"/>
              <a:t>Chart does not require all elements of the HPI/</a:t>
            </a:r>
            <a:r>
              <a:rPr lang="en-US" dirty="0" err="1"/>
              <a:t>PMHx</a:t>
            </a:r>
            <a:r>
              <a:rPr lang="en-US" dirty="0"/>
              <a:t>/PE needed to chart level 1-5 charts </a:t>
            </a:r>
          </a:p>
          <a:p>
            <a:pPr lvl="1"/>
            <a:r>
              <a:rPr lang="en-US" dirty="0"/>
              <a:t>Although, if critical care billing is not met, chart is coded at next highest level, so good practice to chart to level 5</a:t>
            </a:r>
          </a:p>
        </p:txBody>
      </p:sp>
    </p:spTree>
    <p:extLst>
      <p:ext uri="{BB962C8B-B14F-4D97-AF65-F5344CB8AC3E}">
        <p14:creationId xmlns:p14="http://schemas.microsoft.com/office/powerpoint/2010/main" val="2981593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to chart</a:t>
            </a:r>
          </a:p>
        </p:txBody>
      </p:sp>
      <p:sp>
        <p:nvSpPr>
          <p:cNvPr id="3" name="Content Placeholder 2"/>
          <p:cNvSpPr>
            <a:spLocks noGrp="1"/>
          </p:cNvSpPr>
          <p:nvPr>
            <p:ph idx="1"/>
          </p:nvPr>
        </p:nvSpPr>
        <p:spPr/>
        <p:txBody>
          <a:bodyPr>
            <a:normAutofit lnSpcReduction="10000"/>
          </a:bodyPr>
          <a:lstStyle/>
          <a:p>
            <a:r>
              <a:rPr lang="en-US" dirty="0"/>
              <a:t>Should have a statement that the attending physician provided “</a:t>
            </a:r>
            <a:r>
              <a:rPr lang="en-US" u="sng" dirty="0"/>
              <a:t>X”</a:t>
            </a:r>
            <a:r>
              <a:rPr lang="en-US" dirty="0"/>
              <a:t> amount of time to a single patient with a critical illness/injury that resulted in “</a:t>
            </a:r>
            <a:r>
              <a:rPr lang="en-US" u="sng" dirty="0"/>
              <a:t>X”</a:t>
            </a:r>
            <a:r>
              <a:rPr lang="en-US" dirty="0"/>
              <a:t> organ system failure, or high probability of imminent failure, excluding bedside teaching and other separately billable procedures. </a:t>
            </a:r>
          </a:p>
          <a:p>
            <a:pPr lvl="1"/>
            <a:r>
              <a:rPr lang="en-US" dirty="0"/>
              <a:t>Exact time is preferred over a time range (i.e. “spent 40 minutes” rather than “spent 31-74 minutes”)</a:t>
            </a:r>
          </a:p>
        </p:txBody>
      </p:sp>
    </p:spTree>
    <p:extLst>
      <p:ext uri="{BB962C8B-B14F-4D97-AF65-F5344CB8AC3E}">
        <p14:creationId xmlns:p14="http://schemas.microsoft.com/office/powerpoint/2010/main" val="2362406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80F74-28C2-F646-89B2-EA0419C3441D}"/>
              </a:ext>
            </a:extLst>
          </p:cNvPr>
          <p:cNvSpPr>
            <a:spLocks noGrp="1"/>
          </p:cNvSpPr>
          <p:nvPr>
            <p:ph type="title"/>
          </p:nvPr>
        </p:nvSpPr>
        <p:spPr/>
        <p:txBody>
          <a:bodyPr/>
          <a:lstStyle/>
          <a:p>
            <a:r>
              <a:rPr lang="en-US" dirty="0"/>
              <a:t>What to chart</a:t>
            </a:r>
          </a:p>
        </p:txBody>
      </p:sp>
      <p:sp>
        <p:nvSpPr>
          <p:cNvPr id="3" name="Content Placeholder 2">
            <a:extLst>
              <a:ext uri="{FF2B5EF4-FFF2-40B4-BE49-F238E27FC236}">
                <a16:creationId xmlns:a16="http://schemas.microsoft.com/office/drawing/2014/main" id="{C2D7DDC9-2EA4-3F4F-A478-A921542F1C2C}"/>
              </a:ext>
            </a:extLst>
          </p:cNvPr>
          <p:cNvSpPr>
            <a:spLocks noGrp="1"/>
          </p:cNvSpPr>
          <p:nvPr>
            <p:ph idx="1"/>
          </p:nvPr>
        </p:nvSpPr>
        <p:spPr/>
        <p:txBody>
          <a:bodyPr>
            <a:normAutofit fontScale="92500" lnSpcReduction="10000"/>
          </a:bodyPr>
          <a:lstStyle/>
          <a:p>
            <a:r>
              <a:rPr lang="en-US" dirty="0"/>
              <a:t>When charting, try to include the following information to demonstrate critical care that was rendered and support the time component of critical care billing</a:t>
            </a:r>
          </a:p>
          <a:p>
            <a:pPr lvl="1"/>
            <a:r>
              <a:rPr lang="en-US" dirty="0"/>
              <a:t>Severity of illness and potential for decompensation</a:t>
            </a:r>
          </a:p>
          <a:p>
            <a:pPr lvl="1"/>
            <a:r>
              <a:rPr lang="en-US" dirty="0"/>
              <a:t>Vital signs (hypotension, hypoxia, </a:t>
            </a:r>
            <a:r>
              <a:rPr lang="en-US" dirty="0" err="1"/>
              <a:t>etc</a:t>
            </a:r>
            <a:r>
              <a:rPr lang="en-US" dirty="0"/>
              <a:t>) and how these changed through the case</a:t>
            </a:r>
          </a:p>
          <a:p>
            <a:pPr lvl="1"/>
            <a:r>
              <a:rPr lang="en-US" dirty="0"/>
              <a:t>Tests performed and your interpretation of the results</a:t>
            </a:r>
          </a:p>
          <a:p>
            <a:pPr lvl="1"/>
            <a:r>
              <a:rPr lang="en-US" dirty="0"/>
              <a:t>Treatments provided:</a:t>
            </a:r>
          </a:p>
          <a:p>
            <a:pPr lvl="2"/>
            <a:r>
              <a:rPr lang="en-US" dirty="0"/>
              <a:t>Supplemental oxygen, IV fluids, medications, blood transfusions, burn/wound care</a:t>
            </a:r>
          </a:p>
        </p:txBody>
      </p:sp>
      <p:sp>
        <p:nvSpPr>
          <p:cNvPr id="4" name="TextBox 3">
            <a:extLst>
              <a:ext uri="{FF2B5EF4-FFF2-40B4-BE49-F238E27FC236}">
                <a16:creationId xmlns:a16="http://schemas.microsoft.com/office/drawing/2014/main" id="{090A03CF-28BF-F545-8359-5997CA689FCF}"/>
              </a:ext>
            </a:extLst>
          </p:cNvPr>
          <p:cNvSpPr txBox="1"/>
          <p:nvPr/>
        </p:nvSpPr>
        <p:spPr>
          <a:xfrm>
            <a:off x="0" y="6398696"/>
            <a:ext cx="5723939" cy="369332"/>
          </a:xfrm>
          <a:prstGeom prst="rect">
            <a:avLst/>
          </a:prstGeom>
          <a:noFill/>
        </p:spPr>
        <p:txBody>
          <a:bodyPr wrap="none" rtlCol="0">
            <a:spAutoFit/>
          </a:bodyPr>
          <a:lstStyle/>
          <a:p>
            <a:r>
              <a:rPr lang="en-US" dirty="0"/>
              <a:t>https://</a:t>
            </a:r>
            <a:r>
              <a:rPr lang="en-US" dirty="0" err="1"/>
              <a:t>www.aliem.com</a:t>
            </a:r>
            <a:r>
              <a:rPr lang="en-US" dirty="0"/>
              <a:t>/charting-coding-critical-care-time/</a:t>
            </a:r>
          </a:p>
        </p:txBody>
      </p:sp>
    </p:spTree>
    <p:extLst>
      <p:ext uri="{BB962C8B-B14F-4D97-AF65-F5344CB8AC3E}">
        <p14:creationId xmlns:p14="http://schemas.microsoft.com/office/powerpoint/2010/main" val="1525382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596EE-66E6-8C42-838B-5A575127B27A}"/>
              </a:ext>
            </a:extLst>
          </p:cNvPr>
          <p:cNvSpPr>
            <a:spLocks noGrp="1"/>
          </p:cNvSpPr>
          <p:nvPr>
            <p:ph type="title"/>
          </p:nvPr>
        </p:nvSpPr>
        <p:spPr/>
        <p:txBody>
          <a:bodyPr/>
          <a:lstStyle/>
          <a:p>
            <a:r>
              <a:rPr lang="en-US" dirty="0"/>
              <a:t>What to chart</a:t>
            </a:r>
          </a:p>
        </p:txBody>
      </p:sp>
      <p:sp>
        <p:nvSpPr>
          <p:cNvPr id="3" name="Content Placeholder 2">
            <a:extLst>
              <a:ext uri="{FF2B5EF4-FFF2-40B4-BE49-F238E27FC236}">
                <a16:creationId xmlns:a16="http://schemas.microsoft.com/office/drawing/2014/main" id="{ED284FC6-3C5A-164A-B7DA-218C954BC3EC}"/>
              </a:ext>
            </a:extLst>
          </p:cNvPr>
          <p:cNvSpPr>
            <a:spLocks noGrp="1"/>
          </p:cNvSpPr>
          <p:nvPr>
            <p:ph idx="1"/>
          </p:nvPr>
        </p:nvSpPr>
        <p:spPr/>
        <p:txBody>
          <a:bodyPr>
            <a:normAutofit lnSpcReduction="10000"/>
          </a:bodyPr>
          <a:lstStyle/>
          <a:p>
            <a:r>
              <a:rPr lang="en-US" dirty="0"/>
              <a:t>Procedures performed</a:t>
            </a:r>
          </a:p>
          <a:p>
            <a:r>
              <a:rPr lang="en-US" dirty="0"/>
              <a:t>Re-assessments of the patient’s status and response to interventions</a:t>
            </a:r>
          </a:p>
          <a:p>
            <a:r>
              <a:rPr lang="en-US" dirty="0"/>
              <a:t>Conversations with EMS, the patient, the patient’s family or surrogate decision makers, nursing home personnel, consultants, and admitting teams</a:t>
            </a:r>
          </a:p>
          <a:p>
            <a:r>
              <a:rPr lang="en-US" dirty="0"/>
              <a:t>Information retrieved by chart review and how this impacted patient care</a:t>
            </a:r>
          </a:p>
        </p:txBody>
      </p:sp>
      <p:sp>
        <p:nvSpPr>
          <p:cNvPr id="4" name="TextBox 3">
            <a:extLst>
              <a:ext uri="{FF2B5EF4-FFF2-40B4-BE49-F238E27FC236}">
                <a16:creationId xmlns:a16="http://schemas.microsoft.com/office/drawing/2014/main" id="{67FCD4D5-5826-5442-8340-90EA40D6D52E}"/>
              </a:ext>
            </a:extLst>
          </p:cNvPr>
          <p:cNvSpPr txBox="1"/>
          <p:nvPr/>
        </p:nvSpPr>
        <p:spPr>
          <a:xfrm>
            <a:off x="19318" y="6398696"/>
            <a:ext cx="5723939" cy="369332"/>
          </a:xfrm>
          <a:prstGeom prst="rect">
            <a:avLst/>
          </a:prstGeom>
          <a:noFill/>
        </p:spPr>
        <p:txBody>
          <a:bodyPr wrap="none" rtlCol="0">
            <a:spAutoFit/>
          </a:bodyPr>
          <a:lstStyle/>
          <a:p>
            <a:r>
              <a:rPr lang="en-US" dirty="0"/>
              <a:t>https://</a:t>
            </a:r>
            <a:r>
              <a:rPr lang="en-US" dirty="0" err="1"/>
              <a:t>www.aliem.com</a:t>
            </a:r>
            <a:r>
              <a:rPr lang="en-US" dirty="0"/>
              <a:t>/charting-coding-critical-care-time/</a:t>
            </a:r>
          </a:p>
        </p:txBody>
      </p:sp>
    </p:spTree>
    <p:extLst>
      <p:ext uri="{BB962C8B-B14F-4D97-AF65-F5344CB8AC3E}">
        <p14:creationId xmlns:p14="http://schemas.microsoft.com/office/powerpoint/2010/main" val="1467830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3CCF-3EF3-2A4A-B7D1-CEFE3A412005}"/>
              </a:ext>
            </a:extLst>
          </p:cNvPr>
          <p:cNvSpPr>
            <a:spLocks noGrp="1"/>
          </p:cNvSpPr>
          <p:nvPr>
            <p:ph type="title"/>
          </p:nvPr>
        </p:nvSpPr>
        <p:spPr/>
        <p:txBody>
          <a:bodyPr/>
          <a:lstStyle/>
          <a:p>
            <a:r>
              <a:rPr lang="en-US" dirty="0"/>
              <a:t>Special scenarios</a:t>
            </a:r>
          </a:p>
        </p:txBody>
      </p:sp>
      <p:sp>
        <p:nvSpPr>
          <p:cNvPr id="3" name="Content Placeholder 2">
            <a:extLst>
              <a:ext uri="{FF2B5EF4-FFF2-40B4-BE49-F238E27FC236}">
                <a16:creationId xmlns:a16="http://schemas.microsoft.com/office/drawing/2014/main" id="{32405AC5-D61A-5448-93C9-0BEDD2EFC7A7}"/>
              </a:ext>
            </a:extLst>
          </p:cNvPr>
          <p:cNvSpPr>
            <a:spLocks noGrp="1"/>
          </p:cNvSpPr>
          <p:nvPr>
            <p:ph idx="1"/>
          </p:nvPr>
        </p:nvSpPr>
        <p:spPr/>
        <p:txBody>
          <a:bodyPr/>
          <a:lstStyle/>
          <a:p>
            <a:r>
              <a:rPr lang="en-US" dirty="0"/>
              <a:t>Multiple physicians caring for single patient</a:t>
            </a:r>
          </a:p>
          <a:p>
            <a:r>
              <a:rPr lang="en-US" dirty="0"/>
              <a:t>Advanced practitioners caring for patient</a:t>
            </a:r>
          </a:p>
          <a:p>
            <a:r>
              <a:rPr lang="en-US" dirty="0"/>
              <a:t>Teaching physicians</a:t>
            </a:r>
          </a:p>
        </p:txBody>
      </p:sp>
    </p:spTree>
    <p:extLst>
      <p:ext uri="{BB962C8B-B14F-4D97-AF65-F5344CB8AC3E}">
        <p14:creationId xmlns:p14="http://schemas.microsoft.com/office/powerpoint/2010/main" val="626344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DC3B2-9E3E-A647-942B-34EEA673DD7C}"/>
              </a:ext>
            </a:extLst>
          </p:cNvPr>
          <p:cNvSpPr>
            <a:spLocks noGrp="1"/>
          </p:cNvSpPr>
          <p:nvPr>
            <p:ph type="title"/>
          </p:nvPr>
        </p:nvSpPr>
        <p:spPr/>
        <p:txBody>
          <a:bodyPr/>
          <a:lstStyle/>
          <a:p>
            <a:r>
              <a:rPr lang="en-US" dirty="0"/>
              <a:t>Multiple physicians</a:t>
            </a:r>
          </a:p>
        </p:txBody>
      </p:sp>
      <p:sp>
        <p:nvSpPr>
          <p:cNvPr id="3" name="Content Placeholder 2">
            <a:extLst>
              <a:ext uri="{FF2B5EF4-FFF2-40B4-BE49-F238E27FC236}">
                <a16:creationId xmlns:a16="http://schemas.microsoft.com/office/drawing/2014/main" id="{026B8B30-320F-734C-A773-0A4D53117E8D}"/>
              </a:ext>
            </a:extLst>
          </p:cNvPr>
          <p:cNvSpPr>
            <a:spLocks noGrp="1"/>
          </p:cNvSpPr>
          <p:nvPr>
            <p:ph idx="1"/>
          </p:nvPr>
        </p:nvSpPr>
        <p:spPr/>
        <p:txBody>
          <a:bodyPr>
            <a:normAutofit lnSpcReduction="10000"/>
          </a:bodyPr>
          <a:lstStyle/>
          <a:p>
            <a:r>
              <a:rPr lang="en-US" dirty="0"/>
              <a:t>As long as the care provided by each physician meets critical care definitions, is medically necessary, and is not duplicative care, multiple physicians can bill for critical care time</a:t>
            </a:r>
          </a:p>
          <a:p>
            <a:r>
              <a:rPr lang="en-US" dirty="0"/>
              <a:t>Concurrent critical care by multiple physicians (typically from multiple physician specialties) is payable</a:t>
            </a:r>
          </a:p>
          <a:p>
            <a:r>
              <a:rPr lang="en-US" dirty="0"/>
              <a:t>Services may NOT be shared/split between a physician and non-physician practitioner</a:t>
            </a:r>
          </a:p>
        </p:txBody>
      </p:sp>
    </p:spTree>
    <p:extLst>
      <p:ext uri="{BB962C8B-B14F-4D97-AF65-F5344CB8AC3E}">
        <p14:creationId xmlns:p14="http://schemas.microsoft.com/office/powerpoint/2010/main" val="1206287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2D62-3F9C-8F40-9165-2BF7C784D750}"/>
              </a:ext>
            </a:extLst>
          </p:cNvPr>
          <p:cNvSpPr>
            <a:spLocks noGrp="1"/>
          </p:cNvSpPr>
          <p:nvPr>
            <p:ph type="title"/>
          </p:nvPr>
        </p:nvSpPr>
        <p:spPr>
          <a:xfrm>
            <a:off x="491490" y="365125"/>
            <a:ext cx="3840085" cy="1692794"/>
          </a:xfrm>
        </p:spPr>
        <p:txBody>
          <a:bodyPr>
            <a:normAutofit/>
          </a:bodyPr>
          <a:lstStyle/>
          <a:p>
            <a:r>
              <a:rPr lang="en-US" dirty="0"/>
              <a:t>Why do I care?</a:t>
            </a:r>
          </a:p>
        </p:txBody>
      </p:sp>
      <p:cxnSp>
        <p:nvCxnSpPr>
          <p:cNvPr id="12" name="Straight Arrow Connector 9">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1490" y="2316480"/>
            <a:ext cx="3429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51997AE-E69E-E34B-B95E-B9FEB690CF6C}"/>
              </a:ext>
            </a:extLst>
          </p:cNvPr>
          <p:cNvSpPr>
            <a:spLocks noGrp="1"/>
          </p:cNvSpPr>
          <p:nvPr>
            <p:ph idx="1"/>
          </p:nvPr>
        </p:nvSpPr>
        <p:spPr>
          <a:xfrm>
            <a:off x="491490" y="2575034"/>
            <a:ext cx="3840085" cy="3462228"/>
          </a:xfrm>
        </p:spPr>
        <p:txBody>
          <a:bodyPr>
            <a:normAutofit/>
          </a:bodyPr>
          <a:lstStyle/>
          <a:p>
            <a:pPr marL="0" indent="0">
              <a:buNone/>
            </a:pPr>
            <a:r>
              <a:rPr lang="en-US" sz="4000" dirty="0"/>
              <a:t>Get paid for what you did!!</a:t>
            </a:r>
          </a:p>
        </p:txBody>
      </p:sp>
      <p:pic>
        <p:nvPicPr>
          <p:cNvPr id="5" name="Picture 4" descr="A dog looking at the camera&#10;&#10;Description automatically generated">
            <a:extLst>
              <a:ext uri="{FF2B5EF4-FFF2-40B4-BE49-F238E27FC236}">
                <a16:creationId xmlns:a16="http://schemas.microsoft.com/office/drawing/2014/main" id="{AE445986-1FC3-DC47-ACAA-BACBB828E052}"/>
              </a:ext>
            </a:extLst>
          </p:cNvPr>
          <p:cNvPicPr>
            <a:picLocks noChangeAspect="1"/>
          </p:cNvPicPr>
          <p:nvPr/>
        </p:nvPicPr>
        <p:blipFill rotWithShape="1">
          <a:blip r:embed="rId3">
            <a:extLst>
              <a:ext uri="{28A0092B-C50C-407E-A947-70E740481C1C}">
                <a14:useLocalDpi xmlns:a14="http://schemas.microsoft.com/office/drawing/2010/main" val="0"/>
              </a:ext>
            </a:extLst>
          </a:blip>
          <a:srcRect l="23601" r="17195" b="3333"/>
          <a:stretch/>
        </p:blipFill>
        <p:spPr>
          <a:xfrm>
            <a:off x="4409136" y="11"/>
            <a:ext cx="4734864" cy="6629390"/>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p:spPr>
      </p:pic>
    </p:spTree>
    <p:extLst>
      <p:ext uri="{BB962C8B-B14F-4D97-AF65-F5344CB8AC3E}">
        <p14:creationId xmlns:p14="http://schemas.microsoft.com/office/powerpoint/2010/main" val="2359798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A1DC3-D2F8-8C4B-9E4A-E337D2516C93}"/>
              </a:ext>
            </a:extLst>
          </p:cNvPr>
          <p:cNvSpPr>
            <a:spLocks noGrp="1"/>
          </p:cNvSpPr>
          <p:nvPr>
            <p:ph type="title"/>
          </p:nvPr>
        </p:nvSpPr>
        <p:spPr/>
        <p:txBody>
          <a:bodyPr/>
          <a:lstStyle/>
          <a:p>
            <a:r>
              <a:rPr lang="en-US" dirty="0"/>
              <a:t>Multiple physicians</a:t>
            </a:r>
          </a:p>
        </p:txBody>
      </p:sp>
      <p:sp>
        <p:nvSpPr>
          <p:cNvPr id="3" name="Content Placeholder 2">
            <a:extLst>
              <a:ext uri="{FF2B5EF4-FFF2-40B4-BE49-F238E27FC236}">
                <a16:creationId xmlns:a16="http://schemas.microsoft.com/office/drawing/2014/main" id="{2A02015E-237A-9D48-81AB-76FAB14BE18F}"/>
              </a:ext>
            </a:extLst>
          </p:cNvPr>
          <p:cNvSpPr>
            <a:spLocks noGrp="1"/>
          </p:cNvSpPr>
          <p:nvPr>
            <p:ph idx="1"/>
          </p:nvPr>
        </p:nvSpPr>
        <p:spPr/>
        <p:txBody>
          <a:bodyPr/>
          <a:lstStyle/>
          <a:p>
            <a:r>
              <a:rPr lang="en-US" dirty="0"/>
              <a:t>Physicians in the same group, who are within the same specialty, are paid as though they were a single physician</a:t>
            </a:r>
          </a:p>
        </p:txBody>
      </p:sp>
    </p:spTree>
    <p:extLst>
      <p:ext uri="{BB962C8B-B14F-4D97-AF65-F5344CB8AC3E}">
        <p14:creationId xmlns:p14="http://schemas.microsoft.com/office/powerpoint/2010/main" val="641081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7E35B-9F7D-9C4D-99B0-118FEB59E811}"/>
              </a:ext>
            </a:extLst>
          </p:cNvPr>
          <p:cNvSpPr>
            <a:spLocks noGrp="1"/>
          </p:cNvSpPr>
          <p:nvPr>
            <p:ph type="title"/>
          </p:nvPr>
        </p:nvSpPr>
        <p:spPr/>
        <p:txBody>
          <a:bodyPr/>
          <a:lstStyle/>
          <a:p>
            <a:r>
              <a:rPr lang="en-US" dirty="0"/>
              <a:t>Non-physician practitioners</a:t>
            </a:r>
          </a:p>
        </p:txBody>
      </p:sp>
      <p:sp>
        <p:nvSpPr>
          <p:cNvPr id="3" name="Content Placeholder 2">
            <a:extLst>
              <a:ext uri="{FF2B5EF4-FFF2-40B4-BE49-F238E27FC236}">
                <a16:creationId xmlns:a16="http://schemas.microsoft.com/office/drawing/2014/main" id="{67B344AB-310F-7542-BE7A-5DF2C631FACA}"/>
              </a:ext>
            </a:extLst>
          </p:cNvPr>
          <p:cNvSpPr>
            <a:spLocks noGrp="1"/>
          </p:cNvSpPr>
          <p:nvPr>
            <p:ph idx="1"/>
          </p:nvPr>
        </p:nvSpPr>
        <p:spPr/>
        <p:txBody>
          <a:bodyPr/>
          <a:lstStyle/>
          <a:p>
            <a:r>
              <a:rPr lang="en-US" dirty="0"/>
              <a:t>May NOT combine physician and non-physician time with members of same group practice</a:t>
            </a:r>
          </a:p>
          <a:p>
            <a:r>
              <a:rPr lang="en-US" dirty="0"/>
              <a:t>Critical care time by non-physicians is billed separately from physician</a:t>
            </a:r>
          </a:p>
          <a:p>
            <a:r>
              <a:rPr lang="en-US" dirty="0"/>
              <a:t>May NOT bill initial critical care code on same day as physician</a:t>
            </a:r>
          </a:p>
        </p:txBody>
      </p:sp>
    </p:spTree>
    <p:extLst>
      <p:ext uri="{BB962C8B-B14F-4D97-AF65-F5344CB8AC3E}">
        <p14:creationId xmlns:p14="http://schemas.microsoft.com/office/powerpoint/2010/main" val="2636966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31026-F965-F04D-A7A7-E2DFB541FE62}"/>
              </a:ext>
            </a:extLst>
          </p:cNvPr>
          <p:cNvSpPr>
            <a:spLocks noGrp="1"/>
          </p:cNvSpPr>
          <p:nvPr>
            <p:ph type="title"/>
          </p:nvPr>
        </p:nvSpPr>
        <p:spPr/>
        <p:txBody>
          <a:bodyPr/>
          <a:lstStyle/>
          <a:p>
            <a:r>
              <a:rPr lang="en-US" dirty="0"/>
              <a:t>Teaching physicians</a:t>
            </a:r>
          </a:p>
        </p:txBody>
      </p:sp>
      <p:sp>
        <p:nvSpPr>
          <p:cNvPr id="3" name="Content Placeholder 2">
            <a:extLst>
              <a:ext uri="{FF2B5EF4-FFF2-40B4-BE49-F238E27FC236}">
                <a16:creationId xmlns:a16="http://schemas.microsoft.com/office/drawing/2014/main" id="{5D52E029-1C25-8948-865F-9A6B1CE8DDE0}"/>
              </a:ext>
            </a:extLst>
          </p:cNvPr>
          <p:cNvSpPr>
            <a:spLocks noGrp="1"/>
          </p:cNvSpPr>
          <p:nvPr>
            <p:ph idx="1"/>
          </p:nvPr>
        </p:nvSpPr>
        <p:spPr/>
        <p:txBody>
          <a:bodyPr>
            <a:normAutofit fontScale="62500" lnSpcReduction="20000"/>
          </a:bodyPr>
          <a:lstStyle/>
          <a:p>
            <a:r>
              <a:rPr lang="en-US" dirty="0"/>
              <a:t>Teaching physicians may tie into the resident’s documentation for specific patient history, physical findings, and medical assessment when documenting critical care. </a:t>
            </a:r>
          </a:p>
          <a:p>
            <a:r>
              <a:rPr lang="en-US" dirty="0"/>
              <a:t>The teaching physician must include a statement about the total time he or she personally spent providing critical care. </a:t>
            </a:r>
          </a:p>
          <a:p>
            <a:r>
              <a:rPr lang="en-US" dirty="0"/>
              <a:t>The statement must include that the patient was critically ill when the teaching physician saw the patient, why and what made the patient critically ill, and the nature of the treatment and management provided by the teaching physician.</a:t>
            </a:r>
          </a:p>
          <a:p>
            <a:pPr marL="0" indent="0">
              <a:buNone/>
            </a:pPr>
            <a:endParaRPr lang="en-US" dirty="0"/>
          </a:p>
          <a:p>
            <a:r>
              <a:rPr lang="en-US" dirty="0"/>
              <a:t>CMS provides the following vignette as an example of acceptable documentation: “Patient developed hypotension and hypoxia; I spent 45 minutes while the patient was in this condition, providing fluids, pressor drugs, and oxygen. I reviewed the resident’s documentation and I agree with the resident’s assessment and plan of care.”	</a:t>
            </a:r>
          </a:p>
        </p:txBody>
      </p:sp>
      <p:sp>
        <p:nvSpPr>
          <p:cNvPr id="4" name="TextBox 3">
            <a:extLst>
              <a:ext uri="{FF2B5EF4-FFF2-40B4-BE49-F238E27FC236}">
                <a16:creationId xmlns:a16="http://schemas.microsoft.com/office/drawing/2014/main" id="{0A96137E-8A1B-AE4E-A027-F928D5B8E1E7}"/>
              </a:ext>
            </a:extLst>
          </p:cNvPr>
          <p:cNvSpPr txBox="1"/>
          <p:nvPr/>
        </p:nvSpPr>
        <p:spPr>
          <a:xfrm>
            <a:off x="0" y="6444862"/>
            <a:ext cx="8808076" cy="276999"/>
          </a:xfrm>
          <a:prstGeom prst="rect">
            <a:avLst/>
          </a:prstGeom>
          <a:noFill/>
        </p:spPr>
        <p:txBody>
          <a:bodyPr wrap="square" rtlCol="0">
            <a:spAutoFit/>
          </a:bodyPr>
          <a:lstStyle/>
          <a:p>
            <a:r>
              <a:rPr lang="en-US" sz="1200" dirty="0"/>
              <a:t>https://</a:t>
            </a:r>
            <a:r>
              <a:rPr lang="en-US" sz="1200" dirty="0" err="1"/>
              <a:t>www.aapc.com</a:t>
            </a:r>
            <a:r>
              <a:rPr lang="en-US" sz="1200" dirty="0"/>
              <a:t>/blog/24587-ten-commandments-of-coding-critical-care-in-the-er/ (accessed 8/24/2020)</a:t>
            </a:r>
          </a:p>
        </p:txBody>
      </p:sp>
    </p:spTree>
    <p:extLst>
      <p:ext uri="{BB962C8B-B14F-4D97-AF65-F5344CB8AC3E}">
        <p14:creationId xmlns:p14="http://schemas.microsoft.com/office/powerpoint/2010/main" val="6057019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0D743-D706-6842-AE81-E5A44AF3051D}"/>
              </a:ext>
            </a:extLst>
          </p:cNvPr>
          <p:cNvSpPr>
            <a:spLocks noGrp="1"/>
          </p:cNvSpPr>
          <p:nvPr>
            <p:ph type="title"/>
          </p:nvPr>
        </p:nvSpPr>
        <p:spPr/>
        <p:txBody>
          <a:bodyPr/>
          <a:lstStyle/>
          <a:p>
            <a:r>
              <a:rPr lang="en-US" dirty="0"/>
              <a:t>Miscellaneous tips</a:t>
            </a:r>
          </a:p>
        </p:txBody>
      </p:sp>
      <p:sp>
        <p:nvSpPr>
          <p:cNvPr id="3" name="Content Placeholder 2">
            <a:extLst>
              <a:ext uri="{FF2B5EF4-FFF2-40B4-BE49-F238E27FC236}">
                <a16:creationId xmlns:a16="http://schemas.microsoft.com/office/drawing/2014/main" id="{8B79E1B7-D0AD-9E48-AAD0-955CF8F3F7CD}"/>
              </a:ext>
            </a:extLst>
          </p:cNvPr>
          <p:cNvSpPr>
            <a:spLocks noGrp="1"/>
          </p:cNvSpPr>
          <p:nvPr>
            <p:ph idx="1"/>
          </p:nvPr>
        </p:nvSpPr>
        <p:spPr/>
        <p:txBody>
          <a:bodyPr/>
          <a:lstStyle/>
          <a:p>
            <a:r>
              <a:rPr lang="en-US" dirty="0"/>
              <a:t>Adding a chart attestation that critical care time was provided for time “X” with time &lt; 30 minutes can help justify a level 5 chart and if multiple EM physicians in the same group document critical care time with a total &gt; 30 minutes, critical care time can be billed for that visit. </a:t>
            </a:r>
          </a:p>
        </p:txBody>
      </p:sp>
    </p:spTree>
    <p:extLst>
      <p:ext uri="{BB962C8B-B14F-4D97-AF65-F5344CB8AC3E}">
        <p14:creationId xmlns:p14="http://schemas.microsoft.com/office/powerpoint/2010/main" val="2833700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3AF6E-CF66-EC4E-BDAC-704204171BCE}"/>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7FE1C4CA-C5D3-574B-8FC6-E4DAE2C64492}"/>
              </a:ext>
            </a:extLst>
          </p:cNvPr>
          <p:cNvSpPr>
            <a:spLocks noGrp="1"/>
          </p:cNvSpPr>
          <p:nvPr>
            <p:ph idx="1"/>
          </p:nvPr>
        </p:nvSpPr>
        <p:spPr/>
        <p:txBody>
          <a:bodyPr>
            <a:normAutofit fontScale="92500" lnSpcReduction="10000"/>
          </a:bodyPr>
          <a:lstStyle/>
          <a:p>
            <a:r>
              <a:rPr lang="en-US" dirty="0"/>
              <a:t>Time based CPT code</a:t>
            </a:r>
          </a:p>
          <a:p>
            <a:pPr lvl="1"/>
            <a:r>
              <a:rPr lang="en-US" dirty="0"/>
              <a:t>Need to documenting supporting data to indicate vital organ system impairment with high probability of imminent or life-threatening deterioration in the patient’s condition</a:t>
            </a:r>
          </a:p>
          <a:p>
            <a:r>
              <a:rPr lang="en-US" dirty="0"/>
              <a:t>Attending must be immediately available</a:t>
            </a:r>
          </a:p>
          <a:p>
            <a:r>
              <a:rPr lang="en-US" dirty="0"/>
              <a:t>Many facets of care are bundled into the critical care code, but there are multiple procedures that are billed separately</a:t>
            </a:r>
          </a:p>
          <a:p>
            <a:pPr lvl="1"/>
            <a:r>
              <a:rPr lang="en-US" dirty="0"/>
              <a:t>Does NOT include time teaching</a:t>
            </a:r>
          </a:p>
        </p:txBody>
      </p:sp>
    </p:spTree>
    <p:extLst>
      <p:ext uri="{BB962C8B-B14F-4D97-AF65-F5344CB8AC3E}">
        <p14:creationId xmlns:p14="http://schemas.microsoft.com/office/powerpoint/2010/main" val="1987335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5EBE9-2D33-5A42-BFB2-6C2B2E1E3540}"/>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BD5FB6C4-DDA1-494A-9476-C96094011B05}"/>
              </a:ext>
            </a:extLst>
          </p:cNvPr>
          <p:cNvSpPr>
            <a:spLocks noGrp="1"/>
          </p:cNvSpPr>
          <p:nvPr>
            <p:ph idx="1"/>
          </p:nvPr>
        </p:nvSpPr>
        <p:spPr/>
        <p:txBody>
          <a:bodyPr>
            <a:normAutofit fontScale="70000" lnSpcReduction="20000"/>
          </a:bodyPr>
          <a:lstStyle/>
          <a:p>
            <a:r>
              <a:rPr lang="en-US" dirty="0"/>
              <a:t>2018 National Physician Fee Schedule Relative Value File, GPCI18, National Physician Fee Schedule Relative Value File Calendar Year 2018, MCR-MUE-Practitioner Services Published by CMS. Effective: April 1, 2018.</a:t>
            </a:r>
          </a:p>
          <a:p>
            <a:r>
              <a:rPr lang="en-US" dirty="0"/>
              <a:t>CMS – 2016 Medicare Utilization Data by Specialty 93 – National: For Claims Processed with 2016 Dates of Service filed by June 30, 2017</a:t>
            </a:r>
          </a:p>
          <a:p>
            <a:r>
              <a:rPr lang="en-US" dirty="0">
                <a:hlinkClick r:id="rId2"/>
              </a:rPr>
              <a:t>https://www.aliem.com/charting-coding-critical-care-time/</a:t>
            </a:r>
            <a:r>
              <a:rPr lang="en-US" dirty="0"/>
              <a:t> (accessed 8/24/2020)</a:t>
            </a:r>
          </a:p>
          <a:p>
            <a:r>
              <a:rPr lang="en-US" dirty="0">
                <a:hlinkClick r:id="rId3"/>
              </a:rPr>
              <a:t>https://www.acep.org/administration/reimbursement/reimbursement-faqs/critical-care-faq/#question0</a:t>
            </a:r>
            <a:r>
              <a:rPr lang="en-US" dirty="0"/>
              <a:t> (accessed 8/24/2020)</a:t>
            </a:r>
          </a:p>
          <a:p>
            <a:r>
              <a:rPr lang="en-US" dirty="0">
                <a:hlinkClick r:id="rId4"/>
              </a:rPr>
              <a:t>https://www.cgsmedicare.com/partb/mr/pdf/critical_care_fact_sheet.pdf</a:t>
            </a:r>
            <a:r>
              <a:rPr lang="en-US" dirty="0"/>
              <a:t> (accessed 8/24/2020)</a:t>
            </a:r>
          </a:p>
          <a:p>
            <a:r>
              <a:rPr lang="en-US" dirty="0">
                <a:hlinkClick r:id="rId5"/>
              </a:rPr>
              <a:t>https://cgsmedicare.com/partb/pubs/news/2020/05/cope17364.html</a:t>
            </a:r>
            <a:r>
              <a:rPr lang="en-US" dirty="0"/>
              <a:t> </a:t>
            </a:r>
            <a:r>
              <a:rPr lang="en-US"/>
              <a:t>(accessed 8/24/2020)</a:t>
            </a:r>
            <a:endParaRPr lang="en-US" dirty="0"/>
          </a:p>
          <a:p>
            <a:endParaRPr lang="en-US" dirty="0"/>
          </a:p>
        </p:txBody>
      </p:sp>
    </p:spTree>
    <p:extLst>
      <p:ext uri="{BB962C8B-B14F-4D97-AF65-F5344CB8AC3E}">
        <p14:creationId xmlns:p14="http://schemas.microsoft.com/office/powerpoint/2010/main" val="3203823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19DE1-982E-7D43-8F60-B5F9768A90F6}"/>
              </a:ext>
            </a:extLst>
          </p:cNvPr>
          <p:cNvSpPr>
            <a:spLocks noGrp="1"/>
          </p:cNvSpPr>
          <p:nvPr>
            <p:ph type="title"/>
          </p:nvPr>
        </p:nvSpPr>
        <p:spPr/>
        <p:txBody>
          <a:bodyPr/>
          <a:lstStyle/>
          <a:p>
            <a:r>
              <a:rPr lang="en-US" dirty="0"/>
              <a:t>Critical care background info</a:t>
            </a:r>
          </a:p>
        </p:txBody>
      </p:sp>
      <p:sp>
        <p:nvSpPr>
          <p:cNvPr id="3" name="Content Placeholder 2">
            <a:extLst>
              <a:ext uri="{FF2B5EF4-FFF2-40B4-BE49-F238E27FC236}">
                <a16:creationId xmlns:a16="http://schemas.microsoft.com/office/drawing/2014/main" id="{D58EBDCF-8480-E74B-8EDB-EA38A481BFCB}"/>
              </a:ext>
            </a:extLst>
          </p:cNvPr>
          <p:cNvSpPr>
            <a:spLocks noGrp="1"/>
          </p:cNvSpPr>
          <p:nvPr>
            <p:ph idx="1"/>
          </p:nvPr>
        </p:nvSpPr>
        <p:spPr/>
        <p:txBody>
          <a:bodyPr>
            <a:normAutofit/>
          </a:bodyPr>
          <a:lstStyle/>
          <a:p>
            <a:r>
              <a:rPr lang="en-US" dirty="0"/>
              <a:t>Critical care time (30-74 minutes) reimbursed $226.80 (per 2018 Medicare Physician Fee Schedule</a:t>
            </a:r>
          </a:p>
          <a:p>
            <a:r>
              <a:rPr lang="en-US" dirty="0"/>
              <a:t>For comparison:</a:t>
            </a:r>
          </a:p>
          <a:p>
            <a:pPr lvl="1"/>
            <a:r>
              <a:rPr lang="en-US" dirty="0"/>
              <a:t>Level 4 visit (99284) 3.32 RVUs = $119.52</a:t>
            </a:r>
          </a:p>
          <a:p>
            <a:pPr lvl="1"/>
            <a:r>
              <a:rPr lang="en-US" dirty="0"/>
              <a:t>Level 5 visit (99285) 4.89 RVUs = $176.04</a:t>
            </a:r>
          </a:p>
          <a:p>
            <a:r>
              <a:rPr lang="en-US" dirty="0"/>
              <a:t>8.1% of ED visits have critical care time claimed emergency*</a:t>
            </a:r>
          </a:p>
        </p:txBody>
      </p:sp>
      <p:sp>
        <p:nvSpPr>
          <p:cNvPr id="4" name="TextBox 3">
            <a:extLst>
              <a:ext uri="{FF2B5EF4-FFF2-40B4-BE49-F238E27FC236}">
                <a16:creationId xmlns:a16="http://schemas.microsoft.com/office/drawing/2014/main" id="{572E0F45-7A08-B94C-A338-BC5F0296AD55}"/>
              </a:ext>
            </a:extLst>
          </p:cNvPr>
          <p:cNvSpPr txBox="1"/>
          <p:nvPr/>
        </p:nvSpPr>
        <p:spPr>
          <a:xfrm>
            <a:off x="152400" y="6398696"/>
            <a:ext cx="8407751" cy="369332"/>
          </a:xfrm>
          <a:prstGeom prst="rect">
            <a:avLst/>
          </a:prstGeom>
          <a:noFill/>
        </p:spPr>
        <p:txBody>
          <a:bodyPr wrap="none" rtlCol="0">
            <a:spAutoFit/>
          </a:bodyPr>
          <a:lstStyle/>
          <a:p>
            <a:r>
              <a:rPr lang="en-US" dirty="0"/>
              <a:t>*CMS – 2016 Medicare Utilization Data by Specialty 93 – National: For Claims Processed</a:t>
            </a:r>
          </a:p>
        </p:txBody>
      </p:sp>
    </p:spTree>
    <p:extLst>
      <p:ext uri="{BB962C8B-B14F-4D97-AF65-F5344CB8AC3E}">
        <p14:creationId xmlns:p14="http://schemas.microsoft.com/office/powerpoint/2010/main" val="812258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Care definition</a:t>
            </a:r>
          </a:p>
        </p:txBody>
      </p:sp>
      <p:sp>
        <p:nvSpPr>
          <p:cNvPr id="3" name="Content Placeholder 2"/>
          <p:cNvSpPr>
            <a:spLocks noGrp="1"/>
          </p:cNvSpPr>
          <p:nvPr>
            <p:ph idx="1"/>
          </p:nvPr>
        </p:nvSpPr>
        <p:spPr/>
        <p:txBody>
          <a:bodyPr>
            <a:normAutofit lnSpcReduction="10000"/>
          </a:bodyPr>
          <a:lstStyle/>
          <a:p>
            <a:r>
              <a:rPr lang="en-US" b="1" dirty="0"/>
              <a:t>Direct</a:t>
            </a:r>
            <a:r>
              <a:rPr lang="en-US" dirty="0"/>
              <a:t> delivery of medical care for a critically ill or critically injured patient</a:t>
            </a:r>
          </a:p>
          <a:p>
            <a:r>
              <a:rPr lang="en-US" dirty="0"/>
              <a:t>Critical care illness or injury acutely impairs one or more vital organ systems such that there is </a:t>
            </a:r>
            <a:r>
              <a:rPr lang="en-US" b="1" dirty="0"/>
              <a:t>a high probability of imminent or life-threatening deterioration</a:t>
            </a:r>
            <a:r>
              <a:rPr lang="en-US" dirty="0"/>
              <a:t> in the patient’s condition</a:t>
            </a:r>
          </a:p>
          <a:p>
            <a:pPr lvl="1"/>
            <a:r>
              <a:rPr lang="en-US" dirty="0"/>
              <a:t>Ex. CNS failure, metabolic system failure, renal failure, hepatic failure, respiratory failure, shock/circulatory failure</a:t>
            </a:r>
          </a:p>
        </p:txBody>
      </p:sp>
    </p:spTree>
    <p:extLst>
      <p:ext uri="{BB962C8B-B14F-4D97-AF65-F5344CB8AC3E}">
        <p14:creationId xmlns:p14="http://schemas.microsoft.com/office/powerpoint/2010/main" val="2250342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9150C-391C-724A-BBDA-F66CD55E2AE7}"/>
              </a:ext>
            </a:extLst>
          </p:cNvPr>
          <p:cNvSpPr>
            <a:spLocks noGrp="1"/>
          </p:cNvSpPr>
          <p:nvPr>
            <p:ph type="title"/>
          </p:nvPr>
        </p:nvSpPr>
        <p:spPr/>
        <p:txBody>
          <a:bodyPr/>
          <a:lstStyle/>
          <a:p>
            <a:r>
              <a:rPr lang="en-US" dirty="0"/>
              <a:t>Critical care definition, cont.</a:t>
            </a:r>
          </a:p>
        </p:txBody>
      </p:sp>
      <p:sp>
        <p:nvSpPr>
          <p:cNvPr id="3" name="Content Placeholder 2">
            <a:extLst>
              <a:ext uri="{FF2B5EF4-FFF2-40B4-BE49-F238E27FC236}">
                <a16:creationId xmlns:a16="http://schemas.microsoft.com/office/drawing/2014/main" id="{DFCF17C4-426C-CA45-B06D-EC10BD4F3511}"/>
              </a:ext>
            </a:extLst>
          </p:cNvPr>
          <p:cNvSpPr>
            <a:spLocks noGrp="1"/>
          </p:cNvSpPr>
          <p:nvPr>
            <p:ph idx="1"/>
          </p:nvPr>
        </p:nvSpPr>
        <p:spPr/>
        <p:txBody>
          <a:bodyPr/>
          <a:lstStyle/>
          <a:p>
            <a:r>
              <a:rPr lang="en-US" dirty="0"/>
              <a:t>Critical care involves HIGH complexity decision making to assess, manipulate, and support vital organ system function(s) to treat single or multiple vital organ system failure and/or to prevent further life-threatening deterioration of the patient’s condition</a:t>
            </a:r>
          </a:p>
          <a:p>
            <a:pPr lvl="1"/>
            <a:r>
              <a:rPr lang="en-US" dirty="0"/>
              <a:t>Typically requires interpretation of multiple physiologic parameters and/or application of advanced technology, but does NOT have to</a:t>
            </a:r>
          </a:p>
        </p:txBody>
      </p:sp>
    </p:spTree>
    <p:extLst>
      <p:ext uri="{BB962C8B-B14F-4D97-AF65-F5344CB8AC3E}">
        <p14:creationId xmlns:p14="http://schemas.microsoft.com/office/powerpoint/2010/main" val="223380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60DED-E073-6644-8B31-19C5502F1B14}"/>
              </a:ext>
            </a:extLst>
          </p:cNvPr>
          <p:cNvSpPr>
            <a:spLocks noGrp="1"/>
          </p:cNvSpPr>
          <p:nvPr>
            <p:ph type="title"/>
          </p:nvPr>
        </p:nvSpPr>
        <p:spPr/>
        <p:txBody>
          <a:bodyPr/>
          <a:lstStyle/>
          <a:p>
            <a:r>
              <a:rPr lang="en-US" dirty="0"/>
              <a:t>Critical care definition, cont.</a:t>
            </a:r>
          </a:p>
        </p:txBody>
      </p:sp>
      <p:sp>
        <p:nvSpPr>
          <p:cNvPr id="3" name="Content Placeholder 2">
            <a:extLst>
              <a:ext uri="{FF2B5EF4-FFF2-40B4-BE49-F238E27FC236}">
                <a16:creationId xmlns:a16="http://schemas.microsoft.com/office/drawing/2014/main" id="{A443EA19-3AFB-0849-A48D-B46EE7CD9825}"/>
              </a:ext>
            </a:extLst>
          </p:cNvPr>
          <p:cNvSpPr>
            <a:spLocks noGrp="1"/>
          </p:cNvSpPr>
          <p:nvPr>
            <p:ph idx="1"/>
          </p:nvPr>
        </p:nvSpPr>
        <p:spPr>
          <a:xfrm>
            <a:off x="457200" y="1600200"/>
            <a:ext cx="8229600" cy="4724400"/>
          </a:xfrm>
        </p:spPr>
        <p:txBody>
          <a:bodyPr>
            <a:normAutofit fontScale="70000" lnSpcReduction="20000"/>
          </a:bodyPr>
          <a:lstStyle/>
          <a:p>
            <a:r>
              <a:rPr lang="en-US" dirty="0"/>
              <a:t>Critical care is a time-based code, requires &gt; 30 minutes of time</a:t>
            </a:r>
          </a:p>
          <a:p>
            <a:pPr lvl="1"/>
            <a:r>
              <a:rPr lang="en-US" dirty="0"/>
              <a:t>CPT code 99291 is used for minutes 30-74</a:t>
            </a:r>
          </a:p>
          <a:p>
            <a:pPr lvl="1"/>
            <a:r>
              <a:rPr lang="en-US" dirty="0"/>
              <a:t>CPT code 99292 is used for each additional 30-minute time interval</a:t>
            </a:r>
          </a:p>
          <a:p>
            <a:pPr lvl="2"/>
            <a:r>
              <a:rPr lang="en-US" dirty="0"/>
              <a:t>Must pass 15 minutes of next time 30-minute increment to get credit for the 30 minutes interval of critical care time</a:t>
            </a:r>
          </a:p>
          <a:p>
            <a:r>
              <a:rPr lang="en-US" dirty="0"/>
              <a:t>Time does not need to be continuous, but </a:t>
            </a:r>
            <a:r>
              <a:rPr lang="en-US" b="1" dirty="0"/>
              <a:t>total</a:t>
            </a:r>
            <a:r>
              <a:rPr lang="en-US" dirty="0"/>
              <a:t> must meet minimum time requirement</a:t>
            </a:r>
          </a:p>
          <a:p>
            <a:r>
              <a:rPr lang="en-US" dirty="0"/>
              <a:t>Clock resets at midnight, but can bill episodes of critical care on separate days, as long as the patient’s condition remains critically ill</a:t>
            </a:r>
          </a:p>
          <a:p>
            <a:pPr lvl="1"/>
            <a:r>
              <a:rPr lang="en-US" dirty="0"/>
              <a:t>If a patient arrives just before midnight and the total 30-74 minutes of critical care spans 2 calendar dates can be considered a single episode of critical care</a:t>
            </a:r>
          </a:p>
          <a:p>
            <a:r>
              <a:rPr lang="en-US" dirty="0"/>
              <a:t>Service must be medically necessary, not location dependent – can be delivered anywhere in the hospital</a:t>
            </a:r>
          </a:p>
        </p:txBody>
      </p:sp>
    </p:spTree>
    <p:extLst>
      <p:ext uri="{BB962C8B-B14F-4D97-AF65-F5344CB8AC3E}">
        <p14:creationId xmlns:p14="http://schemas.microsoft.com/office/powerpoint/2010/main" val="2345002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3575C-D7CC-1047-9BAD-21E734578CFC}"/>
              </a:ext>
            </a:extLst>
          </p:cNvPr>
          <p:cNvSpPr>
            <a:spLocks noGrp="1"/>
          </p:cNvSpPr>
          <p:nvPr>
            <p:ph type="title"/>
          </p:nvPr>
        </p:nvSpPr>
        <p:spPr/>
        <p:txBody>
          <a:bodyPr/>
          <a:lstStyle/>
          <a:p>
            <a:r>
              <a:rPr lang="en-US" dirty="0"/>
              <a:t>Examples of critical care patients</a:t>
            </a:r>
          </a:p>
        </p:txBody>
      </p:sp>
      <p:sp>
        <p:nvSpPr>
          <p:cNvPr id="3" name="Content Placeholder 2">
            <a:extLst>
              <a:ext uri="{FF2B5EF4-FFF2-40B4-BE49-F238E27FC236}">
                <a16:creationId xmlns:a16="http://schemas.microsoft.com/office/drawing/2014/main" id="{6436DCCC-D925-8A41-B4A9-DC1E6DE7AA0E}"/>
              </a:ext>
            </a:extLst>
          </p:cNvPr>
          <p:cNvSpPr>
            <a:spLocks noGrp="1"/>
          </p:cNvSpPr>
          <p:nvPr>
            <p:ph idx="1"/>
          </p:nvPr>
        </p:nvSpPr>
        <p:spPr/>
        <p:txBody>
          <a:bodyPr>
            <a:normAutofit fontScale="92500" lnSpcReduction="20000"/>
          </a:bodyPr>
          <a:lstStyle/>
          <a:p>
            <a:r>
              <a:rPr lang="en-US" dirty="0"/>
              <a:t>Patient experiencing respiratory failure requiring ventilatory support </a:t>
            </a:r>
          </a:p>
          <a:p>
            <a:r>
              <a:rPr lang="en-US" dirty="0"/>
              <a:t>Patient in circulatory failure requiring vasopressors </a:t>
            </a:r>
          </a:p>
          <a:p>
            <a:r>
              <a:rPr lang="en-US" dirty="0"/>
              <a:t>Patient with unstable angina treated with intravenous nitrates, beta blockers, and anticoagulation</a:t>
            </a:r>
          </a:p>
          <a:p>
            <a:r>
              <a:rPr lang="en-US" dirty="0"/>
              <a:t>GI bleed requiring fluid resuscitation and/or transfusion</a:t>
            </a:r>
          </a:p>
          <a:p>
            <a:r>
              <a:rPr lang="en-US" dirty="0"/>
              <a:t>Patients with SIRS/sepsis may also meet critical care criteria</a:t>
            </a:r>
          </a:p>
        </p:txBody>
      </p:sp>
    </p:spTree>
    <p:extLst>
      <p:ext uri="{BB962C8B-B14F-4D97-AF65-F5344CB8AC3E}">
        <p14:creationId xmlns:p14="http://schemas.microsoft.com/office/powerpoint/2010/main" val="2230425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0A70E-D242-3149-B6C7-29327A201218}"/>
              </a:ext>
            </a:extLst>
          </p:cNvPr>
          <p:cNvSpPr>
            <a:spLocks noGrp="1"/>
          </p:cNvSpPr>
          <p:nvPr>
            <p:ph type="title"/>
          </p:nvPr>
        </p:nvSpPr>
        <p:spPr/>
        <p:txBody>
          <a:bodyPr>
            <a:normAutofit fontScale="90000"/>
          </a:bodyPr>
          <a:lstStyle/>
          <a:p>
            <a:r>
              <a:rPr lang="en-US" dirty="0"/>
              <a:t>Conditions that frequently qualify for critical care billing</a:t>
            </a:r>
          </a:p>
        </p:txBody>
      </p:sp>
      <p:sp>
        <p:nvSpPr>
          <p:cNvPr id="3" name="Content Placeholder 2">
            <a:extLst>
              <a:ext uri="{FF2B5EF4-FFF2-40B4-BE49-F238E27FC236}">
                <a16:creationId xmlns:a16="http://schemas.microsoft.com/office/drawing/2014/main" id="{890EEBC1-849F-504F-AAA9-1F21564E4B3F}"/>
              </a:ext>
            </a:extLst>
          </p:cNvPr>
          <p:cNvSpPr>
            <a:spLocks noGrp="1"/>
          </p:cNvSpPr>
          <p:nvPr>
            <p:ph idx="1"/>
          </p:nvPr>
        </p:nvSpPr>
        <p:spPr/>
        <p:txBody>
          <a:bodyPr numCol="2">
            <a:normAutofit fontScale="40000" lnSpcReduction="20000"/>
          </a:bodyPr>
          <a:lstStyle/>
          <a:p>
            <a:r>
              <a:rPr lang="en-US" dirty="0"/>
              <a:t>Acute coronary syndrome with active chest pain	</a:t>
            </a:r>
          </a:p>
          <a:p>
            <a:r>
              <a:rPr lang="en-US" dirty="0"/>
              <a:t>Acute hepatic failure	</a:t>
            </a:r>
          </a:p>
          <a:p>
            <a:r>
              <a:rPr lang="en-US" dirty="0"/>
              <a:t>Acute renal failure	</a:t>
            </a:r>
          </a:p>
          <a:p>
            <a:r>
              <a:rPr lang="en-US" dirty="0"/>
              <a:t>Acute respiratory failure</a:t>
            </a:r>
          </a:p>
          <a:p>
            <a:r>
              <a:rPr lang="en-US" dirty="0"/>
              <a:t>Adrenal crisis</a:t>
            </a:r>
          </a:p>
          <a:p>
            <a:r>
              <a:rPr lang="en-US" dirty="0"/>
              <a:t>Aortic dissection	</a:t>
            </a:r>
          </a:p>
          <a:p>
            <a:r>
              <a:rPr lang="en-US" dirty="0"/>
              <a:t>Bleeding diatheses – aplastic anemia, DIC, hemophilia, ITP, leukemia, TTP	</a:t>
            </a:r>
          </a:p>
          <a:p>
            <a:r>
              <a:rPr lang="en-US" dirty="0"/>
              <a:t>Burns threatening to life or limb	</a:t>
            </a:r>
          </a:p>
          <a:p>
            <a:r>
              <a:rPr lang="en-US" dirty="0"/>
              <a:t>Cardiac dysrhythmia requiring emergent treatment</a:t>
            </a:r>
          </a:p>
          <a:p>
            <a:r>
              <a:rPr lang="en-US" dirty="0"/>
              <a:t>Cardiac tamponade	</a:t>
            </a:r>
          </a:p>
          <a:p>
            <a:r>
              <a:rPr lang="en-US" dirty="0"/>
              <a:t>Coma (most etiologies, except simple hypoglycemic)</a:t>
            </a:r>
          </a:p>
          <a:p>
            <a:r>
              <a:rPr lang="en-US" dirty="0"/>
              <a:t>Diabetic ketoacidosis or non-</a:t>
            </a:r>
            <a:r>
              <a:rPr lang="en-US" dirty="0" err="1"/>
              <a:t>ketotic</a:t>
            </a:r>
            <a:r>
              <a:rPr lang="en-US" dirty="0"/>
              <a:t> hyperosmolar syndrome	</a:t>
            </a:r>
          </a:p>
          <a:p>
            <a:r>
              <a:rPr lang="en-US" dirty="0"/>
              <a:t>Drug overdose	</a:t>
            </a:r>
          </a:p>
          <a:p>
            <a:r>
              <a:rPr lang="en-US" dirty="0"/>
              <a:t>Ectopic pregnancy with hemorrhage	</a:t>
            </a:r>
          </a:p>
          <a:p>
            <a:r>
              <a:rPr lang="en-US" dirty="0"/>
              <a:t>Embolus of fat or amniotic fluid	</a:t>
            </a:r>
          </a:p>
          <a:p>
            <a:r>
              <a:rPr lang="en-US" dirty="0"/>
              <a:t>Envenomation</a:t>
            </a:r>
          </a:p>
          <a:p>
            <a:r>
              <a:rPr lang="en-US" dirty="0"/>
              <a:t>Gastrointestinal bleeding	</a:t>
            </a:r>
          </a:p>
          <a:p>
            <a:r>
              <a:rPr lang="en-US" dirty="0"/>
              <a:t>Head injury with loss of consciousness	</a:t>
            </a:r>
          </a:p>
          <a:p>
            <a:r>
              <a:rPr lang="en-US" dirty="0"/>
              <a:t>Insulin infusions</a:t>
            </a:r>
          </a:p>
          <a:p>
            <a:r>
              <a:rPr lang="en-US" dirty="0"/>
              <a:t>Medications for heart rate/rhythm control</a:t>
            </a:r>
          </a:p>
          <a:p>
            <a:r>
              <a:rPr lang="en-US" dirty="0"/>
              <a:t>Naloxone infusions</a:t>
            </a:r>
          </a:p>
          <a:p>
            <a:r>
              <a:rPr lang="en-US" dirty="0"/>
              <a:t>Vasoactive medications</a:t>
            </a:r>
          </a:p>
          <a:p>
            <a:r>
              <a:rPr lang="en-US" dirty="0"/>
              <a:t>Hyperkalemia	</a:t>
            </a:r>
          </a:p>
          <a:p>
            <a:r>
              <a:rPr lang="en-US" dirty="0"/>
              <a:t>Hyper- or hypothermia	</a:t>
            </a:r>
          </a:p>
          <a:p>
            <a:r>
              <a:rPr lang="en-US" dirty="0"/>
              <a:t>Hypertensive emergency	</a:t>
            </a:r>
          </a:p>
          <a:p>
            <a:r>
              <a:rPr lang="en-US" dirty="0"/>
              <a:t>Ischemia of limb, bowel, or retina	</a:t>
            </a:r>
          </a:p>
          <a:p>
            <a:r>
              <a:rPr lang="en-US" dirty="0"/>
              <a:t>Lactic acidosis	</a:t>
            </a:r>
          </a:p>
          <a:p>
            <a:r>
              <a:rPr lang="en-US" dirty="0"/>
              <a:t>Multiple trauma	</a:t>
            </a:r>
          </a:p>
          <a:p>
            <a:r>
              <a:rPr lang="en-US" dirty="0"/>
              <a:t>Paralysis (new onset)	</a:t>
            </a:r>
          </a:p>
          <a:p>
            <a:r>
              <a:rPr lang="en-US" dirty="0"/>
              <a:t>Perforated abdominal viscous	</a:t>
            </a:r>
          </a:p>
          <a:p>
            <a:r>
              <a:rPr lang="en-US" dirty="0"/>
              <a:t>Pulmonary embolism	</a:t>
            </a:r>
          </a:p>
          <a:p>
            <a:r>
              <a:rPr lang="en-US" dirty="0"/>
              <a:t>Ruptured aneurysm	</a:t>
            </a:r>
          </a:p>
          <a:p>
            <a:r>
              <a:rPr lang="en-US" dirty="0"/>
              <a:t>Shock, all etiologies (septic, cardiogenic, spinal, hypovolemic, anaphylactic)	</a:t>
            </a:r>
          </a:p>
          <a:p>
            <a:r>
              <a:rPr lang="en-US" dirty="0"/>
              <a:t>Stroke, hemorrhagic (all etiologies) or ischemia	</a:t>
            </a:r>
          </a:p>
          <a:p>
            <a:r>
              <a:rPr lang="en-US" dirty="0"/>
              <a:t>Status epilepticus	</a:t>
            </a:r>
          </a:p>
          <a:p>
            <a:r>
              <a:rPr lang="en-US" dirty="0"/>
              <a:t>Tension pneumothorax	</a:t>
            </a:r>
          </a:p>
          <a:p>
            <a:r>
              <a:rPr lang="en-US" dirty="0"/>
              <a:t>Thyroid storm</a:t>
            </a:r>
          </a:p>
        </p:txBody>
      </p:sp>
      <p:sp>
        <p:nvSpPr>
          <p:cNvPr id="4" name="TextBox 3">
            <a:extLst>
              <a:ext uri="{FF2B5EF4-FFF2-40B4-BE49-F238E27FC236}">
                <a16:creationId xmlns:a16="http://schemas.microsoft.com/office/drawing/2014/main" id="{B753CF15-9A47-224F-8F96-32534E6C56CA}"/>
              </a:ext>
            </a:extLst>
          </p:cNvPr>
          <p:cNvSpPr txBox="1"/>
          <p:nvPr/>
        </p:nvSpPr>
        <p:spPr>
          <a:xfrm>
            <a:off x="1295400" y="6130215"/>
            <a:ext cx="7086600" cy="461665"/>
          </a:xfrm>
          <a:prstGeom prst="rect">
            <a:avLst/>
          </a:prstGeom>
          <a:noFill/>
        </p:spPr>
        <p:txBody>
          <a:bodyPr wrap="square" rtlCol="0">
            <a:spAutoFit/>
          </a:bodyPr>
          <a:lstStyle/>
          <a:p>
            <a:r>
              <a:rPr lang="en-US" sz="1200" dirty="0"/>
              <a:t>From </a:t>
            </a:r>
            <a:r>
              <a:rPr lang="en-US" sz="1200" dirty="0" err="1"/>
              <a:t>ALiEM</a:t>
            </a:r>
            <a:r>
              <a:rPr lang="en-US" sz="1200" dirty="0"/>
              <a:t> ED Charting and Coding: Critical Care Time https://</a:t>
            </a:r>
            <a:r>
              <a:rPr lang="en-US" sz="1200" dirty="0" err="1"/>
              <a:t>www.aliem.com</a:t>
            </a:r>
            <a:r>
              <a:rPr lang="en-US" sz="1200" dirty="0"/>
              <a:t>/charting-coding-critical-care-time/</a:t>
            </a:r>
          </a:p>
        </p:txBody>
      </p:sp>
    </p:spTree>
    <p:extLst>
      <p:ext uri="{BB962C8B-B14F-4D97-AF65-F5344CB8AC3E}">
        <p14:creationId xmlns:p14="http://schemas.microsoft.com/office/powerpoint/2010/main" val="3528742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9DEE4-7FBF-5E48-BB99-58DFA2E8AC18}"/>
              </a:ext>
            </a:extLst>
          </p:cNvPr>
          <p:cNvSpPr>
            <a:spLocks noGrp="1"/>
          </p:cNvSpPr>
          <p:nvPr>
            <p:ph type="title"/>
          </p:nvPr>
        </p:nvSpPr>
        <p:spPr/>
        <p:txBody>
          <a:bodyPr>
            <a:normAutofit fontScale="90000"/>
          </a:bodyPr>
          <a:lstStyle/>
          <a:p>
            <a:r>
              <a:rPr lang="en-US" dirty="0"/>
              <a:t>Examples that do NOT meet critical care</a:t>
            </a:r>
          </a:p>
        </p:txBody>
      </p:sp>
      <p:sp>
        <p:nvSpPr>
          <p:cNvPr id="3" name="Content Placeholder 2">
            <a:extLst>
              <a:ext uri="{FF2B5EF4-FFF2-40B4-BE49-F238E27FC236}">
                <a16:creationId xmlns:a16="http://schemas.microsoft.com/office/drawing/2014/main" id="{F9786B8F-7397-5741-BA87-496425F7CE8A}"/>
              </a:ext>
            </a:extLst>
          </p:cNvPr>
          <p:cNvSpPr>
            <a:spLocks noGrp="1"/>
          </p:cNvSpPr>
          <p:nvPr>
            <p:ph idx="1"/>
          </p:nvPr>
        </p:nvSpPr>
        <p:spPr/>
        <p:txBody>
          <a:bodyPr/>
          <a:lstStyle/>
          <a:p>
            <a:r>
              <a:rPr lang="en-US" dirty="0"/>
              <a:t>Need to have actual condition, not just potential for severe disease </a:t>
            </a:r>
          </a:p>
          <a:p>
            <a:pPr lvl="1"/>
            <a:r>
              <a:rPr lang="en-US" dirty="0"/>
              <a:t>i.e. trauma </a:t>
            </a:r>
            <a:r>
              <a:rPr lang="en-US" dirty="0" err="1"/>
              <a:t>pt</a:t>
            </a:r>
            <a:r>
              <a:rPr lang="en-US" dirty="0"/>
              <a:t> with severe mechanism, but has negative work up would NOT count as critical care</a:t>
            </a:r>
          </a:p>
          <a:p>
            <a:r>
              <a:rPr lang="en-US" dirty="0"/>
              <a:t>Severe condition, such as STEMI, but physician only spent 15 minutes caring for the patient before they went to the </a:t>
            </a:r>
            <a:r>
              <a:rPr lang="en-US" dirty="0" err="1"/>
              <a:t>cath</a:t>
            </a:r>
            <a:r>
              <a:rPr lang="en-US" dirty="0"/>
              <a:t> lab</a:t>
            </a:r>
          </a:p>
        </p:txBody>
      </p:sp>
    </p:spTree>
    <p:extLst>
      <p:ext uri="{BB962C8B-B14F-4D97-AF65-F5344CB8AC3E}">
        <p14:creationId xmlns:p14="http://schemas.microsoft.com/office/powerpoint/2010/main" val="7364959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1654</TotalTime>
  <Words>2324</Words>
  <Application>Microsoft Macintosh PowerPoint</Application>
  <PresentationFormat>On-screen Show (4:3)</PresentationFormat>
  <Paragraphs>205</Paragraphs>
  <Slides>25</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Critical Care Billing</vt:lpstr>
      <vt:lpstr>Why do I care?</vt:lpstr>
      <vt:lpstr>Critical care background info</vt:lpstr>
      <vt:lpstr>Critical Care definition</vt:lpstr>
      <vt:lpstr>Critical care definition, cont.</vt:lpstr>
      <vt:lpstr>Critical care definition, cont.</vt:lpstr>
      <vt:lpstr>Examples of critical care patients</vt:lpstr>
      <vt:lpstr>Conditions that frequently qualify for critical care billing</vt:lpstr>
      <vt:lpstr>Examples that do NOT meet critical care</vt:lpstr>
      <vt:lpstr>Ok for discharged patients?</vt:lpstr>
      <vt:lpstr>What is included?</vt:lpstr>
      <vt:lpstr>What’s included?</vt:lpstr>
      <vt:lpstr>What’s NOT included (i.e. billed separately)</vt:lpstr>
      <vt:lpstr>What to chart</vt:lpstr>
      <vt:lpstr>What to chart</vt:lpstr>
      <vt:lpstr>What to chart</vt:lpstr>
      <vt:lpstr>What to chart</vt:lpstr>
      <vt:lpstr>Special scenarios</vt:lpstr>
      <vt:lpstr>Multiple physicians</vt:lpstr>
      <vt:lpstr>Multiple physicians</vt:lpstr>
      <vt:lpstr>Non-physician practitioners</vt:lpstr>
      <vt:lpstr>Teaching physicians</vt:lpstr>
      <vt:lpstr>Miscellaneous tips</vt:lpstr>
      <vt:lpstr>Summary</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Care Billing</dc:title>
  <dc:creator>Seth Lotterman</dc:creator>
  <cp:lastModifiedBy>Seth Lotterman</cp:lastModifiedBy>
  <cp:revision>21</cp:revision>
  <dcterms:created xsi:type="dcterms:W3CDTF">2020-08-24T20:58:55Z</dcterms:created>
  <dcterms:modified xsi:type="dcterms:W3CDTF">2020-08-26T00:33:10Z</dcterms:modified>
</cp:coreProperties>
</file>