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0" r:id="rId7"/>
    <p:sldId id="264" r:id="rId8"/>
    <p:sldId id="262" r:id="rId9"/>
    <p:sldId id="265" r:id="rId10"/>
    <p:sldId id="274" r:id="rId11"/>
    <p:sldId id="27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D32B-5FB5-1E46-AEAB-6ADD019B9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E79BD-2B5B-C349-9502-1E15490EE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6687-025A-C64B-839E-55884711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8C5D-9988-EB45-ABB2-7375F384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F85F-93EA-5548-AAB8-785D2FF0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7632-9C03-1448-B675-0A302EE7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55485-B6A4-CA41-A117-273B59C7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CF02-0B14-6142-ADC2-683E9F37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197DE-1CEC-1846-8541-E87F9449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4EE23-285D-CD44-9ECD-B96C0D49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6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465B2-292A-B147-9623-F9B95D77A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6CA73-FCD6-504B-8EBD-5002584BD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10B3-491D-6D4B-8BAA-242240D7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65230-14A8-A34D-95FD-146DD3E6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A682B-F4EF-E342-8266-6F77CE9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5120-A0B1-CD46-A5D1-A43ABB85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AFC09-F243-954B-B938-7BB0B5D9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762F-1D6E-9442-8D1A-B59B065A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8E70-8E4C-CE47-9269-D96D53CB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DDC5-BEFD-C048-B5FA-4E9B008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A50E-04FB-1C44-A0F4-BD9CACCE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5DC3A-1784-1946-A16A-6D6A2B3D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44643-E60C-5245-995B-3D6018BF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0F926-8291-5E40-B851-81C05620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5FEB-A978-5340-A9A4-D3B357A9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8C29-A5D3-E24B-BE4C-C180347A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4CEC-8BB9-0748-9625-5B35EECA1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CFA57-06C5-C844-8DC9-3BA9DFB0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408E0-4D8A-6C44-BF34-6BDC923A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9A32D-9A5F-1E4C-985A-BED9806D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3F374-00AF-2244-A882-A8CFE935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F008-4B7C-6241-B93F-EBEAC97A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78C53-A6DE-1C4D-927B-75A26A7C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846DA-40D9-D249-82C2-6868346A4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06035-DF17-D94E-BE1C-C2A40D835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BE28E-DE23-BD49-B35A-B6489B07D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F1F41-A685-3B43-8FD9-A8212DB9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8A461-F372-A14F-9968-40D73FEB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04F3B1-0404-ED43-9D7B-B3927EB8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760A-5D16-9943-A122-6EB40C19F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D7A0E-79A3-2D4E-B6A1-00EBDFF6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4BA80-36E5-3D41-AA94-C2E04B9C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B2DBE-A3DF-754D-ABEB-5AD8A950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857991-D3F9-9E4E-9BF3-7821C0FA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D7204-EA19-7A4A-A8D4-D76892B5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353D3-7E93-CD46-AEF3-9FAF6547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4164-3B59-AA4B-819E-7620A21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53EE-ED9B-7149-AF85-ACFC60E4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42CDE-3D75-7D4F-99B2-FA7465E9C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824C4-DEDD-6D41-A30A-06694749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5D9B8-88C6-894C-8588-80469668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1BBAA-87E9-9D4C-AB96-EE6307F1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5D2F-BF34-2942-B5B1-D7B74F27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2EF41-E3C7-B34B-9B9B-099614B0B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D955C-DCB6-0743-BC48-880791491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6BED9-7CF3-184C-B42B-660DD57A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20D5-CFF0-CF40-A18C-6D75067A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9A779-4C03-3E44-A08A-FE6BCBF9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CAF51-7F9A-CF47-9954-B3F9B8FB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36072-F1F7-CD48-B971-CE5F81384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162C-1FE4-4345-A866-78842E9D9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A223-4F59-2B40-B132-FDCE2E56354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080B9-5AAE-7B44-9A7E-4CB950980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4D8A4-1AF0-AC4F-91BF-2D54DDC52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FE76-12F5-F74B-B3FB-AF160D1C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76330"/>
            <a:ext cx="7772400" cy="1947755"/>
          </a:xfrm>
        </p:spPr>
        <p:txBody>
          <a:bodyPr>
            <a:normAutofit/>
          </a:bodyPr>
          <a:lstStyle/>
          <a:p>
            <a:r>
              <a:rPr lang="en-US" sz="4000" dirty="0"/>
              <a:t>EKG and X-Ray Charting and Billing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8557" y="3927504"/>
            <a:ext cx="4858764" cy="12078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Jessica Bod, MD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6AD0-4672-0C47-8401-C738C588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84" y="900430"/>
            <a:ext cx="10515600" cy="1325563"/>
          </a:xfrm>
        </p:spPr>
        <p:txBody>
          <a:bodyPr/>
          <a:lstStyle/>
          <a:p>
            <a:r>
              <a:rPr lang="en-US" dirty="0"/>
              <a:t>Bill for this EKG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BC3A4-4C10-4448-8479-B74AEEE0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4" y="1950720"/>
            <a:ext cx="7030822" cy="4372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C57B1-0E9D-324F-83D2-28C1A3F1754B}"/>
              </a:ext>
            </a:extLst>
          </p:cNvPr>
          <p:cNvSpPr txBox="1"/>
          <p:nvPr/>
        </p:nvSpPr>
        <p:spPr>
          <a:xfrm>
            <a:off x="8702040" y="2225993"/>
            <a:ext cx="2788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Normal Sinus Rhythm at a rate of 75. Normal PR and QRS intervals. Normal ST segments. No changes when compared to previous.  </a:t>
            </a:r>
          </a:p>
        </p:txBody>
      </p:sp>
    </p:spTree>
    <p:extLst>
      <p:ext uri="{BB962C8B-B14F-4D97-AF65-F5344CB8AC3E}">
        <p14:creationId xmlns:p14="http://schemas.microsoft.com/office/powerpoint/2010/main" val="37181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6AD0-4672-0C47-8401-C738C588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84" y="900430"/>
            <a:ext cx="10515600" cy="1325563"/>
          </a:xfrm>
        </p:spPr>
        <p:txBody>
          <a:bodyPr/>
          <a:lstStyle/>
          <a:p>
            <a:r>
              <a:rPr lang="en-US" dirty="0"/>
              <a:t>Bill for this EKG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C57B1-0E9D-324F-83D2-28C1A3F1754B}"/>
              </a:ext>
            </a:extLst>
          </p:cNvPr>
          <p:cNvSpPr txBox="1"/>
          <p:nvPr/>
        </p:nvSpPr>
        <p:spPr>
          <a:xfrm>
            <a:off x="8702040" y="2225993"/>
            <a:ext cx="2788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Sinus Tachycardia at a rate of 130. Normal PR and QRS intervals. Diffusely flattened T waves without ST elevation or depression. New tachycardia when compared to previous.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738A8-D034-ED4B-8625-2DF0750D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45080"/>
            <a:ext cx="7200900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Turf Wars with Cardiology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467936"/>
          </a:xfrm>
        </p:spPr>
        <p:txBody>
          <a:bodyPr>
            <a:normAutofit/>
          </a:bodyPr>
          <a:lstStyle/>
          <a:p>
            <a:r>
              <a:rPr lang="en-US" dirty="0"/>
              <a:t>“Any procedure or service …can be rendered by any qualified physician”</a:t>
            </a:r>
          </a:p>
          <a:p>
            <a:r>
              <a:rPr lang="en-US" dirty="0"/>
              <a:t>Reimbursement should be for the interpretation that determined treatment</a:t>
            </a:r>
          </a:p>
          <a:p>
            <a:r>
              <a:rPr lang="en-US" dirty="0"/>
              <a:t>This may vary by payer policy or hospital contractual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1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98968"/>
          </a:xfrm>
        </p:spPr>
        <p:txBody>
          <a:bodyPr>
            <a:normAutofit/>
          </a:bodyPr>
          <a:lstStyle/>
          <a:p>
            <a:r>
              <a:rPr lang="en-US" dirty="0"/>
              <a:t>Ability to bill for x-ray will be highly dependent on individual departmental policy and payer policy</a:t>
            </a:r>
          </a:p>
          <a:p>
            <a:r>
              <a:rPr lang="en-US" dirty="0"/>
              <a:t>Utilizes the CPT 26 modifier to indicate a professional service has been rendered rather than a technical service</a:t>
            </a:r>
          </a:p>
          <a:p>
            <a:r>
              <a:rPr lang="en-US" dirty="0"/>
              <a:t>Reimbursement requires appropriate </a:t>
            </a:r>
            <a:r>
              <a:rPr lang="en-US" b="1" dirty="0"/>
              <a:t>interpretation</a:t>
            </a:r>
            <a:r>
              <a:rPr lang="en-US" dirty="0"/>
              <a:t> documented by the physician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1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X-rays- 26 Modifier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98968"/>
          </a:xfrm>
        </p:spPr>
        <p:txBody>
          <a:bodyPr>
            <a:normAutofit/>
          </a:bodyPr>
          <a:lstStyle/>
          <a:p>
            <a:r>
              <a:rPr lang="en-US" dirty="0"/>
              <a:t>Used when the professional component of a procedure is separate from a technical component</a:t>
            </a:r>
          </a:p>
          <a:p>
            <a:r>
              <a:rPr lang="en-US" dirty="0"/>
              <a:t>Applies when the physician interprets a diagnostic test without performing it personally</a:t>
            </a:r>
          </a:p>
          <a:p>
            <a:r>
              <a:rPr lang="en-US" dirty="0"/>
              <a:t>Ex: Chest x-ray interpretation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Billing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387725"/>
          </a:xfrm>
        </p:spPr>
        <p:txBody>
          <a:bodyPr>
            <a:normAutofit/>
          </a:bodyPr>
          <a:lstStyle/>
          <a:p>
            <a:r>
              <a:rPr lang="en-US" dirty="0"/>
              <a:t>A complete written report must be provided</a:t>
            </a:r>
          </a:p>
          <a:p>
            <a:r>
              <a:rPr lang="en-US" dirty="0"/>
              <a:t>The report should be “similar to that prepared by a specialist in the field”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7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98968"/>
          </a:xfrm>
        </p:spPr>
        <p:txBody>
          <a:bodyPr>
            <a:normAutofit/>
          </a:bodyPr>
          <a:lstStyle/>
          <a:p>
            <a:r>
              <a:rPr lang="en-US" dirty="0"/>
              <a:t>CMS </a:t>
            </a:r>
            <a:r>
              <a:rPr lang="en-US" b="1" dirty="0"/>
              <a:t>mandates</a:t>
            </a:r>
            <a:r>
              <a:rPr lang="en-US" dirty="0"/>
              <a:t> the inclusion of:</a:t>
            </a:r>
          </a:p>
          <a:p>
            <a:pPr lvl="1"/>
            <a:r>
              <a:rPr lang="en-US" dirty="0"/>
              <a:t>Relevant clinical issues</a:t>
            </a:r>
          </a:p>
          <a:p>
            <a:pPr lvl="1"/>
            <a:r>
              <a:rPr lang="en-US" dirty="0"/>
              <a:t>Comparative data</a:t>
            </a:r>
          </a:p>
          <a:p>
            <a:pPr lvl="1"/>
            <a:r>
              <a:rPr lang="en-US" dirty="0"/>
              <a:t>Study Findings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1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98968"/>
          </a:xfrm>
        </p:spPr>
        <p:txBody>
          <a:bodyPr>
            <a:normAutofit/>
          </a:bodyPr>
          <a:lstStyle/>
          <a:p>
            <a:r>
              <a:rPr lang="en-US" dirty="0"/>
              <a:t>May also include:</a:t>
            </a:r>
          </a:p>
          <a:p>
            <a:pPr lvl="1"/>
            <a:r>
              <a:rPr lang="en-US" dirty="0"/>
              <a:t>A description of procedures and materials</a:t>
            </a:r>
          </a:p>
          <a:p>
            <a:pPr lvl="1"/>
            <a:r>
              <a:rPr lang="en-US" dirty="0"/>
              <a:t>Limitations to the interpretation</a:t>
            </a:r>
          </a:p>
          <a:p>
            <a:pPr lvl="1"/>
            <a:r>
              <a:rPr lang="en-US" dirty="0"/>
              <a:t>Clinical impression, conclusion or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X-rays- Turf Wars with Radiology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989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“Any procedure or service …can be rendered by any qualified physician”</a:t>
            </a:r>
          </a:p>
          <a:p>
            <a:r>
              <a:rPr lang="en-US" dirty="0"/>
              <a:t>Reimbursement should be for the interpretation that determined treatment</a:t>
            </a:r>
          </a:p>
          <a:p>
            <a:r>
              <a:rPr lang="en-US" dirty="0"/>
              <a:t>This may vary by payer policy or hospital contractual agreements</a:t>
            </a:r>
          </a:p>
          <a:p>
            <a:r>
              <a:rPr lang="en-US" dirty="0"/>
              <a:t>Payment to both physicians may be made if the expertise of the second physician is beyond that of the first and is medically necessary</a:t>
            </a:r>
          </a:p>
        </p:txBody>
      </p:sp>
    </p:spTree>
    <p:extLst>
      <p:ext uri="{BB962C8B-B14F-4D97-AF65-F5344CB8AC3E}">
        <p14:creationId xmlns:p14="http://schemas.microsoft.com/office/powerpoint/2010/main" val="1342214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387725"/>
          </a:xfrm>
        </p:spPr>
        <p:txBody>
          <a:bodyPr>
            <a:normAutofit/>
          </a:bodyPr>
          <a:lstStyle/>
          <a:p>
            <a:r>
              <a:rPr lang="en-US" dirty="0"/>
              <a:t>EKGs and X-rays are billable procedures generating significant revenue for emergency departments</a:t>
            </a:r>
          </a:p>
          <a:p>
            <a:r>
              <a:rPr lang="en-US" dirty="0"/>
              <a:t>They require separate reports documenting the emergency physician’s interpretation of the study</a:t>
            </a:r>
          </a:p>
          <a:p>
            <a:r>
              <a:rPr lang="en-US" dirty="0"/>
              <a:t>Hospitals may have individual contracts that determine which department bills for certain studies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0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119583"/>
          </a:xfrm>
        </p:spPr>
        <p:txBody>
          <a:bodyPr>
            <a:normAutofit/>
          </a:bodyPr>
          <a:lstStyle/>
          <a:p>
            <a:r>
              <a:rPr lang="en-US" dirty="0"/>
              <a:t>Understand the importance of EKG and X-ray billing</a:t>
            </a:r>
          </a:p>
          <a:p>
            <a:r>
              <a:rPr lang="en-US" dirty="0"/>
              <a:t>Describe the components necessary to bill appropriately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2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832505"/>
          </a:xfrm>
        </p:spPr>
        <p:txBody>
          <a:bodyPr>
            <a:normAutofit/>
          </a:bodyPr>
          <a:lstStyle/>
          <a:p>
            <a:r>
              <a:rPr lang="en-US" dirty="0"/>
              <a:t>EKG interpretation is a billable service (CPT code 93010)</a:t>
            </a:r>
          </a:p>
          <a:p>
            <a:r>
              <a:rPr lang="en-US" dirty="0"/>
              <a:t>Reimbursement depends on the payer’s policy and contract with the provider</a:t>
            </a:r>
          </a:p>
          <a:p>
            <a:r>
              <a:rPr lang="en-US" dirty="0"/>
              <a:t>Reimbursement requires appropriate </a:t>
            </a:r>
            <a:r>
              <a:rPr lang="en-US" b="1" dirty="0"/>
              <a:t>interpretation</a:t>
            </a:r>
            <a:r>
              <a:rPr lang="en-US" dirty="0"/>
              <a:t> documented by the physician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5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They add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119583"/>
          </a:xfrm>
        </p:spPr>
        <p:txBody>
          <a:bodyPr>
            <a:normAutofit/>
          </a:bodyPr>
          <a:lstStyle/>
          <a:p>
            <a:r>
              <a:rPr lang="en-US" dirty="0"/>
              <a:t>Medicare EKG billing generates $8.64 per EKG</a:t>
            </a:r>
          </a:p>
          <a:p>
            <a:r>
              <a:rPr lang="en-US" dirty="0"/>
              <a:t>How many annual visits to your ED?</a:t>
            </a:r>
          </a:p>
          <a:p>
            <a:r>
              <a:rPr lang="en-US" dirty="0"/>
              <a:t>What percentage get EKGs?</a:t>
            </a:r>
          </a:p>
          <a:p>
            <a:r>
              <a:rPr lang="en-US" dirty="0"/>
              <a:t>What is the annual revenue generated by EKGs?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7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 Billing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119583"/>
          </a:xfrm>
        </p:spPr>
        <p:txBody>
          <a:bodyPr>
            <a:normAutofit/>
          </a:bodyPr>
          <a:lstStyle/>
          <a:p>
            <a:r>
              <a:rPr lang="en-US" dirty="0"/>
              <a:t>An order must be placed</a:t>
            </a:r>
          </a:p>
          <a:p>
            <a:r>
              <a:rPr lang="en-US" dirty="0"/>
              <a:t>Documentation must support the need for the EKG</a:t>
            </a:r>
          </a:p>
          <a:p>
            <a:r>
              <a:rPr lang="en-US" dirty="0"/>
              <a:t>A separate signed retrievable report must be available </a:t>
            </a:r>
          </a:p>
          <a:p>
            <a:r>
              <a:rPr lang="en-US" dirty="0"/>
              <a:t>The report must contain an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9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1195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Appropriate documentation requires interpretation of the EKG</a:t>
            </a:r>
          </a:p>
          <a:p>
            <a:r>
              <a:rPr lang="en-US" dirty="0"/>
              <a:t>Review without interpretation is insufficient</a:t>
            </a:r>
          </a:p>
          <a:p>
            <a:r>
              <a:rPr lang="en-US" dirty="0"/>
              <a:t>Interpretation must be done in a separate or discrete area within the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3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064980"/>
          </a:xfrm>
        </p:spPr>
        <p:txBody>
          <a:bodyPr>
            <a:normAutofit/>
          </a:bodyPr>
          <a:lstStyle/>
          <a:p>
            <a:r>
              <a:rPr lang="en-US" dirty="0"/>
              <a:t>Three of the following elements must be included</a:t>
            </a:r>
          </a:p>
          <a:p>
            <a:pPr lvl="1"/>
            <a:r>
              <a:rPr lang="en-US" dirty="0"/>
              <a:t>Comparison to previous EKGs</a:t>
            </a:r>
          </a:p>
          <a:p>
            <a:pPr lvl="1"/>
            <a:r>
              <a:rPr lang="en-US" dirty="0"/>
              <a:t>Rate</a:t>
            </a:r>
          </a:p>
          <a:p>
            <a:pPr lvl="1"/>
            <a:r>
              <a:rPr lang="en-US" dirty="0"/>
              <a:t>Rhythm </a:t>
            </a:r>
          </a:p>
          <a:p>
            <a:pPr lvl="1"/>
            <a:r>
              <a:rPr lang="en-US" dirty="0"/>
              <a:t>Axis</a:t>
            </a:r>
          </a:p>
          <a:p>
            <a:pPr lvl="1"/>
            <a:r>
              <a:rPr lang="en-US" dirty="0"/>
              <a:t>Intervals</a:t>
            </a:r>
          </a:p>
          <a:p>
            <a:pPr lvl="1"/>
            <a:r>
              <a:rPr lang="en-US" dirty="0"/>
              <a:t>ST segments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1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What Not to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2119583"/>
          </a:xfrm>
        </p:spPr>
        <p:txBody>
          <a:bodyPr>
            <a:normAutofit/>
          </a:bodyPr>
          <a:lstStyle/>
          <a:p>
            <a:r>
              <a:rPr lang="en-US" dirty="0"/>
              <a:t>EKG normal</a:t>
            </a:r>
          </a:p>
          <a:p>
            <a:r>
              <a:rPr lang="en-US" dirty="0"/>
              <a:t>I reviewed the EKG</a:t>
            </a:r>
          </a:p>
          <a:p>
            <a:r>
              <a:rPr lang="en-US" dirty="0"/>
              <a:t>Non-diagnostic EKG</a:t>
            </a:r>
          </a:p>
          <a:p>
            <a:r>
              <a:rPr lang="en-US" dirty="0"/>
              <a:t>Negative EKG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7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1364-D525-4188-9BE9-B67868D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9864"/>
            <a:ext cx="8229600" cy="1143000"/>
          </a:xfrm>
        </p:spPr>
        <p:txBody>
          <a:bodyPr/>
          <a:lstStyle/>
          <a:p>
            <a:r>
              <a:rPr lang="en-US" dirty="0"/>
              <a:t>EKGs- What to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C0EE-A971-4B41-8B93-66AC1A50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32864"/>
            <a:ext cx="8229600" cy="3312953"/>
          </a:xfrm>
        </p:spPr>
        <p:txBody>
          <a:bodyPr>
            <a:normAutofit/>
          </a:bodyPr>
          <a:lstStyle/>
          <a:p>
            <a:r>
              <a:rPr lang="en-US" dirty="0"/>
              <a:t>Begin with: “EKG Interpretation”</a:t>
            </a:r>
          </a:p>
          <a:p>
            <a:r>
              <a:rPr lang="en-US" dirty="0"/>
              <a:t>”Normal Sinus Rhythm at a rate of 83, normal PR and QRS intervals, lateral T wave inversions noted on prior EKG”</a:t>
            </a:r>
          </a:p>
          <a:p>
            <a:r>
              <a:rPr lang="en-US" dirty="0"/>
              <a:t>Atrial Fibrillation at a rate of 128, right bundle branch block, no ischemic ST changes, no prior EKG available for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588</Words>
  <Application>Microsoft Macintosh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EKG and X-Ray Charting and Billing</vt:lpstr>
      <vt:lpstr>Objectives</vt:lpstr>
      <vt:lpstr>EKGs- Overview</vt:lpstr>
      <vt:lpstr>EKGs- They add up</vt:lpstr>
      <vt:lpstr>EKG Billing Requirements</vt:lpstr>
      <vt:lpstr>EKGs- Interpretation</vt:lpstr>
      <vt:lpstr>EKGs- Interpretation</vt:lpstr>
      <vt:lpstr>EKGs- What Not to Write</vt:lpstr>
      <vt:lpstr>EKGs- What to Write</vt:lpstr>
      <vt:lpstr>Bill for this EKG</vt:lpstr>
      <vt:lpstr>Bill for this EKG</vt:lpstr>
      <vt:lpstr>EKGs- Turf Wars with Cardiology</vt:lpstr>
      <vt:lpstr>X-rays- Overview</vt:lpstr>
      <vt:lpstr>X-rays- 26 Modifier</vt:lpstr>
      <vt:lpstr>X-rays- Billing Requirements</vt:lpstr>
      <vt:lpstr>X-rays- Interpretation</vt:lpstr>
      <vt:lpstr>X-rays- Interpretation</vt:lpstr>
      <vt:lpstr>X-rays- Turf Wars with Radiology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EKG and X-Ray Charting and Billing</dc:title>
  <dc:creator>jessica.bod@yale.edu</dc:creator>
  <cp:lastModifiedBy>jessica.bod@yale.edu</cp:lastModifiedBy>
  <cp:revision>17</cp:revision>
  <dcterms:created xsi:type="dcterms:W3CDTF">2020-03-08T03:51:01Z</dcterms:created>
  <dcterms:modified xsi:type="dcterms:W3CDTF">2020-04-01T01:13:58Z</dcterms:modified>
</cp:coreProperties>
</file>