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8" r:id="rId1"/>
  </p:sldMasterIdLst>
  <p:notesMasterIdLst>
    <p:notesMasterId r:id="rId43"/>
  </p:notesMasterIdLst>
  <p:sldIdLst>
    <p:sldId id="261" r:id="rId2"/>
    <p:sldId id="257" r:id="rId3"/>
    <p:sldId id="262" r:id="rId4"/>
    <p:sldId id="263" r:id="rId5"/>
    <p:sldId id="265" r:id="rId6"/>
    <p:sldId id="258" r:id="rId7"/>
    <p:sldId id="266" r:id="rId8"/>
    <p:sldId id="283" r:id="rId9"/>
    <p:sldId id="268" r:id="rId10"/>
    <p:sldId id="269" r:id="rId11"/>
    <p:sldId id="259" r:id="rId12"/>
    <p:sldId id="282" r:id="rId13"/>
    <p:sldId id="267" r:id="rId14"/>
    <p:sldId id="270" r:id="rId15"/>
    <p:sldId id="271" r:id="rId16"/>
    <p:sldId id="272" r:id="rId17"/>
    <p:sldId id="281" r:id="rId18"/>
    <p:sldId id="298" r:id="rId19"/>
    <p:sldId id="273" r:id="rId20"/>
    <p:sldId id="296" r:id="rId21"/>
    <p:sldId id="297" r:id="rId22"/>
    <p:sldId id="274" r:id="rId23"/>
    <p:sldId id="277" r:id="rId24"/>
    <p:sldId id="278" r:id="rId25"/>
    <p:sldId id="276" r:id="rId26"/>
    <p:sldId id="279" r:id="rId27"/>
    <p:sldId id="280" r:id="rId28"/>
    <p:sldId id="284" r:id="rId29"/>
    <p:sldId id="286" r:id="rId30"/>
    <p:sldId id="289" r:id="rId31"/>
    <p:sldId id="287" r:id="rId32"/>
    <p:sldId id="288" r:id="rId33"/>
    <p:sldId id="290" r:id="rId34"/>
    <p:sldId id="291" r:id="rId35"/>
    <p:sldId id="292" r:id="rId36"/>
    <p:sldId id="293" r:id="rId37"/>
    <p:sldId id="299" r:id="rId38"/>
    <p:sldId id="300" r:id="rId39"/>
    <p:sldId id="260" r:id="rId40"/>
    <p:sldId id="264" r:id="rId41"/>
    <p:sldId id="294" r:id="rId4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109" autoAdjust="0"/>
    <p:restoredTop sz="54000" autoAdjust="0"/>
  </p:normalViewPr>
  <p:slideViewPr>
    <p:cSldViewPr snapToGrid="0">
      <p:cViewPr varScale="1">
        <p:scale>
          <a:sx n="39" d="100"/>
          <a:sy n="39" d="100"/>
        </p:scale>
        <p:origin x="1930" y="2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ECB5F45-9F26-4EC0-86B1-A5E742254477}" type="datetimeFigureOut">
              <a:rPr lang="en-US" smtClean="0"/>
              <a:t>4/12/2020</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76CF45A-DC77-425A-A7B8-C8B9359945CC}" type="slidenum">
              <a:rPr lang="en-US" smtClean="0"/>
              <a:t>‹#›</a:t>
            </a:fld>
            <a:endParaRPr lang="en-US"/>
          </a:p>
        </p:txBody>
      </p:sp>
    </p:spTree>
    <p:extLst>
      <p:ext uri="{BB962C8B-B14F-4D97-AF65-F5344CB8AC3E}">
        <p14:creationId xmlns:p14="http://schemas.microsoft.com/office/powerpoint/2010/main" val="24379509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3200" dirty="0"/>
              <a:t>Cognitive work</a:t>
            </a:r>
          </a:p>
          <a:p>
            <a:pPr lvl="1"/>
            <a:r>
              <a:rPr lang="en-US" sz="2800" dirty="0"/>
              <a:t>Evaluation and Management (E/M) codes</a:t>
            </a:r>
          </a:p>
          <a:p>
            <a:pPr lvl="2"/>
            <a:r>
              <a:rPr lang="en-US" sz="2400" dirty="0"/>
              <a:t>99281 – 99285</a:t>
            </a:r>
          </a:p>
          <a:p>
            <a:pPr lvl="1"/>
            <a:r>
              <a:rPr lang="en-US" sz="2800" dirty="0"/>
              <a:t>Critical Care codes</a:t>
            </a:r>
          </a:p>
          <a:p>
            <a:endParaRPr lang="en-US" dirty="0"/>
          </a:p>
          <a:p>
            <a:r>
              <a:rPr lang="en-US" sz="3200" dirty="0"/>
              <a:t>Procedures</a:t>
            </a:r>
          </a:p>
          <a:p>
            <a:pPr lvl="1"/>
            <a:r>
              <a:rPr lang="en-US" sz="2800" dirty="0"/>
              <a:t>Reimbursement may be higher than E/M service</a:t>
            </a:r>
          </a:p>
          <a:p>
            <a:endParaRPr lang="en-US" dirty="0"/>
          </a:p>
        </p:txBody>
      </p:sp>
      <p:sp>
        <p:nvSpPr>
          <p:cNvPr id="4" name="Slide Number Placeholder 3"/>
          <p:cNvSpPr>
            <a:spLocks noGrp="1"/>
          </p:cNvSpPr>
          <p:nvPr>
            <p:ph type="sldNum" sz="quarter" idx="5"/>
          </p:nvPr>
        </p:nvSpPr>
        <p:spPr/>
        <p:txBody>
          <a:bodyPr/>
          <a:lstStyle/>
          <a:p>
            <a:fld id="{E76CF45A-DC77-425A-A7B8-C8B9359945CC}" type="slidenum">
              <a:rPr lang="en-US" smtClean="0"/>
              <a:t>2</a:t>
            </a:fld>
            <a:endParaRPr lang="en-US" dirty="0"/>
          </a:p>
        </p:txBody>
      </p:sp>
    </p:spTree>
    <p:extLst>
      <p:ext uri="{BB962C8B-B14F-4D97-AF65-F5344CB8AC3E}">
        <p14:creationId xmlns:p14="http://schemas.microsoft.com/office/powerpoint/2010/main" val="225354749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3200" dirty="0"/>
              <a:t>Tissue Adhesive or Staples</a:t>
            </a:r>
          </a:p>
          <a:p>
            <a:pPr lvl="1"/>
            <a:r>
              <a:rPr lang="en-US" sz="2800" dirty="0"/>
              <a:t>Use same CPT code for other wound repair</a:t>
            </a:r>
          </a:p>
          <a:p>
            <a:pPr lvl="1"/>
            <a:r>
              <a:rPr lang="en-US" sz="2800" dirty="0"/>
              <a:t>Rare exception for Medicare subgroups</a:t>
            </a:r>
          </a:p>
          <a:p>
            <a:endParaRPr lang="en-US" dirty="0"/>
          </a:p>
        </p:txBody>
      </p:sp>
      <p:sp>
        <p:nvSpPr>
          <p:cNvPr id="4" name="Slide Number Placeholder 3"/>
          <p:cNvSpPr>
            <a:spLocks noGrp="1"/>
          </p:cNvSpPr>
          <p:nvPr>
            <p:ph type="sldNum" sz="quarter" idx="5"/>
          </p:nvPr>
        </p:nvSpPr>
        <p:spPr/>
        <p:txBody>
          <a:bodyPr/>
          <a:lstStyle/>
          <a:p>
            <a:fld id="{E76CF45A-DC77-425A-A7B8-C8B9359945CC}" type="slidenum">
              <a:rPr lang="en-US" smtClean="0"/>
              <a:t>16</a:t>
            </a:fld>
            <a:endParaRPr lang="en-US"/>
          </a:p>
        </p:txBody>
      </p:sp>
    </p:spTree>
    <p:extLst>
      <p:ext uri="{BB962C8B-B14F-4D97-AF65-F5344CB8AC3E}">
        <p14:creationId xmlns:p14="http://schemas.microsoft.com/office/powerpoint/2010/main" val="28143528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3200" dirty="0"/>
              <a:t>Priority in which wound repairs are coded (determining the correct CPT code)</a:t>
            </a:r>
          </a:p>
          <a:p>
            <a:pPr lvl="1"/>
            <a:r>
              <a:rPr lang="en-US" sz="2800" dirty="0"/>
              <a:t>Complexity – this guides initial finding of CPT code, followed by the next two categories in order</a:t>
            </a:r>
          </a:p>
          <a:p>
            <a:pPr lvl="1"/>
            <a:r>
              <a:rPr lang="en-US" sz="2800" dirty="0"/>
              <a:t>Anatomic site</a:t>
            </a:r>
          </a:p>
          <a:p>
            <a:pPr lvl="1"/>
            <a:r>
              <a:rPr lang="en-US" sz="2800" dirty="0"/>
              <a:t>Size</a:t>
            </a:r>
          </a:p>
          <a:p>
            <a:endParaRPr lang="en-US" dirty="0"/>
          </a:p>
        </p:txBody>
      </p:sp>
      <p:sp>
        <p:nvSpPr>
          <p:cNvPr id="4" name="Slide Number Placeholder 3"/>
          <p:cNvSpPr>
            <a:spLocks noGrp="1"/>
          </p:cNvSpPr>
          <p:nvPr>
            <p:ph type="sldNum" sz="quarter" idx="5"/>
          </p:nvPr>
        </p:nvSpPr>
        <p:spPr/>
        <p:txBody>
          <a:bodyPr/>
          <a:lstStyle/>
          <a:p>
            <a:fld id="{E76CF45A-DC77-425A-A7B8-C8B9359945CC}" type="slidenum">
              <a:rPr lang="en-US" smtClean="0"/>
              <a:t>17</a:t>
            </a:fld>
            <a:endParaRPr lang="en-US"/>
          </a:p>
        </p:txBody>
      </p:sp>
    </p:spTree>
    <p:extLst>
      <p:ext uri="{BB962C8B-B14F-4D97-AF65-F5344CB8AC3E}">
        <p14:creationId xmlns:p14="http://schemas.microsoft.com/office/powerpoint/2010/main" val="25031330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76CF45A-DC77-425A-A7B8-C8B9359945CC}" type="slidenum">
              <a:rPr lang="en-US" smtClean="0"/>
              <a:t>18</a:t>
            </a:fld>
            <a:endParaRPr lang="en-US"/>
          </a:p>
        </p:txBody>
      </p:sp>
    </p:spTree>
    <p:extLst>
      <p:ext uri="{BB962C8B-B14F-4D97-AF65-F5344CB8AC3E}">
        <p14:creationId xmlns:p14="http://schemas.microsoft.com/office/powerpoint/2010/main" val="115982150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3200" dirty="0"/>
              <a:t>Additional Diagnoses</a:t>
            </a:r>
            <a:endParaRPr lang="en-US" sz="2800" dirty="0"/>
          </a:p>
          <a:p>
            <a:pPr lvl="1"/>
            <a:r>
              <a:rPr lang="en-US" sz="3000" dirty="0"/>
              <a:t>Do not increase E/M services (and reimbursement) themselves</a:t>
            </a:r>
          </a:p>
          <a:p>
            <a:pPr lvl="1"/>
            <a:r>
              <a:rPr lang="en-US" sz="3000" dirty="0"/>
              <a:t>Do support the E/M service documented</a:t>
            </a:r>
          </a:p>
          <a:p>
            <a:pPr lvl="1"/>
            <a:r>
              <a:rPr lang="en-US" sz="3000" dirty="0"/>
              <a:t>	Procedure: Finger Laceration</a:t>
            </a:r>
          </a:p>
          <a:p>
            <a:pPr lvl="1"/>
            <a:r>
              <a:rPr lang="en-US" sz="3000" dirty="0"/>
              <a:t>	Add on Finger Injury, Finger Pain</a:t>
            </a:r>
          </a:p>
        </p:txBody>
      </p:sp>
      <p:sp>
        <p:nvSpPr>
          <p:cNvPr id="4" name="Slide Number Placeholder 3"/>
          <p:cNvSpPr>
            <a:spLocks noGrp="1"/>
          </p:cNvSpPr>
          <p:nvPr>
            <p:ph type="sldNum" sz="quarter" idx="5"/>
          </p:nvPr>
        </p:nvSpPr>
        <p:spPr/>
        <p:txBody>
          <a:bodyPr/>
          <a:lstStyle/>
          <a:p>
            <a:fld id="{E76CF45A-DC77-425A-A7B8-C8B9359945CC}" type="slidenum">
              <a:rPr lang="en-US" smtClean="0"/>
              <a:t>19</a:t>
            </a:fld>
            <a:endParaRPr lang="en-US"/>
          </a:p>
        </p:txBody>
      </p:sp>
    </p:spTree>
    <p:extLst>
      <p:ext uri="{BB962C8B-B14F-4D97-AF65-F5344CB8AC3E}">
        <p14:creationId xmlns:p14="http://schemas.microsoft.com/office/powerpoint/2010/main" val="377322196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Simple abscess</a:t>
            </a:r>
          </a:p>
          <a:p>
            <a:r>
              <a:rPr lang="en-US" dirty="0"/>
              <a:t>	CPT 10060</a:t>
            </a:r>
          </a:p>
          <a:p>
            <a:r>
              <a:rPr lang="en-US" dirty="0"/>
              <a:t>	Single collection I&amp;D</a:t>
            </a:r>
          </a:p>
          <a:p>
            <a:r>
              <a:rPr lang="en-US" dirty="0"/>
              <a:t>	Small fluid collection: follicular abscess, paronychia, etc.</a:t>
            </a:r>
          </a:p>
        </p:txBody>
      </p:sp>
      <p:sp>
        <p:nvSpPr>
          <p:cNvPr id="4" name="Slide Number Placeholder 3"/>
          <p:cNvSpPr>
            <a:spLocks noGrp="1"/>
          </p:cNvSpPr>
          <p:nvPr>
            <p:ph type="sldNum" sz="quarter" idx="5"/>
          </p:nvPr>
        </p:nvSpPr>
        <p:spPr/>
        <p:txBody>
          <a:bodyPr/>
          <a:lstStyle/>
          <a:p>
            <a:fld id="{E76CF45A-DC77-425A-A7B8-C8B9359945CC}" type="slidenum">
              <a:rPr lang="en-US" smtClean="0"/>
              <a:t>20</a:t>
            </a:fld>
            <a:endParaRPr lang="en-US"/>
          </a:p>
        </p:txBody>
      </p:sp>
    </p:spTree>
    <p:extLst>
      <p:ext uri="{BB962C8B-B14F-4D97-AF65-F5344CB8AC3E}">
        <p14:creationId xmlns:p14="http://schemas.microsoft.com/office/powerpoint/2010/main" val="301290022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Complicated or multiple abscesses – any of these 3 characteristics can apply</a:t>
            </a:r>
          </a:p>
          <a:p>
            <a:r>
              <a:rPr lang="en-US" dirty="0"/>
              <a:t>	Multiple</a:t>
            </a:r>
          </a:p>
          <a:p>
            <a:r>
              <a:rPr lang="en-US" dirty="0"/>
              <a:t>	Exploration/probing and disruption of loculations</a:t>
            </a:r>
          </a:p>
          <a:p>
            <a:r>
              <a:rPr lang="en-US" dirty="0"/>
              <a:t>	Packing</a:t>
            </a:r>
          </a:p>
          <a:p>
            <a:endParaRPr lang="en-US" dirty="0"/>
          </a:p>
          <a:p>
            <a:r>
              <a:rPr lang="en-US" dirty="0"/>
              <a:t>Sub-fascial: more complicated to code, won’t address here</a:t>
            </a:r>
          </a:p>
        </p:txBody>
      </p:sp>
      <p:sp>
        <p:nvSpPr>
          <p:cNvPr id="4" name="Slide Number Placeholder 3"/>
          <p:cNvSpPr>
            <a:spLocks noGrp="1"/>
          </p:cNvSpPr>
          <p:nvPr>
            <p:ph type="sldNum" sz="quarter" idx="5"/>
          </p:nvPr>
        </p:nvSpPr>
        <p:spPr/>
        <p:txBody>
          <a:bodyPr/>
          <a:lstStyle/>
          <a:p>
            <a:fld id="{E76CF45A-DC77-425A-A7B8-C8B9359945CC}" type="slidenum">
              <a:rPr lang="en-US" smtClean="0"/>
              <a:t>21</a:t>
            </a:fld>
            <a:endParaRPr lang="en-US"/>
          </a:p>
        </p:txBody>
      </p:sp>
    </p:spTree>
    <p:extLst>
      <p:ext uri="{BB962C8B-B14F-4D97-AF65-F5344CB8AC3E}">
        <p14:creationId xmlns:p14="http://schemas.microsoft.com/office/powerpoint/2010/main" val="368586517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sz="3200" dirty="0"/>
              <a:t>Fracture and/or Dislocation codes</a:t>
            </a:r>
          </a:p>
          <a:p>
            <a:pPr lvl="1"/>
            <a:r>
              <a:rPr lang="en-US" sz="2800" dirty="0"/>
              <a:t>Defined as surgical “global care” procedures</a:t>
            </a:r>
          </a:p>
          <a:p>
            <a:pPr lvl="1"/>
            <a:r>
              <a:rPr lang="en-US" sz="2800" dirty="0"/>
              <a:t>4  different types apply to EM</a:t>
            </a:r>
          </a:p>
          <a:p>
            <a:r>
              <a:rPr lang="en-US" dirty="0"/>
              <a:t>Conflicting information</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	One source said restorative care (manipulation) qualifies for these codes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	ACEP site says these codes cannot be used if both restorative AND definitive care was not provided</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		Example: Closed fracture reduced in ED, splinted.  Later taken to OR for repair.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t>-54 modifier can be applied when the EM physician is only involved in initial care, but not the definitive care and follow-up</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Open vs closed fracture ≠ open vs closed treatment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	Open treatment means surgical incision to manage injury</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	Closed treatment is what we do in the ED (even if it’s technically an open fracture)</a:t>
            </a:r>
          </a:p>
        </p:txBody>
      </p:sp>
      <p:sp>
        <p:nvSpPr>
          <p:cNvPr id="4" name="Slide Number Placeholder 3"/>
          <p:cNvSpPr>
            <a:spLocks noGrp="1"/>
          </p:cNvSpPr>
          <p:nvPr>
            <p:ph type="sldNum" sz="quarter" idx="5"/>
          </p:nvPr>
        </p:nvSpPr>
        <p:spPr/>
        <p:txBody>
          <a:bodyPr/>
          <a:lstStyle/>
          <a:p>
            <a:fld id="{E76CF45A-DC77-425A-A7B8-C8B9359945CC}" type="slidenum">
              <a:rPr lang="en-US" smtClean="0"/>
              <a:t>22</a:t>
            </a:fld>
            <a:endParaRPr lang="en-US"/>
          </a:p>
        </p:txBody>
      </p:sp>
    </p:spTree>
    <p:extLst>
      <p:ext uri="{BB962C8B-B14F-4D97-AF65-F5344CB8AC3E}">
        <p14:creationId xmlns:p14="http://schemas.microsoft.com/office/powerpoint/2010/main" val="390735687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3200" dirty="0"/>
              <a:t>Fracture-care services</a:t>
            </a:r>
          </a:p>
          <a:p>
            <a:pPr lvl="1"/>
            <a:r>
              <a:rPr lang="en-US" sz="2800" dirty="0"/>
              <a:t>Restorative Care = manipulation of the bone </a:t>
            </a:r>
          </a:p>
          <a:p>
            <a:pPr lvl="1"/>
            <a:r>
              <a:rPr lang="en-US" sz="2800" dirty="0"/>
              <a:t>Definitive Care = manipulation not required; treatment in ED identical to care Ortho would provide</a:t>
            </a:r>
          </a:p>
          <a:p>
            <a:pPr lvl="1"/>
            <a:r>
              <a:rPr lang="en-US" sz="2800" dirty="0"/>
              <a:t>	Example: finger fracture, toe fracture, splinted and does not require subsequent cast</a:t>
            </a:r>
          </a:p>
          <a:p>
            <a:pPr lvl="1"/>
            <a:r>
              <a:rPr lang="en-US" sz="2800" dirty="0"/>
              <a:t>	Definitive care is otherwise considered what would be done by a specialist (surgery, cast, etc.)</a:t>
            </a:r>
          </a:p>
          <a:p>
            <a:pPr lvl="1"/>
            <a:r>
              <a:rPr lang="en-US" sz="2800" dirty="0"/>
              <a:t>No splint code needed.  Cannot use both.</a:t>
            </a:r>
          </a:p>
          <a:p>
            <a:pPr lvl="1"/>
            <a:endParaRPr lang="en-US" sz="3000" dirty="0"/>
          </a:p>
          <a:p>
            <a:r>
              <a:rPr lang="en-US" sz="3200" dirty="0"/>
              <a:t>No fracture-care services but splinted?</a:t>
            </a:r>
          </a:p>
          <a:p>
            <a:pPr lvl="1"/>
            <a:r>
              <a:rPr lang="en-US" sz="2800" dirty="0"/>
              <a:t>Splint code</a:t>
            </a:r>
          </a:p>
          <a:p>
            <a:pPr lvl="1"/>
            <a:r>
              <a:rPr lang="en-US" sz="2800" dirty="0"/>
              <a:t>	Example: nondisplaced fracture, splinted in ED, referred to Ortho for follow-up and casting</a:t>
            </a:r>
          </a:p>
          <a:p>
            <a:endParaRPr lang="en-US" dirty="0"/>
          </a:p>
        </p:txBody>
      </p:sp>
      <p:sp>
        <p:nvSpPr>
          <p:cNvPr id="4" name="Slide Number Placeholder 3"/>
          <p:cNvSpPr>
            <a:spLocks noGrp="1"/>
          </p:cNvSpPr>
          <p:nvPr>
            <p:ph type="sldNum" sz="quarter" idx="5"/>
          </p:nvPr>
        </p:nvSpPr>
        <p:spPr/>
        <p:txBody>
          <a:bodyPr/>
          <a:lstStyle/>
          <a:p>
            <a:fld id="{E76CF45A-DC77-425A-A7B8-C8B9359945CC}" type="slidenum">
              <a:rPr lang="en-US" smtClean="0"/>
              <a:t>23</a:t>
            </a:fld>
            <a:endParaRPr lang="en-US"/>
          </a:p>
        </p:txBody>
      </p:sp>
    </p:spTree>
    <p:extLst>
      <p:ext uri="{BB962C8B-B14F-4D97-AF65-F5344CB8AC3E}">
        <p14:creationId xmlns:p14="http://schemas.microsoft.com/office/powerpoint/2010/main" val="304902264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sz="1200" dirty="0"/>
              <a:t>Management of fracture/dislocation alone and things surrounding the care – use appropriate fracture/dislocation code</a:t>
            </a:r>
          </a:p>
          <a:p>
            <a:pPr marL="0" indent="0">
              <a:buNone/>
            </a:pPr>
            <a:r>
              <a:rPr lang="en-US" sz="1200" dirty="0"/>
              <a:t>	Example: roll ankle off curb, simple fracture, no other injuries or work-up for cause of fall</a:t>
            </a:r>
          </a:p>
          <a:p>
            <a:pPr marL="0" indent="0">
              <a:buNone/>
            </a:pPr>
            <a:r>
              <a:rPr lang="en-US" sz="1200" dirty="0"/>
              <a:t>Management of other issue but patient also happens to have a fracture/dislocation – can use E/M code w/modifier plus fracture/dislocation code</a:t>
            </a:r>
          </a:p>
          <a:p>
            <a:pPr marL="0" indent="0">
              <a:buNone/>
            </a:pPr>
            <a:r>
              <a:rPr lang="en-US" sz="1200" dirty="0"/>
              <a:t>	Example: elderly person with syncopal event who falls and has orthopedic injury.  E/M code for syncope eval, plus appropriate CPT code for 	fracture care.</a:t>
            </a:r>
          </a:p>
          <a:p>
            <a:pPr marL="0" indent="0">
              <a:buNone/>
            </a:pPr>
            <a:r>
              <a:rPr lang="en-US" sz="1200" dirty="0"/>
              <a:t>	MVC higher-risk mechanism: extensive history/exam/work-up to exclude other injuries. Separate E/M code for that eval, plus appropriate 	CPT code for fracture care.</a:t>
            </a:r>
          </a:p>
          <a:p>
            <a:pPr marL="0" indent="0">
              <a:buNone/>
            </a:pPr>
            <a:endParaRPr lang="en-US" sz="1200" dirty="0"/>
          </a:p>
          <a:p>
            <a:pPr marL="0" indent="0">
              <a:buNone/>
            </a:pPr>
            <a:r>
              <a:rPr lang="en-US" sz="1200" dirty="0"/>
              <a:t>Detailed history and exam</a:t>
            </a:r>
          </a:p>
          <a:p>
            <a:pPr marL="0" indent="0">
              <a:buNone/>
            </a:pPr>
            <a:r>
              <a:rPr lang="en-US" sz="1200" dirty="0"/>
              <a:t>	mechanism of injury</a:t>
            </a:r>
          </a:p>
          <a:p>
            <a:pPr marL="0" indent="0">
              <a:buNone/>
            </a:pPr>
            <a:r>
              <a:rPr lang="en-US" sz="1200" dirty="0"/>
              <a:t>	distal neurovascular status</a:t>
            </a:r>
          </a:p>
          <a:p>
            <a:pPr marL="0" indent="0">
              <a:buNone/>
            </a:pPr>
            <a:r>
              <a:rPr lang="en-US" sz="1200" dirty="0"/>
              <a:t>	ensure no other injuries</a:t>
            </a:r>
          </a:p>
          <a:p>
            <a:pPr marL="0" indent="0">
              <a:buNone/>
            </a:pPr>
            <a:r>
              <a:rPr lang="en-US" sz="1200" dirty="0"/>
              <a:t>	+/- prescription meds</a:t>
            </a:r>
          </a:p>
          <a:p>
            <a:endParaRPr lang="en-US" dirty="0"/>
          </a:p>
        </p:txBody>
      </p:sp>
      <p:sp>
        <p:nvSpPr>
          <p:cNvPr id="4" name="Slide Number Placeholder 3"/>
          <p:cNvSpPr>
            <a:spLocks noGrp="1"/>
          </p:cNvSpPr>
          <p:nvPr>
            <p:ph type="sldNum" sz="quarter" idx="5"/>
          </p:nvPr>
        </p:nvSpPr>
        <p:spPr/>
        <p:txBody>
          <a:bodyPr/>
          <a:lstStyle/>
          <a:p>
            <a:fld id="{E76CF45A-DC77-425A-A7B8-C8B9359945CC}" type="slidenum">
              <a:rPr lang="en-US" smtClean="0"/>
              <a:t>24</a:t>
            </a:fld>
            <a:endParaRPr lang="en-US"/>
          </a:p>
        </p:txBody>
      </p:sp>
    </p:spTree>
    <p:extLst>
      <p:ext uri="{BB962C8B-B14F-4D97-AF65-F5344CB8AC3E}">
        <p14:creationId xmlns:p14="http://schemas.microsoft.com/office/powerpoint/2010/main" val="325352773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sz="1200" dirty="0"/>
              <a:t>High RVUs: these are highly lucrative procedures</a:t>
            </a:r>
          </a:p>
          <a:p>
            <a:pPr marL="0" indent="0">
              <a:buNone/>
            </a:pPr>
            <a:r>
              <a:rPr lang="en-US" sz="1200" dirty="0"/>
              <a:t>May or may not be associated with additional procedures</a:t>
            </a:r>
          </a:p>
          <a:p>
            <a:pPr marL="0" indent="0">
              <a:buNone/>
            </a:pPr>
            <a:r>
              <a:rPr lang="en-US" sz="1200" dirty="0"/>
              <a:t>	Procedural sedation – does not meet criteria for general anesthesia, document procedure/code separately</a:t>
            </a:r>
          </a:p>
          <a:p>
            <a:pPr marL="0" indent="0">
              <a:buNone/>
            </a:pPr>
            <a:r>
              <a:rPr lang="en-US" sz="1200" dirty="0"/>
              <a:t>	X-ray interpretation</a:t>
            </a:r>
            <a:endParaRPr lang="en-US" dirty="0"/>
          </a:p>
        </p:txBody>
      </p:sp>
      <p:sp>
        <p:nvSpPr>
          <p:cNvPr id="4" name="Slide Number Placeholder 3"/>
          <p:cNvSpPr>
            <a:spLocks noGrp="1"/>
          </p:cNvSpPr>
          <p:nvPr>
            <p:ph type="sldNum" sz="quarter" idx="5"/>
          </p:nvPr>
        </p:nvSpPr>
        <p:spPr/>
        <p:txBody>
          <a:bodyPr/>
          <a:lstStyle/>
          <a:p>
            <a:fld id="{E76CF45A-DC77-425A-A7B8-C8B9359945CC}" type="slidenum">
              <a:rPr lang="en-US" smtClean="0"/>
              <a:t>25</a:t>
            </a:fld>
            <a:endParaRPr lang="en-US"/>
          </a:p>
        </p:txBody>
      </p:sp>
    </p:spTree>
    <p:extLst>
      <p:ext uri="{BB962C8B-B14F-4D97-AF65-F5344CB8AC3E}">
        <p14:creationId xmlns:p14="http://schemas.microsoft.com/office/powerpoint/2010/main" val="7954101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3200" dirty="0"/>
              <a:t>Current Procedural Terminology (CPT)</a:t>
            </a:r>
          </a:p>
          <a:p>
            <a:pPr lvl="1"/>
            <a:r>
              <a:rPr lang="en-US" sz="2800" dirty="0"/>
              <a:t>Maintained by the AMA</a:t>
            </a:r>
          </a:p>
          <a:p>
            <a:pPr lvl="1"/>
            <a:r>
              <a:rPr lang="en-US" sz="2800" dirty="0"/>
              <a:t>Limited selection of E/M codes in EM</a:t>
            </a:r>
          </a:p>
          <a:p>
            <a:pPr lvl="1"/>
            <a:r>
              <a:rPr lang="en-US" sz="2800" dirty="0"/>
              <a:t>Specific codes for specific procedures</a:t>
            </a:r>
          </a:p>
          <a:p>
            <a:endParaRPr lang="en-US" dirty="0"/>
          </a:p>
        </p:txBody>
      </p:sp>
      <p:sp>
        <p:nvSpPr>
          <p:cNvPr id="4" name="Slide Number Placeholder 3"/>
          <p:cNvSpPr>
            <a:spLocks noGrp="1"/>
          </p:cNvSpPr>
          <p:nvPr>
            <p:ph type="sldNum" sz="quarter" idx="5"/>
          </p:nvPr>
        </p:nvSpPr>
        <p:spPr/>
        <p:txBody>
          <a:bodyPr/>
          <a:lstStyle/>
          <a:p>
            <a:fld id="{E76CF45A-DC77-425A-A7B8-C8B9359945CC}" type="slidenum">
              <a:rPr lang="en-US" smtClean="0"/>
              <a:t>3</a:t>
            </a:fld>
            <a:endParaRPr lang="en-US" dirty="0"/>
          </a:p>
        </p:txBody>
      </p:sp>
    </p:spTree>
    <p:extLst>
      <p:ext uri="{BB962C8B-B14F-4D97-AF65-F5344CB8AC3E}">
        <p14:creationId xmlns:p14="http://schemas.microsoft.com/office/powerpoint/2010/main" val="125327611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sz="1200" dirty="0"/>
              <a:t>By ED physician alone</a:t>
            </a:r>
          </a:p>
          <a:p>
            <a:pPr marL="0" indent="0">
              <a:buNone/>
            </a:pPr>
            <a:r>
              <a:rPr lang="en-US" sz="1200" dirty="0"/>
              <a:t>ED physician supporting another physician</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	Example: ED physician performing sedation with Ortho managing an injury</a:t>
            </a:r>
          </a:p>
          <a:p>
            <a:pPr marL="0" indent="0">
              <a:buNone/>
            </a:pPr>
            <a:r>
              <a:rPr lang="en-US" sz="3000" dirty="0"/>
              <a:t>Only direct patient contact counts.</a:t>
            </a:r>
          </a:p>
          <a:p>
            <a:pPr marL="0" indent="0">
              <a:buNone/>
            </a:pPr>
            <a:r>
              <a:rPr lang="en-US" sz="3000" dirty="0"/>
              <a:t>Begins at time of medication administration and includes all direct patient contact (physician must be in the room)</a:t>
            </a:r>
          </a:p>
          <a:p>
            <a:pPr marL="0" indent="0">
              <a:buNone/>
            </a:pPr>
            <a:r>
              <a:rPr lang="en-US" sz="3000" dirty="0"/>
              <a:t>	Post-procedure recovery does not apply</a:t>
            </a:r>
          </a:p>
        </p:txBody>
      </p:sp>
      <p:sp>
        <p:nvSpPr>
          <p:cNvPr id="4" name="Slide Number Placeholder 3"/>
          <p:cNvSpPr>
            <a:spLocks noGrp="1"/>
          </p:cNvSpPr>
          <p:nvPr>
            <p:ph type="sldNum" sz="quarter" idx="5"/>
          </p:nvPr>
        </p:nvSpPr>
        <p:spPr/>
        <p:txBody>
          <a:bodyPr/>
          <a:lstStyle/>
          <a:p>
            <a:fld id="{E76CF45A-DC77-425A-A7B8-C8B9359945CC}" type="slidenum">
              <a:rPr lang="en-US" smtClean="0"/>
              <a:t>26</a:t>
            </a:fld>
            <a:endParaRPr lang="en-US"/>
          </a:p>
        </p:txBody>
      </p:sp>
    </p:spTree>
    <p:extLst>
      <p:ext uri="{BB962C8B-B14F-4D97-AF65-F5344CB8AC3E}">
        <p14:creationId xmlns:p14="http://schemas.microsoft.com/office/powerpoint/2010/main" val="242031178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800" dirty="0"/>
              <a:t>Defined by time</a:t>
            </a:r>
          </a:p>
          <a:p>
            <a:pPr marL="0" indent="0">
              <a:buNone/>
            </a:pPr>
            <a:r>
              <a:rPr lang="en-US" sz="3000" dirty="0"/>
              <a:t>	Similar to Critical Care time</a:t>
            </a:r>
          </a:p>
          <a:p>
            <a:pPr marL="0" indent="0">
              <a:buNone/>
            </a:pPr>
            <a:r>
              <a:rPr lang="en-US" sz="3000" dirty="0"/>
              <a:t>Initial code</a:t>
            </a:r>
          </a:p>
          <a:p>
            <a:pPr lvl="1"/>
            <a:r>
              <a:rPr lang="en-US" sz="2800" dirty="0"/>
              <a:t>0-30 minutes, met ≥ 16 minutes</a:t>
            </a:r>
          </a:p>
          <a:p>
            <a:pPr marL="0" indent="0">
              <a:buNone/>
            </a:pPr>
            <a:r>
              <a:rPr lang="en-US" sz="3000" dirty="0"/>
              <a:t>Additional time</a:t>
            </a:r>
          </a:p>
          <a:p>
            <a:pPr lvl="1"/>
            <a:r>
              <a:rPr lang="en-US" sz="2800" dirty="0"/>
              <a:t>15 minute intervals, met ≥ 8 minutes</a:t>
            </a:r>
          </a:p>
        </p:txBody>
      </p:sp>
      <p:sp>
        <p:nvSpPr>
          <p:cNvPr id="4" name="Slide Number Placeholder 3"/>
          <p:cNvSpPr>
            <a:spLocks noGrp="1"/>
          </p:cNvSpPr>
          <p:nvPr>
            <p:ph type="sldNum" sz="quarter" idx="5"/>
          </p:nvPr>
        </p:nvSpPr>
        <p:spPr/>
        <p:txBody>
          <a:bodyPr/>
          <a:lstStyle/>
          <a:p>
            <a:fld id="{E76CF45A-DC77-425A-A7B8-C8B9359945CC}" type="slidenum">
              <a:rPr lang="en-US" smtClean="0"/>
              <a:t>27</a:t>
            </a:fld>
            <a:endParaRPr lang="en-US"/>
          </a:p>
        </p:txBody>
      </p:sp>
    </p:spTree>
    <p:extLst>
      <p:ext uri="{BB962C8B-B14F-4D97-AF65-F5344CB8AC3E}">
        <p14:creationId xmlns:p14="http://schemas.microsoft.com/office/powerpoint/2010/main" val="64049389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sz="3200" dirty="0"/>
              <a:t>What is needed:</a:t>
            </a:r>
          </a:p>
          <a:p>
            <a:pPr lvl="1"/>
            <a:r>
              <a:rPr lang="en-US" sz="2800" dirty="0"/>
              <a:t>Interpretation</a:t>
            </a:r>
          </a:p>
          <a:p>
            <a:pPr lvl="2"/>
            <a:r>
              <a:rPr lang="en-US" sz="2400" dirty="0"/>
              <a:t>Part of medical record</a:t>
            </a:r>
          </a:p>
          <a:p>
            <a:pPr lvl="2"/>
            <a:r>
              <a:rPr lang="en-US" sz="2400" dirty="0"/>
              <a:t>Structures imaged</a:t>
            </a:r>
          </a:p>
          <a:p>
            <a:pPr lvl="2"/>
            <a:r>
              <a:rPr lang="en-US" sz="2400" dirty="0"/>
              <a:t>Interpretation of images</a:t>
            </a:r>
          </a:p>
          <a:p>
            <a:pPr lvl="1"/>
            <a:r>
              <a:rPr lang="en-US" sz="2800" dirty="0"/>
              <a:t>Medical necessity/Indication</a:t>
            </a:r>
          </a:p>
          <a:p>
            <a:pPr lvl="1"/>
            <a:r>
              <a:rPr lang="en-US" sz="2800" dirty="0"/>
              <a:t>Images saved</a:t>
            </a:r>
          </a:p>
          <a:p>
            <a:pPr lvl="2"/>
            <a:r>
              <a:rPr lang="en-US" sz="2400" dirty="0"/>
              <a:t>Measurements</a:t>
            </a:r>
          </a:p>
          <a:p>
            <a:pPr lvl="2"/>
            <a:r>
              <a:rPr lang="en-US" sz="2400" dirty="0"/>
              <a:t>Labels</a:t>
            </a:r>
          </a:p>
        </p:txBody>
      </p:sp>
      <p:sp>
        <p:nvSpPr>
          <p:cNvPr id="4" name="Slide Number Placeholder 3"/>
          <p:cNvSpPr>
            <a:spLocks noGrp="1"/>
          </p:cNvSpPr>
          <p:nvPr>
            <p:ph type="sldNum" sz="quarter" idx="5"/>
          </p:nvPr>
        </p:nvSpPr>
        <p:spPr/>
        <p:txBody>
          <a:bodyPr/>
          <a:lstStyle/>
          <a:p>
            <a:fld id="{E76CF45A-DC77-425A-A7B8-C8B9359945CC}" type="slidenum">
              <a:rPr lang="en-US" smtClean="0"/>
              <a:t>28</a:t>
            </a:fld>
            <a:endParaRPr lang="en-US"/>
          </a:p>
        </p:txBody>
      </p:sp>
    </p:spTree>
    <p:extLst>
      <p:ext uri="{BB962C8B-B14F-4D97-AF65-F5344CB8AC3E}">
        <p14:creationId xmlns:p14="http://schemas.microsoft.com/office/powerpoint/2010/main" val="395054767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3200" dirty="0"/>
              <a:t>Defined by body area, not procedure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3200" dirty="0"/>
              <a:t>	Abdomen, Pelvis, Cardiac/echo, etc. – limited vs complete</a:t>
            </a:r>
          </a:p>
          <a:p>
            <a:pPr marL="0" indent="0">
              <a:buNone/>
            </a:pPr>
            <a:r>
              <a:rPr lang="en-US" sz="3200" dirty="0"/>
              <a:t>Limited vs Complete Exams</a:t>
            </a:r>
          </a:p>
          <a:p>
            <a:pPr lvl="1"/>
            <a:r>
              <a:rPr lang="en-US" sz="2800" dirty="0"/>
              <a:t>Complete</a:t>
            </a:r>
          </a:p>
          <a:p>
            <a:pPr lvl="2"/>
            <a:r>
              <a:rPr lang="en-US" sz="2400" dirty="0"/>
              <a:t>All anatomic structures within that region</a:t>
            </a:r>
          </a:p>
          <a:p>
            <a:pPr lvl="2"/>
            <a:r>
              <a:rPr lang="en-US" sz="2400" dirty="0"/>
              <a:t>Think abdomen: liver, gallbladder, CBD, spleen, kidneys, aorta, IVC – rarely do we obtain all of these images in the ED</a:t>
            </a:r>
          </a:p>
          <a:p>
            <a:pPr lvl="1"/>
            <a:r>
              <a:rPr lang="en-US" sz="2800" dirty="0"/>
              <a:t>Limited</a:t>
            </a:r>
          </a:p>
          <a:p>
            <a:pPr lvl="2"/>
            <a:r>
              <a:rPr lang="en-US" sz="2400" dirty="0"/>
              <a:t>Missing one or more elements of complete exam</a:t>
            </a:r>
          </a:p>
          <a:p>
            <a:pPr lvl="2"/>
            <a:r>
              <a:rPr lang="en-US" sz="2400" dirty="0"/>
              <a:t>Most c/w EM practice</a:t>
            </a:r>
          </a:p>
          <a:p>
            <a:pPr lvl="1"/>
            <a:r>
              <a:rPr lang="en-US" sz="2800" dirty="0"/>
              <a:t>Exception: TV US</a:t>
            </a:r>
          </a:p>
          <a:p>
            <a:pPr lvl="2"/>
            <a:r>
              <a:rPr lang="en-US" sz="2400" dirty="0"/>
              <a:t>No “limited” option</a:t>
            </a:r>
          </a:p>
          <a:p>
            <a:pPr marL="0" indent="0">
              <a:buNone/>
            </a:pPr>
            <a:endParaRPr lang="en-US" sz="2400" dirty="0"/>
          </a:p>
        </p:txBody>
      </p:sp>
      <p:sp>
        <p:nvSpPr>
          <p:cNvPr id="4" name="Slide Number Placeholder 3"/>
          <p:cNvSpPr>
            <a:spLocks noGrp="1"/>
          </p:cNvSpPr>
          <p:nvPr>
            <p:ph type="sldNum" sz="quarter" idx="5"/>
          </p:nvPr>
        </p:nvSpPr>
        <p:spPr/>
        <p:txBody>
          <a:bodyPr/>
          <a:lstStyle/>
          <a:p>
            <a:fld id="{E76CF45A-DC77-425A-A7B8-C8B9359945CC}" type="slidenum">
              <a:rPr lang="en-US" smtClean="0"/>
              <a:t>29</a:t>
            </a:fld>
            <a:endParaRPr lang="en-US"/>
          </a:p>
        </p:txBody>
      </p:sp>
    </p:spTree>
    <p:extLst>
      <p:ext uri="{BB962C8B-B14F-4D97-AF65-F5344CB8AC3E}">
        <p14:creationId xmlns:p14="http://schemas.microsoft.com/office/powerpoint/2010/main" val="244007340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sz="3200" dirty="0"/>
              <a:t>Modifiers – common to ED POCUS</a:t>
            </a:r>
          </a:p>
          <a:p>
            <a:pPr lvl="1"/>
            <a:r>
              <a:rPr lang="en-US" sz="2800" dirty="0"/>
              <a:t>-26: professional component</a:t>
            </a:r>
          </a:p>
          <a:p>
            <a:pPr lvl="2"/>
            <a:r>
              <a:rPr lang="en-US" sz="2400" dirty="0"/>
              <a:t>Professional services only</a:t>
            </a:r>
          </a:p>
          <a:p>
            <a:pPr lvl="2"/>
            <a:r>
              <a:rPr lang="en-US" sz="2400" dirty="0"/>
              <a:t>VS professional + technical services</a:t>
            </a:r>
          </a:p>
          <a:p>
            <a:pPr lvl="2"/>
            <a:endParaRPr lang="en-US" sz="2400" dirty="0"/>
          </a:p>
          <a:p>
            <a:pPr lvl="2"/>
            <a:r>
              <a:rPr lang="en-US" sz="2400" dirty="0"/>
              <a:t>Many radiology departments/hospitals own their own equipment and can bill for the technical services (use of that equipment plus staff to acquire images) in addition to the interpretation of the images (professional component).</a:t>
            </a:r>
          </a:p>
          <a:p>
            <a:pPr lvl="2"/>
            <a:r>
              <a:rPr lang="en-US" sz="2400" dirty="0"/>
              <a:t>It is not impossible for ED physicians to bill the technical component as well, but there are many more restrictions that go with this, and variability by payers.</a:t>
            </a:r>
          </a:p>
          <a:p>
            <a:pPr lvl="2"/>
            <a:endParaRPr lang="en-US" sz="2400" dirty="0"/>
          </a:p>
          <a:p>
            <a:pPr lvl="2"/>
            <a:endParaRPr lang="en-US" sz="2400" dirty="0"/>
          </a:p>
          <a:p>
            <a:pPr lvl="1"/>
            <a:r>
              <a:rPr lang="en-US" sz="2800" dirty="0"/>
              <a:t>-76: Repeat procedure by same person</a:t>
            </a:r>
          </a:p>
          <a:p>
            <a:pPr lvl="1"/>
            <a:r>
              <a:rPr lang="en-US" sz="2800" dirty="0"/>
              <a:t>	Serial planned exams while managing a patient (FAST, AAA, etc.)</a:t>
            </a:r>
          </a:p>
          <a:p>
            <a:pPr lvl="1"/>
            <a:r>
              <a:rPr lang="en-US" sz="2800" dirty="0"/>
              <a:t>-77: Repeat procedure different </a:t>
            </a:r>
            <a:r>
              <a:rPr lang="en-US" sz="2800" dirty="0" err="1"/>
              <a:t>different</a:t>
            </a:r>
            <a:r>
              <a:rPr lang="en-US" sz="2800" dirty="0"/>
              <a:t> person</a:t>
            </a:r>
          </a:p>
          <a:p>
            <a:pPr marL="457200" marR="0" lvl="1" indent="0" algn="l" defTabSz="914400" rtl="0" eaLnBrk="1" fontAlgn="auto" latinLnBrk="0" hangingPunct="1">
              <a:lnSpc>
                <a:spcPct val="100000"/>
              </a:lnSpc>
              <a:spcBef>
                <a:spcPts val="0"/>
              </a:spcBef>
              <a:spcAft>
                <a:spcPts val="0"/>
              </a:spcAft>
              <a:buClrTx/>
              <a:buSzTx/>
              <a:buFontTx/>
              <a:buNone/>
              <a:tabLst/>
              <a:defRPr/>
            </a:pPr>
            <a:r>
              <a:rPr lang="en-US" sz="2800" dirty="0"/>
              <a:t>	Serial planned exams while managing a patient (FAST, AAA, etc.) – maybe after </a:t>
            </a:r>
            <a:r>
              <a:rPr lang="en-US" sz="2800" dirty="0" err="1"/>
              <a:t>signout</a:t>
            </a:r>
            <a:r>
              <a:rPr lang="en-US" sz="2800" dirty="0"/>
              <a:t>? Or a colleague 	helping with a sick patient?</a:t>
            </a:r>
          </a:p>
          <a:p>
            <a:pPr lvl="1"/>
            <a:r>
              <a:rPr lang="en-US" sz="2800" dirty="0"/>
              <a:t>-52 service reduction – limited US but no limited option exists (TV US) and complete exam unlikely/rarely performed</a:t>
            </a:r>
          </a:p>
          <a:p>
            <a:pPr marL="0" indent="0">
              <a:buNone/>
            </a:pPr>
            <a:endParaRPr lang="en-US" sz="2400" dirty="0"/>
          </a:p>
        </p:txBody>
      </p:sp>
      <p:sp>
        <p:nvSpPr>
          <p:cNvPr id="4" name="Slide Number Placeholder 3"/>
          <p:cNvSpPr>
            <a:spLocks noGrp="1"/>
          </p:cNvSpPr>
          <p:nvPr>
            <p:ph type="sldNum" sz="quarter" idx="5"/>
          </p:nvPr>
        </p:nvSpPr>
        <p:spPr/>
        <p:txBody>
          <a:bodyPr/>
          <a:lstStyle/>
          <a:p>
            <a:fld id="{E76CF45A-DC77-425A-A7B8-C8B9359945CC}" type="slidenum">
              <a:rPr lang="en-US" smtClean="0"/>
              <a:t>30</a:t>
            </a:fld>
            <a:endParaRPr lang="en-US"/>
          </a:p>
        </p:txBody>
      </p:sp>
    </p:spTree>
    <p:extLst>
      <p:ext uri="{BB962C8B-B14F-4D97-AF65-F5344CB8AC3E}">
        <p14:creationId xmlns:p14="http://schemas.microsoft.com/office/powerpoint/2010/main" val="174149223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sz="3200" dirty="0"/>
              <a:t>FAST/E-FAST</a:t>
            </a:r>
          </a:p>
          <a:p>
            <a:pPr lvl="1"/>
            <a:r>
              <a:rPr lang="en-US" sz="2800" dirty="0"/>
              <a:t>Limited abdominal US</a:t>
            </a:r>
          </a:p>
          <a:p>
            <a:pPr lvl="1"/>
            <a:r>
              <a:rPr lang="en-US" sz="2800" dirty="0"/>
              <a:t>	CPT 76705</a:t>
            </a:r>
          </a:p>
          <a:p>
            <a:pPr lvl="1"/>
            <a:r>
              <a:rPr lang="en-US" sz="2800" dirty="0"/>
              <a:t>Limited transthoracic echocardiogram</a:t>
            </a:r>
          </a:p>
          <a:p>
            <a:pPr lvl="1"/>
            <a:r>
              <a:rPr lang="en-US" sz="2800" dirty="0"/>
              <a:t>	CPT 93308</a:t>
            </a:r>
          </a:p>
          <a:p>
            <a:pPr lvl="1"/>
            <a:r>
              <a:rPr lang="en-US" sz="2800" dirty="0"/>
              <a:t>± Limited thoracic US</a:t>
            </a:r>
          </a:p>
          <a:p>
            <a:pPr lvl="1"/>
            <a:r>
              <a:rPr lang="en-US" sz="2800" dirty="0"/>
              <a:t>	CPT 76604</a:t>
            </a:r>
          </a:p>
          <a:p>
            <a:pPr marL="0" indent="0">
              <a:buNone/>
            </a:pPr>
            <a:endParaRPr lang="en-US" sz="2400" dirty="0"/>
          </a:p>
        </p:txBody>
      </p:sp>
      <p:sp>
        <p:nvSpPr>
          <p:cNvPr id="4" name="Slide Number Placeholder 3"/>
          <p:cNvSpPr>
            <a:spLocks noGrp="1"/>
          </p:cNvSpPr>
          <p:nvPr>
            <p:ph type="sldNum" sz="quarter" idx="5"/>
          </p:nvPr>
        </p:nvSpPr>
        <p:spPr/>
        <p:txBody>
          <a:bodyPr/>
          <a:lstStyle/>
          <a:p>
            <a:fld id="{E76CF45A-DC77-425A-A7B8-C8B9359945CC}" type="slidenum">
              <a:rPr lang="en-US" smtClean="0"/>
              <a:t>31</a:t>
            </a:fld>
            <a:endParaRPr lang="en-US"/>
          </a:p>
        </p:txBody>
      </p:sp>
    </p:spTree>
    <p:extLst>
      <p:ext uri="{BB962C8B-B14F-4D97-AF65-F5344CB8AC3E}">
        <p14:creationId xmlns:p14="http://schemas.microsoft.com/office/powerpoint/2010/main" val="97659444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sz="3200" dirty="0"/>
              <a:t>Pelvic US – based on pregnancy status</a:t>
            </a:r>
          </a:p>
          <a:p>
            <a:pPr lvl="1"/>
            <a:r>
              <a:rPr lang="en-US" sz="2800" dirty="0"/>
              <a:t>Transabdominal</a:t>
            </a:r>
          </a:p>
          <a:p>
            <a:pPr lvl="2"/>
            <a:r>
              <a:rPr lang="en-US" sz="2400" dirty="0"/>
              <a:t>For obstetric eval – pregnancy status is known, evaluating pregnancy or for complication of pregnancy</a:t>
            </a:r>
          </a:p>
          <a:p>
            <a:pPr lvl="2"/>
            <a:r>
              <a:rPr lang="en-US" sz="2400" dirty="0"/>
              <a:t>	CPT 76815</a:t>
            </a:r>
          </a:p>
          <a:p>
            <a:pPr lvl="2"/>
            <a:r>
              <a:rPr lang="en-US" sz="2400" dirty="0"/>
              <a:t>Non-obstetric eval – not pregnant, or unknown, but evaluating for a presumed non-obstetric complaint</a:t>
            </a:r>
          </a:p>
          <a:p>
            <a:pPr lvl="2"/>
            <a:r>
              <a:rPr lang="en-US" sz="2400" dirty="0"/>
              <a:t>	CPT 76857</a:t>
            </a:r>
          </a:p>
          <a:p>
            <a:pPr lvl="1"/>
            <a:r>
              <a:rPr lang="en-US" sz="2800" dirty="0"/>
              <a:t>Transvaginal</a:t>
            </a:r>
          </a:p>
          <a:p>
            <a:pPr lvl="1"/>
            <a:r>
              <a:rPr lang="en-US" sz="2800" dirty="0"/>
              <a:t>	Obstetric</a:t>
            </a:r>
          </a:p>
          <a:p>
            <a:pPr lvl="1"/>
            <a:r>
              <a:rPr lang="en-US" sz="2800" dirty="0"/>
              <a:t>		CPT 76817</a:t>
            </a:r>
          </a:p>
          <a:p>
            <a:pPr lvl="1"/>
            <a:r>
              <a:rPr lang="en-US" sz="2800" dirty="0"/>
              <a:t>	Non-obstetric</a:t>
            </a:r>
          </a:p>
          <a:p>
            <a:pPr lvl="1"/>
            <a:r>
              <a:rPr lang="en-US" sz="2800" dirty="0"/>
              <a:t>		CPT 76830)</a:t>
            </a:r>
          </a:p>
          <a:p>
            <a:r>
              <a:rPr lang="en-US" sz="3500" dirty="0"/>
              <a:t>Only “complete” option exists, no such as thing as a “limited” TV US</a:t>
            </a:r>
          </a:p>
          <a:p>
            <a:pPr lvl="1"/>
            <a:r>
              <a:rPr lang="en-US" sz="3300" dirty="0"/>
              <a:t>Should use modifier -52 since most exams are do not qualify as complete</a:t>
            </a:r>
          </a:p>
          <a:p>
            <a:pPr lvl="1"/>
            <a:endParaRPr lang="en-US" sz="2800" dirty="0"/>
          </a:p>
          <a:p>
            <a:pPr marL="0" indent="0">
              <a:buNone/>
            </a:pPr>
            <a:endParaRPr lang="en-US" sz="2400" dirty="0"/>
          </a:p>
        </p:txBody>
      </p:sp>
      <p:sp>
        <p:nvSpPr>
          <p:cNvPr id="4" name="Slide Number Placeholder 3"/>
          <p:cNvSpPr>
            <a:spLocks noGrp="1"/>
          </p:cNvSpPr>
          <p:nvPr>
            <p:ph type="sldNum" sz="quarter" idx="5"/>
          </p:nvPr>
        </p:nvSpPr>
        <p:spPr/>
        <p:txBody>
          <a:bodyPr/>
          <a:lstStyle/>
          <a:p>
            <a:fld id="{E76CF45A-DC77-425A-A7B8-C8B9359945CC}" type="slidenum">
              <a:rPr lang="en-US" smtClean="0"/>
              <a:t>32</a:t>
            </a:fld>
            <a:endParaRPr lang="en-US"/>
          </a:p>
        </p:txBody>
      </p:sp>
    </p:spTree>
    <p:extLst>
      <p:ext uri="{BB962C8B-B14F-4D97-AF65-F5344CB8AC3E}">
        <p14:creationId xmlns:p14="http://schemas.microsoft.com/office/powerpoint/2010/main" val="280444837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sz="3200" dirty="0"/>
              <a:t>Procedural guidance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3200" dirty="0"/>
              <a:t>Same rules apply for documentation</a:t>
            </a:r>
          </a:p>
          <a:p>
            <a:pPr marL="0" indent="0">
              <a:buNone/>
            </a:pPr>
            <a:endParaRPr lang="en-US" sz="3200" dirty="0"/>
          </a:p>
          <a:p>
            <a:pPr lvl="1"/>
            <a:r>
              <a:rPr lang="en-US" sz="2800" dirty="0"/>
              <a:t>Procedure + US guidance – separate CPT codes</a:t>
            </a:r>
          </a:p>
          <a:p>
            <a:pPr lvl="2"/>
            <a:r>
              <a:rPr lang="en-US" sz="2400" dirty="0"/>
              <a:t>I&amp;D</a:t>
            </a:r>
          </a:p>
          <a:p>
            <a:pPr lvl="2"/>
            <a:r>
              <a:rPr lang="en-US" sz="2400" dirty="0"/>
              <a:t>Incision, Foreign body removal</a:t>
            </a:r>
          </a:p>
          <a:p>
            <a:pPr lvl="2"/>
            <a:r>
              <a:rPr lang="en-US" sz="2400" dirty="0"/>
              <a:t>Drainage of PTA</a:t>
            </a:r>
          </a:p>
          <a:p>
            <a:pPr lvl="2"/>
            <a:r>
              <a:rPr lang="en-US" sz="2400" dirty="0"/>
              <a:t>Lumbar Puncture</a:t>
            </a:r>
          </a:p>
          <a:p>
            <a:pPr lvl="2"/>
            <a:r>
              <a:rPr lang="en-US" sz="2400" dirty="0"/>
              <a:t>Central Venous Catheter</a:t>
            </a:r>
          </a:p>
          <a:p>
            <a:pPr lvl="2"/>
            <a:r>
              <a:rPr lang="en-US" sz="2400" dirty="0"/>
              <a:t>Others</a:t>
            </a:r>
          </a:p>
        </p:txBody>
      </p:sp>
      <p:sp>
        <p:nvSpPr>
          <p:cNvPr id="4" name="Slide Number Placeholder 3"/>
          <p:cNvSpPr>
            <a:spLocks noGrp="1"/>
          </p:cNvSpPr>
          <p:nvPr>
            <p:ph type="sldNum" sz="quarter" idx="5"/>
          </p:nvPr>
        </p:nvSpPr>
        <p:spPr/>
        <p:txBody>
          <a:bodyPr/>
          <a:lstStyle/>
          <a:p>
            <a:fld id="{E76CF45A-DC77-425A-A7B8-C8B9359945CC}" type="slidenum">
              <a:rPr lang="en-US" smtClean="0"/>
              <a:t>33</a:t>
            </a:fld>
            <a:endParaRPr lang="en-US"/>
          </a:p>
        </p:txBody>
      </p:sp>
    </p:spTree>
    <p:extLst>
      <p:ext uri="{BB962C8B-B14F-4D97-AF65-F5344CB8AC3E}">
        <p14:creationId xmlns:p14="http://schemas.microsoft.com/office/powerpoint/2010/main" val="295853647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sz="3200" dirty="0"/>
              <a:t>Same rules apply for documentation</a:t>
            </a:r>
          </a:p>
          <a:p>
            <a:pPr marL="0" indent="0">
              <a:buNone/>
            </a:pPr>
            <a:r>
              <a:rPr lang="en-US" sz="3200" dirty="0"/>
              <a:t>Procedural guidance</a:t>
            </a:r>
          </a:p>
          <a:p>
            <a:pPr lvl="1"/>
            <a:r>
              <a:rPr lang="en-US" sz="2800" dirty="0"/>
              <a:t>Procedure + US guidance – separate CPT codes</a:t>
            </a:r>
          </a:p>
          <a:p>
            <a:pPr lvl="1"/>
            <a:r>
              <a:rPr lang="en-US" sz="2800" dirty="0"/>
              <a:t>Select procedures – CPT code includes US</a:t>
            </a:r>
          </a:p>
          <a:p>
            <a:pPr lvl="2"/>
            <a:r>
              <a:rPr lang="en-US" sz="2400" dirty="0"/>
              <a:t>Thoracentesis (CPT 32555)</a:t>
            </a:r>
          </a:p>
          <a:p>
            <a:pPr lvl="2"/>
            <a:r>
              <a:rPr lang="en-US" sz="2400" dirty="0"/>
              <a:t>Paracentesis (CPT 49083)</a:t>
            </a:r>
          </a:p>
          <a:p>
            <a:pPr lvl="2"/>
            <a:r>
              <a:rPr lang="en-US" sz="2400" dirty="0"/>
              <a:t>Arthrocentesis (CPT 20604, 20606, 20611)</a:t>
            </a:r>
          </a:p>
          <a:p>
            <a:endParaRPr lang="en-US" dirty="0"/>
          </a:p>
        </p:txBody>
      </p:sp>
      <p:sp>
        <p:nvSpPr>
          <p:cNvPr id="4" name="Slide Number Placeholder 3"/>
          <p:cNvSpPr>
            <a:spLocks noGrp="1"/>
          </p:cNvSpPr>
          <p:nvPr>
            <p:ph type="sldNum" sz="quarter" idx="5"/>
          </p:nvPr>
        </p:nvSpPr>
        <p:spPr/>
        <p:txBody>
          <a:bodyPr/>
          <a:lstStyle/>
          <a:p>
            <a:fld id="{E76CF45A-DC77-425A-A7B8-C8B9359945CC}" type="slidenum">
              <a:rPr lang="en-US" smtClean="0"/>
              <a:t>34</a:t>
            </a:fld>
            <a:endParaRPr lang="en-US"/>
          </a:p>
        </p:txBody>
      </p:sp>
    </p:spTree>
    <p:extLst>
      <p:ext uri="{BB962C8B-B14F-4D97-AF65-F5344CB8AC3E}">
        <p14:creationId xmlns:p14="http://schemas.microsoft.com/office/powerpoint/2010/main" val="94290391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sz="3200" dirty="0"/>
              <a:t>Procedural guidance</a:t>
            </a:r>
          </a:p>
          <a:p>
            <a:pPr lvl="1"/>
            <a:r>
              <a:rPr lang="en-US" sz="2800" dirty="0"/>
              <a:t>CPT 76937</a:t>
            </a:r>
          </a:p>
          <a:p>
            <a:pPr lvl="1"/>
            <a:r>
              <a:rPr lang="en-US" sz="2800" dirty="0"/>
              <a:t>Vascular US guidance</a:t>
            </a:r>
          </a:p>
          <a:p>
            <a:pPr lvl="1"/>
            <a:r>
              <a:rPr lang="en-US" sz="2800" dirty="0"/>
              <a:t>Static vs. dynamic</a:t>
            </a:r>
          </a:p>
          <a:p>
            <a:r>
              <a:rPr lang="en-US" dirty="0"/>
              <a:t>	Static: image of vessel obtained prior to procedure, access not completed under direct visualization</a:t>
            </a:r>
          </a:p>
          <a:p>
            <a:r>
              <a:rPr lang="en-US" dirty="0"/>
              <a:t>	Dynamic: vessel accessed under direct US visualization</a:t>
            </a:r>
          </a:p>
          <a:p>
            <a:pPr lvl="1"/>
            <a:r>
              <a:rPr lang="en-US" sz="2800" dirty="0"/>
              <a:t>Images obtained when available</a:t>
            </a:r>
          </a:p>
          <a:p>
            <a:pPr lvl="1"/>
            <a:r>
              <a:rPr lang="en-US" sz="2800" dirty="0"/>
              <a:t>	If performing procedure solo, unlikely to be manipulating US machine and doing sterile procedure.</a:t>
            </a:r>
          </a:p>
          <a:p>
            <a:pPr lvl="1"/>
            <a:r>
              <a:rPr lang="en-US" sz="2800" dirty="0"/>
              <a:t>	Puts patient at potential risk to not be focused entirely on procedure.</a:t>
            </a:r>
          </a:p>
          <a:p>
            <a:pPr lvl="2"/>
            <a:r>
              <a:rPr lang="en-US" sz="2400" dirty="0"/>
              <a:t>Post-procedure confirmation of catheter in vessel can be obtained to meet billing requirements.</a:t>
            </a:r>
          </a:p>
          <a:p>
            <a:endParaRPr lang="en-US" dirty="0"/>
          </a:p>
          <a:p>
            <a:endParaRPr lang="en-US" dirty="0"/>
          </a:p>
        </p:txBody>
      </p:sp>
      <p:sp>
        <p:nvSpPr>
          <p:cNvPr id="4" name="Slide Number Placeholder 3"/>
          <p:cNvSpPr>
            <a:spLocks noGrp="1"/>
          </p:cNvSpPr>
          <p:nvPr>
            <p:ph type="sldNum" sz="quarter" idx="5"/>
          </p:nvPr>
        </p:nvSpPr>
        <p:spPr/>
        <p:txBody>
          <a:bodyPr/>
          <a:lstStyle/>
          <a:p>
            <a:fld id="{E76CF45A-DC77-425A-A7B8-C8B9359945CC}" type="slidenum">
              <a:rPr lang="en-US" smtClean="0"/>
              <a:t>35</a:t>
            </a:fld>
            <a:endParaRPr lang="en-US"/>
          </a:p>
        </p:txBody>
      </p:sp>
    </p:spTree>
    <p:extLst>
      <p:ext uri="{BB962C8B-B14F-4D97-AF65-F5344CB8AC3E}">
        <p14:creationId xmlns:p14="http://schemas.microsoft.com/office/powerpoint/2010/main" val="27356459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3200" dirty="0"/>
              <a:t>Center for Medicare and Medicaid Services (CMS)</a:t>
            </a:r>
          </a:p>
          <a:p>
            <a:pPr lvl="1"/>
            <a:r>
              <a:rPr lang="en-US" sz="2800" dirty="0"/>
              <a:t>Claims submitted to Medicaid and/or Medicare</a:t>
            </a:r>
            <a:endParaRPr lang="en-US" sz="2600" dirty="0"/>
          </a:p>
          <a:p>
            <a:r>
              <a:rPr lang="en-US" sz="3200" dirty="0"/>
              <a:t>Differences between CPT and CMS for E/M</a:t>
            </a:r>
          </a:p>
          <a:p>
            <a:pPr lvl="1"/>
            <a:r>
              <a:rPr lang="en-US" sz="2800" dirty="0"/>
              <a:t>Dependent upon group and payer mix</a:t>
            </a:r>
          </a:p>
          <a:p>
            <a:pPr lvl="1"/>
            <a:r>
              <a:rPr lang="en-US" sz="2800" dirty="0"/>
              <a:t>CPT guidelines apply if non-participatory with a payer</a:t>
            </a:r>
          </a:p>
          <a:p>
            <a:r>
              <a:rPr lang="en-US" sz="3200" dirty="0"/>
              <a:t>CPT codes guide procedures</a:t>
            </a:r>
          </a:p>
          <a:p>
            <a:endParaRPr lang="en-US" dirty="0"/>
          </a:p>
        </p:txBody>
      </p:sp>
      <p:sp>
        <p:nvSpPr>
          <p:cNvPr id="4" name="Slide Number Placeholder 3"/>
          <p:cNvSpPr>
            <a:spLocks noGrp="1"/>
          </p:cNvSpPr>
          <p:nvPr>
            <p:ph type="sldNum" sz="quarter" idx="5"/>
          </p:nvPr>
        </p:nvSpPr>
        <p:spPr/>
        <p:txBody>
          <a:bodyPr/>
          <a:lstStyle/>
          <a:p>
            <a:fld id="{E76CF45A-DC77-425A-A7B8-C8B9359945CC}" type="slidenum">
              <a:rPr lang="en-US" smtClean="0"/>
              <a:t>4</a:t>
            </a:fld>
            <a:endParaRPr lang="en-US" dirty="0"/>
          </a:p>
        </p:txBody>
      </p:sp>
    </p:spTree>
    <p:extLst>
      <p:ext uri="{BB962C8B-B14F-4D97-AF65-F5344CB8AC3E}">
        <p14:creationId xmlns:p14="http://schemas.microsoft.com/office/powerpoint/2010/main" val="166483905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Endotracheal intubation:</a:t>
            </a:r>
          </a:p>
          <a:p>
            <a:r>
              <a:rPr lang="en-US" dirty="0"/>
              <a:t>	For emergent or semi-urgent intubation</a:t>
            </a:r>
          </a:p>
          <a:p>
            <a:r>
              <a:rPr lang="en-US" dirty="0"/>
              <a:t>	No CPT code for elective intubation, incorporated into general anesthesia</a:t>
            </a:r>
          </a:p>
          <a:p>
            <a:r>
              <a:rPr lang="en-US" dirty="0"/>
              <a:t>	included in peds and neonatal critical care services</a:t>
            </a:r>
          </a:p>
          <a:p>
            <a:endParaRPr lang="en-US" dirty="0"/>
          </a:p>
        </p:txBody>
      </p:sp>
      <p:sp>
        <p:nvSpPr>
          <p:cNvPr id="4" name="Slide Number Placeholder 3"/>
          <p:cNvSpPr>
            <a:spLocks noGrp="1"/>
          </p:cNvSpPr>
          <p:nvPr>
            <p:ph type="sldNum" sz="quarter" idx="5"/>
          </p:nvPr>
        </p:nvSpPr>
        <p:spPr/>
        <p:txBody>
          <a:bodyPr/>
          <a:lstStyle/>
          <a:p>
            <a:fld id="{E76CF45A-DC77-425A-A7B8-C8B9359945CC}" type="slidenum">
              <a:rPr lang="en-US" smtClean="0"/>
              <a:t>36</a:t>
            </a:fld>
            <a:endParaRPr lang="en-US"/>
          </a:p>
        </p:txBody>
      </p:sp>
    </p:spTree>
    <p:extLst>
      <p:ext uri="{BB962C8B-B14F-4D97-AF65-F5344CB8AC3E}">
        <p14:creationId xmlns:p14="http://schemas.microsoft.com/office/powerpoint/2010/main" val="424546915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76CF45A-DC77-425A-A7B8-C8B9359945CC}" type="slidenum">
              <a:rPr lang="en-US" smtClean="0"/>
              <a:t>37</a:t>
            </a:fld>
            <a:endParaRPr lang="en-US"/>
          </a:p>
        </p:txBody>
      </p:sp>
    </p:spTree>
    <p:extLst>
      <p:ext uri="{BB962C8B-B14F-4D97-AF65-F5344CB8AC3E}">
        <p14:creationId xmlns:p14="http://schemas.microsoft.com/office/powerpoint/2010/main" val="143433529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76CF45A-DC77-425A-A7B8-C8B9359945CC}" type="slidenum">
              <a:rPr lang="en-US" smtClean="0"/>
              <a:t>38</a:t>
            </a:fld>
            <a:endParaRPr lang="en-US"/>
          </a:p>
        </p:txBody>
      </p:sp>
    </p:spTree>
    <p:extLst>
      <p:ext uri="{BB962C8B-B14F-4D97-AF65-F5344CB8AC3E}">
        <p14:creationId xmlns:p14="http://schemas.microsoft.com/office/powerpoint/2010/main" val="37859310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3200" dirty="0"/>
              <a:t>Relative Value Unit</a:t>
            </a:r>
          </a:p>
          <a:p>
            <a:pPr lvl="1"/>
            <a:r>
              <a:rPr lang="en-US" sz="2800" dirty="0"/>
              <a:t>Value of individual E/M codes, CPT codes</a:t>
            </a:r>
          </a:p>
          <a:p>
            <a:pPr lvl="1"/>
            <a:r>
              <a:rPr lang="en-US" sz="2800" dirty="0"/>
              <a:t>Relative Value Update Committee (RVUC)</a:t>
            </a:r>
          </a:p>
          <a:p>
            <a:pPr lvl="1"/>
            <a:r>
              <a:rPr lang="en-US" sz="2800" dirty="0"/>
              <a:t>	Each specialty is represented</a:t>
            </a:r>
          </a:p>
          <a:p>
            <a:pPr lvl="1"/>
            <a:r>
              <a:rPr lang="en-US" sz="2800" dirty="0"/>
              <a:t>	This committee determines value of codes, makes recommendations to the CMS Medicare Fee Schedule</a:t>
            </a:r>
          </a:p>
          <a:p>
            <a:pPr lvl="1"/>
            <a:r>
              <a:rPr lang="en-US" sz="2800" dirty="0"/>
              <a:t>	ACEP represents our specialty</a:t>
            </a:r>
          </a:p>
          <a:p>
            <a:pPr lvl="1"/>
            <a:r>
              <a:rPr lang="en-US" sz="2800" dirty="0"/>
              <a:t>Geographic considerations taken for regional variability, and RVUs adjusted according to this</a:t>
            </a:r>
          </a:p>
          <a:p>
            <a:pPr lvl="1"/>
            <a:r>
              <a:rPr lang="en-US" sz="2800" b="1" dirty="0"/>
              <a:t>2019: 1 RVU = $36.04</a:t>
            </a:r>
          </a:p>
          <a:p>
            <a:r>
              <a:rPr lang="en-US" sz="3200" dirty="0"/>
              <a:t>Total RVU components:</a:t>
            </a:r>
          </a:p>
          <a:p>
            <a:pPr lvl="1"/>
            <a:r>
              <a:rPr lang="en-US" sz="2800" dirty="0"/>
              <a:t>Physician Work</a:t>
            </a:r>
          </a:p>
          <a:p>
            <a:pPr lvl="1"/>
            <a:r>
              <a:rPr lang="en-US" sz="2800" dirty="0"/>
              <a:t>Practice Expense (facility)</a:t>
            </a:r>
          </a:p>
          <a:p>
            <a:pPr lvl="2"/>
            <a:r>
              <a:rPr lang="en-US" sz="2400" dirty="0"/>
              <a:t>Costs of practicing medicine, paying for staff and supplies, administrative fees</a:t>
            </a:r>
          </a:p>
          <a:p>
            <a:pPr lvl="1"/>
            <a:r>
              <a:rPr lang="en-US" sz="2800" dirty="0"/>
              <a:t>Liability Insurance (malpractice)</a:t>
            </a:r>
          </a:p>
          <a:p>
            <a:endParaRPr lang="en-US" dirty="0"/>
          </a:p>
        </p:txBody>
      </p:sp>
      <p:sp>
        <p:nvSpPr>
          <p:cNvPr id="4" name="Slide Number Placeholder 3"/>
          <p:cNvSpPr>
            <a:spLocks noGrp="1"/>
          </p:cNvSpPr>
          <p:nvPr>
            <p:ph type="sldNum" sz="quarter" idx="5"/>
          </p:nvPr>
        </p:nvSpPr>
        <p:spPr/>
        <p:txBody>
          <a:bodyPr/>
          <a:lstStyle/>
          <a:p>
            <a:fld id="{E76CF45A-DC77-425A-A7B8-C8B9359945CC}" type="slidenum">
              <a:rPr lang="en-US" smtClean="0"/>
              <a:t>5</a:t>
            </a:fld>
            <a:endParaRPr lang="en-US" dirty="0"/>
          </a:p>
        </p:txBody>
      </p:sp>
    </p:spTree>
    <p:extLst>
      <p:ext uri="{BB962C8B-B14F-4D97-AF65-F5344CB8AC3E}">
        <p14:creationId xmlns:p14="http://schemas.microsoft.com/office/powerpoint/2010/main" val="20803730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3200" dirty="0"/>
              <a:t>Special circumstance related to a procedure</a:t>
            </a:r>
          </a:p>
          <a:p>
            <a:pPr lvl="1"/>
            <a:r>
              <a:rPr lang="en-US" sz="2800" dirty="0"/>
              <a:t>-22 Increased Procedural Services</a:t>
            </a:r>
          </a:p>
          <a:p>
            <a:pPr lvl="2"/>
            <a:r>
              <a:rPr lang="en-US" sz="2400" dirty="0"/>
              <a:t>Must support reason for use</a:t>
            </a:r>
          </a:p>
          <a:p>
            <a:pPr lvl="2"/>
            <a:r>
              <a:rPr lang="en-US" sz="2400" dirty="0"/>
              <a:t>	Example: patient agitated, moving, other complication, requiring a longer procedure</a:t>
            </a:r>
          </a:p>
          <a:p>
            <a:pPr lvl="1"/>
            <a:r>
              <a:rPr lang="en-US" sz="2800" dirty="0"/>
              <a:t>-50 Bilateral Procedure</a:t>
            </a:r>
          </a:p>
          <a:p>
            <a:pPr lvl="2"/>
            <a:r>
              <a:rPr lang="en-US" sz="2400" dirty="0"/>
              <a:t>Only if “bilateral” is not used in CPT code phrasing/description</a:t>
            </a:r>
          </a:p>
          <a:p>
            <a:pPr lvl="1"/>
            <a:r>
              <a:rPr lang="en-US" sz="2800" dirty="0"/>
              <a:t>-51 Multiple Procedures</a:t>
            </a:r>
          </a:p>
          <a:p>
            <a:pPr lvl="1"/>
            <a:r>
              <a:rPr lang="en-US" sz="2800" dirty="0"/>
              <a:t>-53 Discontinued Procedure</a:t>
            </a:r>
          </a:p>
          <a:p>
            <a:pPr lvl="2"/>
            <a:r>
              <a:rPr lang="en-US" sz="2400" dirty="0"/>
              <a:t>Must document reason for cessation</a:t>
            </a:r>
          </a:p>
          <a:p>
            <a:pPr lvl="2"/>
            <a:r>
              <a:rPr lang="en-US" sz="2400" dirty="0"/>
              <a:t>	Example: patient agitated, moving, other patient intolerance or change of mind </a:t>
            </a:r>
          </a:p>
          <a:p>
            <a:endParaRPr lang="en-US" dirty="0"/>
          </a:p>
        </p:txBody>
      </p:sp>
      <p:sp>
        <p:nvSpPr>
          <p:cNvPr id="4" name="Slide Number Placeholder 3"/>
          <p:cNvSpPr>
            <a:spLocks noGrp="1"/>
          </p:cNvSpPr>
          <p:nvPr>
            <p:ph type="sldNum" sz="quarter" idx="5"/>
          </p:nvPr>
        </p:nvSpPr>
        <p:spPr/>
        <p:txBody>
          <a:bodyPr/>
          <a:lstStyle/>
          <a:p>
            <a:fld id="{E76CF45A-DC77-425A-A7B8-C8B9359945CC}" type="slidenum">
              <a:rPr lang="en-US" smtClean="0"/>
              <a:t>9</a:t>
            </a:fld>
            <a:endParaRPr lang="en-US" dirty="0"/>
          </a:p>
        </p:txBody>
      </p:sp>
    </p:spTree>
    <p:extLst>
      <p:ext uri="{BB962C8B-B14F-4D97-AF65-F5344CB8AC3E}">
        <p14:creationId xmlns:p14="http://schemas.microsoft.com/office/powerpoint/2010/main" val="6529110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3200" dirty="0"/>
              <a:t>Special circumstance related to a procedure</a:t>
            </a:r>
          </a:p>
          <a:p>
            <a:pPr lvl="1"/>
            <a:r>
              <a:rPr lang="en-US" sz="2800" dirty="0"/>
              <a:t>-76 Repeat Procedure or Service by Same Physician or other qualified Health Care professional</a:t>
            </a:r>
          </a:p>
          <a:p>
            <a:pPr lvl="1"/>
            <a:r>
              <a:rPr lang="en-US" sz="2800" dirty="0"/>
              <a:t>	Relevant for planned/repeat POCUS</a:t>
            </a:r>
          </a:p>
          <a:p>
            <a:pPr lvl="1"/>
            <a:r>
              <a:rPr lang="en-US" sz="2800" dirty="0"/>
              <a:t>-77 Repeat Procedure by Another Physician or other qualified Health care Professional</a:t>
            </a:r>
          </a:p>
          <a:p>
            <a:pPr marL="457200" marR="0" lvl="1" indent="0" algn="l" defTabSz="914400" rtl="0" eaLnBrk="1" fontAlgn="auto" latinLnBrk="0" hangingPunct="1">
              <a:lnSpc>
                <a:spcPct val="100000"/>
              </a:lnSpc>
              <a:spcBef>
                <a:spcPts val="0"/>
              </a:spcBef>
              <a:spcAft>
                <a:spcPts val="0"/>
              </a:spcAft>
              <a:buClrTx/>
              <a:buSzTx/>
              <a:buFontTx/>
              <a:buNone/>
              <a:tabLst/>
              <a:defRPr/>
            </a:pPr>
            <a:r>
              <a:rPr lang="en-US" sz="2800" dirty="0"/>
              <a:t>	Relevant for planned/repeat POCUS</a:t>
            </a:r>
          </a:p>
          <a:p>
            <a:pPr lvl="1"/>
            <a:r>
              <a:rPr lang="en-US" sz="2800" dirty="0"/>
              <a:t>Anatomic Modifiers</a:t>
            </a:r>
          </a:p>
          <a:p>
            <a:pPr lvl="1"/>
            <a:r>
              <a:rPr lang="en-US" sz="2800" dirty="0"/>
              <a:t>Performance Measurement Modifiers</a:t>
            </a:r>
          </a:p>
          <a:p>
            <a:pPr lvl="2"/>
            <a:r>
              <a:rPr lang="en-US" sz="2400" dirty="0"/>
              <a:t>Expected measure not performed – get to state why</a:t>
            </a:r>
          </a:p>
          <a:p>
            <a:pPr lvl="2"/>
            <a:r>
              <a:rPr lang="en-US" sz="2400" dirty="0"/>
              <a:t>Medical, patient, or systems issue</a:t>
            </a:r>
          </a:p>
          <a:p>
            <a:endParaRPr lang="en-US" dirty="0"/>
          </a:p>
        </p:txBody>
      </p:sp>
      <p:sp>
        <p:nvSpPr>
          <p:cNvPr id="4" name="Slide Number Placeholder 3"/>
          <p:cNvSpPr>
            <a:spLocks noGrp="1"/>
          </p:cNvSpPr>
          <p:nvPr>
            <p:ph type="sldNum" sz="quarter" idx="5"/>
          </p:nvPr>
        </p:nvSpPr>
        <p:spPr/>
        <p:txBody>
          <a:bodyPr/>
          <a:lstStyle/>
          <a:p>
            <a:fld id="{E76CF45A-DC77-425A-A7B8-C8B9359945CC}" type="slidenum">
              <a:rPr lang="en-US" smtClean="0"/>
              <a:t>10</a:t>
            </a:fld>
            <a:endParaRPr lang="en-US" dirty="0"/>
          </a:p>
        </p:txBody>
      </p:sp>
    </p:spTree>
    <p:extLst>
      <p:ext uri="{BB962C8B-B14F-4D97-AF65-F5344CB8AC3E}">
        <p14:creationId xmlns:p14="http://schemas.microsoft.com/office/powerpoint/2010/main" val="5701990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3200" dirty="0"/>
              <a:t>RVU ↑</a:t>
            </a:r>
          </a:p>
          <a:p>
            <a:pPr lvl="1"/>
            <a:r>
              <a:rPr lang="en-US" sz="2800" dirty="0"/>
              <a:t>Complexity of wound</a:t>
            </a:r>
          </a:p>
          <a:p>
            <a:pPr lvl="2"/>
            <a:r>
              <a:rPr lang="en-US" sz="2400" dirty="0"/>
              <a:t>Simple, intermediate, complex</a:t>
            </a:r>
          </a:p>
          <a:p>
            <a:pPr lvl="1"/>
            <a:r>
              <a:rPr lang="en-US" sz="2800" dirty="0"/>
              <a:t>Length of repair</a:t>
            </a:r>
          </a:p>
          <a:p>
            <a:pPr lvl="2"/>
            <a:r>
              <a:rPr lang="en-US" sz="2400" dirty="0"/>
              <a:t>Measure everything accurately</a:t>
            </a:r>
          </a:p>
          <a:p>
            <a:pPr lvl="2"/>
            <a:r>
              <a:rPr lang="en-US" sz="2400" dirty="0"/>
              <a:t>Millimeters count</a:t>
            </a:r>
          </a:p>
          <a:p>
            <a:endParaRPr lang="en-US" dirty="0"/>
          </a:p>
        </p:txBody>
      </p:sp>
      <p:sp>
        <p:nvSpPr>
          <p:cNvPr id="4" name="Slide Number Placeholder 3"/>
          <p:cNvSpPr>
            <a:spLocks noGrp="1"/>
          </p:cNvSpPr>
          <p:nvPr>
            <p:ph type="sldNum" sz="quarter" idx="5"/>
          </p:nvPr>
        </p:nvSpPr>
        <p:spPr/>
        <p:txBody>
          <a:bodyPr/>
          <a:lstStyle/>
          <a:p>
            <a:fld id="{E76CF45A-DC77-425A-A7B8-C8B9359945CC}" type="slidenum">
              <a:rPr lang="en-US" smtClean="0"/>
              <a:t>11</a:t>
            </a:fld>
            <a:endParaRPr lang="en-US" dirty="0"/>
          </a:p>
        </p:txBody>
      </p:sp>
    </p:spTree>
    <p:extLst>
      <p:ext uri="{BB962C8B-B14F-4D97-AF65-F5344CB8AC3E}">
        <p14:creationId xmlns:p14="http://schemas.microsoft.com/office/powerpoint/2010/main" val="17710894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3000" dirty="0"/>
              <a:t>Variability in documentation of the </a:t>
            </a:r>
            <a:r>
              <a:rPr lang="en-US" sz="3000" i="1" dirty="0"/>
              <a:t>same wound</a:t>
            </a:r>
          </a:p>
          <a:p>
            <a:endParaRPr lang="en-US" sz="3000" dirty="0"/>
          </a:p>
          <a:p>
            <a:r>
              <a:rPr lang="en-US" sz="3000" dirty="0"/>
              <a:t>Proper documentation for the work you did generates high RVUs, hence higher reimbursement</a:t>
            </a:r>
          </a:p>
          <a:p>
            <a:endParaRPr lang="en-US" sz="3000" dirty="0"/>
          </a:p>
          <a:p>
            <a:r>
              <a:rPr lang="en-US" sz="3200" b="1" dirty="0"/>
              <a:t>Source:</a:t>
            </a:r>
            <a:r>
              <a:rPr lang="en-US" sz="3200" dirty="0"/>
              <a:t> RVUs and calculated average Medicare payments are from the </a:t>
            </a:r>
            <a:r>
              <a:rPr lang="en-US" sz="3200" b="1" dirty="0"/>
              <a:t>2013 National Physician Fee Schedule Relative Value File</a:t>
            </a:r>
            <a:r>
              <a:rPr lang="en-US" sz="3200" dirty="0"/>
              <a:t>. Actual Medicare payments vary by geographic location. Private payer reimbursements are determined by contract.</a:t>
            </a:r>
          </a:p>
          <a:p>
            <a:endParaRPr lang="en-US" sz="3200" dirty="0"/>
          </a:p>
          <a:p>
            <a:r>
              <a:rPr lang="en-US" sz="3200" dirty="0"/>
              <a:t>Likely has gone up since 2013 based on scheduled review.</a:t>
            </a:r>
            <a:endParaRPr lang="en-US" sz="3000" dirty="0"/>
          </a:p>
          <a:p>
            <a:endParaRPr lang="en-US" sz="3000" dirty="0"/>
          </a:p>
          <a:p>
            <a:endParaRPr lang="en-US" sz="3000" dirty="0"/>
          </a:p>
        </p:txBody>
      </p:sp>
      <p:sp>
        <p:nvSpPr>
          <p:cNvPr id="4" name="Slide Number Placeholder 3"/>
          <p:cNvSpPr>
            <a:spLocks noGrp="1"/>
          </p:cNvSpPr>
          <p:nvPr>
            <p:ph type="sldNum" sz="quarter" idx="5"/>
          </p:nvPr>
        </p:nvSpPr>
        <p:spPr/>
        <p:txBody>
          <a:bodyPr/>
          <a:lstStyle/>
          <a:p>
            <a:fld id="{E76CF45A-DC77-425A-A7B8-C8B9359945CC}" type="slidenum">
              <a:rPr lang="en-US" smtClean="0"/>
              <a:t>12</a:t>
            </a:fld>
            <a:endParaRPr lang="en-US"/>
          </a:p>
        </p:txBody>
      </p:sp>
    </p:spTree>
    <p:extLst>
      <p:ext uri="{BB962C8B-B14F-4D97-AF65-F5344CB8AC3E}">
        <p14:creationId xmlns:p14="http://schemas.microsoft.com/office/powerpoint/2010/main" val="297516257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3200" dirty="0"/>
              <a:t>Intermediate</a:t>
            </a:r>
          </a:p>
          <a:p>
            <a:pPr lvl="1"/>
            <a:r>
              <a:rPr lang="en-US" sz="2800" dirty="0"/>
              <a:t>Layered closure (skin + subcutaneous tissue)</a:t>
            </a:r>
          </a:p>
          <a:p>
            <a:pPr lvl="1"/>
            <a:r>
              <a:rPr lang="en-US" sz="2800" dirty="0"/>
              <a:t>Single-later closure but contaminated</a:t>
            </a:r>
          </a:p>
          <a:p>
            <a:pPr lvl="2"/>
            <a:r>
              <a:rPr lang="en-US" sz="2400" dirty="0"/>
              <a:t>Extent of cleaning</a:t>
            </a:r>
          </a:p>
          <a:p>
            <a:pPr lvl="2"/>
            <a:r>
              <a:rPr lang="en-US" sz="2400" dirty="0"/>
              <a:t>Removal of debris</a:t>
            </a:r>
          </a:p>
          <a:p>
            <a:r>
              <a:rPr lang="en-US" sz="3200" dirty="0"/>
              <a:t>Complex</a:t>
            </a:r>
          </a:p>
          <a:p>
            <a:pPr lvl="1"/>
            <a:r>
              <a:rPr lang="en-US" sz="2800" dirty="0"/>
              <a:t>Multi-layer</a:t>
            </a:r>
          </a:p>
          <a:p>
            <a:pPr lvl="1"/>
            <a:r>
              <a:rPr lang="en-US" sz="3000" dirty="0"/>
              <a:t>“Extensive undermining, creation of a defect, complex revision, or retention sutures”</a:t>
            </a:r>
          </a:p>
          <a:p>
            <a:pPr lvl="2"/>
            <a:r>
              <a:rPr lang="en-US" sz="2200" dirty="0"/>
              <a:t>(Emergency Department Coding and Reimbursement, </a:t>
            </a:r>
            <a:r>
              <a:rPr lang="en-US" sz="2200" dirty="0" err="1"/>
              <a:t>LOGIXHealth</a:t>
            </a:r>
            <a:r>
              <a:rPr lang="en-US" sz="2200" dirty="0"/>
              <a:t>)</a:t>
            </a:r>
          </a:p>
          <a:p>
            <a:endParaRPr lang="en-US" dirty="0"/>
          </a:p>
        </p:txBody>
      </p:sp>
      <p:sp>
        <p:nvSpPr>
          <p:cNvPr id="4" name="Slide Number Placeholder 3"/>
          <p:cNvSpPr>
            <a:spLocks noGrp="1"/>
          </p:cNvSpPr>
          <p:nvPr>
            <p:ph type="sldNum" sz="quarter" idx="5"/>
          </p:nvPr>
        </p:nvSpPr>
        <p:spPr/>
        <p:txBody>
          <a:bodyPr/>
          <a:lstStyle/>
          <a:p>
            <a:fld id="{E76CF45A-DC77-425A-A7B8-C8B9359945CC}" type="slidenum">
              <a:rPr lang="en-US" smtClean="0"/>
              <a:t>15</a:t>
            </a:fld>
            <a:endParaRPr lang="en-US"/>
          </a:p>
        </p:txBody>
      </p:sp>
    </p:spTree>
    <p:extLst>
      <p:ext uri="{BB962C8B-B14F-4D97-AF65-F5344CB8AC3E}">
        <p14:creationId xmlns:p14="http://schemas.microsoft.com/office/powerpoint/2010/main" val="10274436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2AC24A9-CCB6-4F8D-B8DB-C2F3692CFA5A}" type="datetimeFigureOut">
              <a:rPr lang="en-US" smtClean="0"/>
              <a:t>4/12/2020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2DC25EE-239B-4C5F-AAD1-255A7D5F1EE2}" type="slidenum">
              <a:rPr lang="en-US" smtClean="0"/>
              <a:t>‹#›</a:t>
            </a:fld>
            <a:endParaRPr lang="en-US" dirty="0"/>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2245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2AC24A9-CCB6-4F8D-B8DB-C2F3692CFA5A}" type="datetimeFigureOut">
              <a:rPr lang="en-US" smtClean="0"/>
              <a:t>4/12/2020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34798912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2302"/>
            <a:ext cx="1971675"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412302"/>
            <a:ext cx="5800725"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2AC24A9-CCB6-4F8D-B8DB-C2F3692CFA5A}" type="datetimeFigureOut">
              <a:rPr lang="en-US" smtClean="0"/>
              <a:t>4/12/2020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2766545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2AC24A9-CCB6-4F8D-B8DB-C2F3692CFA5A}" type="datetimeFigureOut">
              <a:rPr lang="en-US" smtClean="0"/>
              <a:t>4/12/2020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20893142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2AC24A9-CCB6-4F8D-B8DB-C2F3692CFA5A}" type="datetimeFigureOut">
              <a:rPr lang="en-US" smtClean="0"/>
              <a:t>4/12/2020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DC25EE-239B-4C5F-AAD1-255A7D5F1EE2}" type="slidenum">
              <a:rPr lang="en-US" smtClean="0"/>
              <a:t>‹#›</a:t>
            </a:fld>
            <a:endParaRPr 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417155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822960" y="1845735"/>
            <a:ext cx="3703320" cy="40233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440" y="1845735"/>
            <a:ext cx="370332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2AC24A9-CCB6-4F8D-B8DB-C2F3692CFA5A}" type="datetimeFigureOut">
              <a:rPr lang="en-US" smtClean="0"/>
              <a:t>4/12/2020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35304479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22960" y="2582335"/>
            <a:ext cx="370332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3440" y="2582334"/>
            <a:ext cx="370332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2AC24A9-CCB6-4F8D-B8DB-C2F3692CFA5A}" type="datetimeFigureOut">
              <a:rPr lang="en-US" smtClean="0"/>
              <a:t>4/12/2020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34092758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2AC24A9-CCB6-4F8D-B8DB-C2F3692CFA5A}" type="datetimeFigureOut">
              <a:rPr lang="en-US" smtClean="0"/>
              <a:t>4/12/2020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13747981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02AC24A9-CCB6-4F8D-B8DB-C2F3692CFA5A}" type="datetimeFigureOut">
              <a:rPr lang="en-US" smtClean="0"/>
              <a:t>4/12/2020</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33907380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3600450" y="731520"/>
            <a:ext cx="486918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02AC24A9-CCB6-4F8D-B8DB-C2F3692CFA5A}" type="datetimeFigureOut">
              <a:rPr lang="en-US" smtClean="0"/>
              <a:t>4/12/2020</a:t>
            </a:fld>
            <a:endParaRPr lang="en-US" dirty="0"/>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B2DC25EE-239B-4C5F-AAD1-255A7D5F1EE2}" type="slidenum">
              <a:rPr lang="en-US" smtClean="0"/>
              <a:t>‹#›</a:t>
            </a:fld>
            <a:endParaRPr lang="en-US"/>
          </a:p>
        </p:txBody>
      </p:sp>
    </p:spTree>
    <p:extLst>
      <p:ext uri="{BB962C8B-B14F-4D97-AF65-F5344CB8AC3E}">
        <p14:creationId xmlns:p14="http://schemas.microsoft.com/office/powerpoint/2010/main" val="2127221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2" y="0"/>
            <a:ext cx="9143989"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22960"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2AC24A9-CCB6-4F8D-B8DB-C2F3692CFA5A}" type="datetimeFigureOut">
              <a:rPr lang="en-US" smtClean="0"/>
              <a:t>4/12/2020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29032093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9144001"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02AC24A9-CCB6-4F8D-B8DB-C2F3692CFA5A}" type="datetimeFigureOut">
              <a:rPr lang="en-US" smtClean="0"/>
              <a:t>4/12/2020</a:t>
            </a:fld>
            <a:endParaRPr lang="en-US"/>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B2DC25EE-239B-4C5F-AAD1-255A7D5F1EE2}" type="slidenum">
              <a:rPr lang="en-US" smtClean="0"/>
              <a:t>‹#›</a:t>
            </a:fld>
            <a:endParaRPr lang="en-US"/>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97679044"/>
      </p:ext>
    </p:extLst>
  </p:cSld>
  <p:clrMap bg1="lt1" tx1="dk1" bg2="lt2" tx2="dk2" accent1="accent1" accent2="accent2" accent3="accent3" accent4="accent4" accent5="accent5" accent6="accent6" hlink="hlink" folHlink="folHlink"/>
  <p:sldLayoutIdLst>
    <p:sldLayoutId id="2147483879" r:id="rId1"/>
    <p:sldLayoutId id="2147483880" r:id="rId2"/>
    <p:sldLayoutId id="2147483881" r:id="rId3"/>
    <p:sldLayoutId id="2147483882" r:id="rId4"/>
    <p:sldLayoutId id="2147483883" r:id="rId5"/>
    <p:sldLayoutId id="2147483884" r:id="rId6"/>
    <p:sldLayoutId id="2147483885" r:id="rId7"/>
    <p:sldLayoutId id="2147483886" r:id="rId8"/>
    <p:sldLayoutId id="2147483887" r:id="rId9"/>
    <p:sldLayoutId id="2147483888" r:id="rId10"/>
    <p:sldLayoutId id="2147483889"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924C24-ADC5-452F-95E9-676AB07F52FE}"/>
              </a:ext>
            </a:extLst>
          </p:cNvPr>
          <p:cNvSpPr>
            <a:spLocks noGrp="1"/>
          </p:cNvSpPr>
          <p:nvPr>
            <p:ph type="ctrTitle"/>
          </p:nvPr>
        </p:nvSpPr>
        <p:spPr/>
        <p:txBody>
          <a:bodyPr>
            <a:normAutofit/>
          </a:bodyPr>
          <a:lstStyle/>
          <a:p>
            <a:r>
              <a:rPr lang="en-US" sz="6000" dirty="0"/>
              <a:t>Billing &amp; Coding</a:t>
            </a:r>
            <a:br>
              <a:rPr lang="en-US" sz="6000" dirty="0"/>
            </a:br>
            <a:r>
              <a:rPr lang="en-US" sz="4000" dirty="0"/>
              <a:t>Emergency Department Procedures</a:t>
            </a:r>
            <a:br>
              <a:rPr lang="en-US" sz="4000" dirty="0"/>
            </a:br>
            <a:r>
              <a:rPr lang="en-US" sz="4000" dirty="0"/>
              <a:t>&amp; Point-of-Care Ultrasound</a:t>
            </a:r>
          </a:p>
        </p:txBody>
      </p:sp>
      <p:sp>
        <p:nvSpPr>
          <p:cNvPr id="3" name="Subtitle 2">
            <a:extLst>
              <a:ext uri="{FF2B5EF4-FFF2-40B4-BE49-F238E27FC236}">
                <a16:creationId xmlns:a16="http://schemas.microsoft.com/office/drawing/2014/main" id="{626FE0CA-9873-426C-9B45-55391B018564}"/>
              </a:ext>
            </a:extLst>
          </p:cNvPr>
          <p:cNvSpPr>
            <a:spLocks noGrp="1"/>
          </p:cNvSpPr>
          <p:nvPr>
            <p:ph type="subTitle" idx="1"/>
          </p:nvPr>
        </p:nvSpPr>
        <p:spPr>
          <a:xfrm>
            <a:off x="825038" y="4455620"/>
            <a:ext cx="7543800" cy="1553293"/>
          </a:xfrm>
        </p:spPr>
        <p:txBody>
          <a:bodyPr>
            <a:normAutofit fontScale="85000" lnSpcReduction="20000"/>
          </a:bodyPr>
          <a:lstStyle/>
          <a:p>
            <a:r>
              <a:rPr lang="en-US" dirty="0"/>
              <a:t>Elizabeth Barrall Werley, MD</a:t>
            </a:r>
          </a:p>
          <a:p>
            <a:r>
              <a:rPr lang="en-US" dirty="0"/>
              <a:t>Program Director</a:t>
            </a:r>
          </a:p>
          <a:p>
            <a:r>
              <a:rPr lang="en-US" dirty="0"/>
              <a:t>Assistant Professor of Emergency Medicine</a:t>
            </a:r>
          </a:p>
          <a:p>
            <a:r>
              <a:rPr lang="en-US" dirty="0"/>
              <a:t>Penn State Health</a:t>
            </a:r>
          </a:p>
        </p:txBody>
      </p:sp>
    </p:spTree>
    <p:extLst>
      <p:ext uri="{BB962C8B-B14F-4D97-AF65-F5344CB8AC3E}">
        <p14:creationId xmlns:p14="http://schemas.microsoft.com/office/powerpoint/2010/main" val="37128377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B9D886B-538B-49D7-AFA1-3F735ECE8BAB}"/>
              </a:ext>
            </a:extLst>
          </p:cNvPr>
          <p:cNvSpPr>
            <a:spLocks noGrp="1"/>
          </p:cNvSpPr>
          <p:nvPr>
            <p:ph idx="1"/>
          </p:nvPr>
        </p:nvSpPr>
        <p:spPr>
          <a:xfrm>
            <a:off x="822959" y="1845733"/>
            <a:ext cx="7543801" cy="4434993"/>
          </a:xfrm>
        </p:spPr>
        <p:txBody>
          <a:bodyPr>
            <a:normAutofit/>
          </a:bodyPr>
          <a:lstStyle/>
          <a:p>
            <a:r>
              <a:rPr lang="en-US" sz="3200" dirty="0"/>
              <a:t>Special circumstance related to a procedure</a:t>
            </a:r>
          </a:p>
          <a:p>
            <a:pPr lvl="1"/>
            <a:r>
              <a:rPr lang="en-US" sz="2800" dirty="0"/>
              <a:t>-76 Repeat Procedure or Service by Same Physician or other qualified Health Care professional</a:t>
            </a:r>
          </a:p>
          <a:p>
            <a:pPr lvl="1"/>
            <a:r>
              <a:rPr lang="en-US" sz="2800" dirty="0"/>
              <a:t>-77 Repeat Procedure by Another Physician or other qualified Health care Professional</a:t>
            </a:r>
          </a:p>
          <a:p>
            <a:pPr lvl="1"/>
            <a:r>
              <a:rPr lang="en-US" sz="2800" dirty="0"/>
              <a:t>Anatomic Modifiers</a:t>
            </a:r>
          </a:p>
          <a:p>
            <a:pPr lvl="1"/>
            <a:r>
              <a:rPr lang="en-US" sz="2800" dirty="0"/>
              <a:t>Performance Measurement Modifiers</a:t>
            </a:r>
          </a:p>
        </p:txBody>
      </p:sp>
      <p:sp>
        <p:nvSpPr>
          <p:cNvPr id="5" name="Title 4">
            <a:extLst>
              <a:ext uri="{FF2B5EF4-FFF2-40B4-BE49-F238E27FC236}">
                <a16:creationId xmlns:a16="http://schemas.microsoft.com/office/drawing/2014/main" id="{5DB85A46-6ADA-416A-8ABE-33EBD7AC8CAA}"/>
              </a:ext>
            </a:extLst>
          </p:cNvPr>
          <p:cNvSpPr>
            <a:spLocks noGrp="1"/>
          </p:cNvSpPr>
          <p:nvPr>
            <p:ph type="title"/>
          </p:nvPr>
        </p:nvSpPr>
        <p:spPr/>
        <p:txBody>
          <a:bodyPr>
            <a:normAutofit/>
          </a:bodyPr>
          <a:lstStyle/>
          <a:p>
            <a:r>
              <a:rPr lang="en-US" sz="4000" dirty="0"/>
              <a:t>Modifiers</a:t>
            </a:r>
          </a:p>
        </p:txBody>
      </p:sp>
    </p:spTree>
    <p:extLst>
      <p:ext uri="{BB962C8B-B14F-4D97-AF65-F5344CB8AC3E}">
        <p14:creationId xmlns:p14="http://schemas.microsoft.com/office/powerpoint/2010/main" val="4733694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910CC7-B846-4654-8485-3E963CC035A2}"/>
              </a:ext>
            </a:extLst>
          </p:cNvPr>
          <p:cNvSpPr>
            <a:spLocks noGrp="1"/>
          </p:cNvSpPr>
          <p:nvPr>
            <p:ph type="title"/>
          </p:nvPr>
        </p:nvSpPr>
        <p:spPr/>
        <p:txBody>
          <a:bodyPr/>
          <a:lstStyle/>
          <a:p>
            <a:r>
              <a:rPr lang="en-US" dirty="0"/>
              <a:t>Lacerations/Wound Repair</a:t>
            </a:r>
          </a:p>
        </p:txBody>
      </p:sp>
      <p:sp>
        <p:nvSpPr>
          <p:cNvPr id="3" name="Content Placeholder 2">
            <a:extLst>
              <a:ext uri="{FF2B5EF4-FFF2-40B4-BE49-F238E27FC236}">
                <a16:creationId xmlns:a16="http://schemas.microsoft.com/office/drawing/2014/main" id="{0B9D886B-538B-49D7-AFA1-3F735ECE8BAB}"/>
              </a:ext>
            </a:extLst>
          </p:cNvPr>
          <p:cNvSpPr>
            <a:spLocks noGrp="1"/>
          </p:cNvSpPr>
          <p:nvPr>
            <p:ph idx="1"/>
          </p:nvPr>
        </p:nvSpPr>
        <p:spPr>
          <a:xfrm>
            <a:off x="822959" y="1845734"/>
            <a:ext cx="7543801" cy="4276770"/>
          </a:xfrm>
        </p:spPr>
        <p:txBody>
          <a:bodyPr>
            <a:normAutofit/>
          </a:bodyPr>
          <a:lstStyle/>
          <a:p>
            <a:r>
              <a:rPr lang="en-US" sz="3200" dirty="0"/>
              <a:t>RVU ↑</a:t>
            </a:r>
          </a:p>
          <a:p>
            <a:pPr lvl="1"/>
            <a:r>
              <a:rPr lang="en-US" sz="2800" dirty="0"/>
              <a:t>Complexity of wound</a:t>
            </a:r>
          </a:p>
          <a:p>
            <a:pPr lvl="2"/>
            <a:r>
              <a:rPr lang="en-US" sz="2400" dirty="0"/>
              <a:t>Simple, intermediate, complex</a:t>
            </a:r>
          </a:p>
          <a:p>
            <a:pPr lvl="1"/>
            <a:r>
              <a:rPr lang="en-US" sz="2800" dirty="0"/>
              <a:t>Length of repair</a:t>
            </a:r>
          </a:p>
          <a:p>
            <a:pPr lvl="2"/>
            <a:r>
              <a:rPr lang="en-US" sz="2400" dirty="0"/>
              <a:t>Measure, don’t estimate</a:t>
            </a:r>
          </a:p>
          <a:p>
            <a:pPr lvl="1"/>
            <a:r>
              <a:rPr lang="en-US" sz="2800" dirty="0"/>
              <a:t>Details matter</a:t>
            </a:r>
          </a:p>
          <a:p>
            <a:pPr marL="0" indent="0">
              <a:buNone/>
            </a:pPr>
            <a:endParaRPr lang="en-US" sz="3200" dirty="0"/>
          </a:p>
        </p:txBody>
      </p:sp>
      <p:graphicFrame>
        <p:nvGraphicFramePr>
          <p:cNvPr id="4" name="Table 4">
            <a:extLst>
              <a:ext uri="{FF2B5EF4-FFF2-40B4-BE49-F238E27FC236}">
                <a16:creationId xmlns:a16="http://schemas.microsoft.com/office/drawing/2014/main" id="{6642958B-AC73-46F7-B453-573DF71FF2D6}"/>
              </a:ext>
            </a:extLst>
          </p:cNvPr>
          <p:cNvGraphicFramePr>
            <a:graphicFrameLocks noGrp="1"/>
          </p:cNvGraphicFramePr>
          <p:nvPr>
            <p:extLst>
              <p:ext uri="{D42A27DB-BD31-4B8C-83A1-F6EECF244321}">
                <p14:modId xmlns:p14="http://schemas.microsoft.com/office/powerpoint/2010/main" val="3055663240"/>
              </p:ext>
            </p:extLst>
          </p:nvPr>
        </p:nvGraphicFramePr>
        <p:xfrm>
          <a:off x="931295" y="4710817"/>
          <a:ext cx="7327128" cy="914400"/>
        </p:xfrm>
        <a:graphic>
          <a:graphicData uri="http://schemas.openxmlformats.org/drawingml/2006/table">
            <a:tbl>
              <a:tblPr firstRow="1" bandRow="1">
                <a:tableStyleId>{5C22544A-7EE6-4342-B048-85BDC9FD1C3A}</a:tableStyleId>
              </a:tblPr>
              <a:tblGrid>
                <a:gridCol w="2442376">
                  <a:extLst>
                    <a:ext uri="{9D8B030D-6E8A-4147-A177-3AD203B41FA5}">
                      <a16:colId xmlns:a16="http://schemas.microsoft.com/office/drawing/2014/main" val="4288373573"/>
                    </a:ext>
                  </a:extLst>
                </a:gridCol>
                <a:gridCol w="2442376">
                  <a:extLst>
                    <a:ext uri="{9D8B030D-6E8A-4147-A177-3AD203B41FA5}">
                      <a16:colId xmlns:a16="http://schemas.microsoft.com/office/drawing/2014/main" val="2488325082"/>
                    </a:ext>
                  </a:extLst>
                </a:gridCol>
                <a:gridCol w="2442376">
                  <a:extLst>
                    <a:ext uri="{9D8B030D-6E8A-4147-A177-3AD203B41FA5}">
                      <a16:colId xmlns:a16="http://schemas.microsoft.com/office/drawing/2014/main" val="1254408422"/>
                    </a:ext>
                  </a:extLst>
                </a:gridCol>
              </a:tblGrid>
              <a:tr h="370840">
                <a:tc>
                  <a:txBody>
                    <a:bodyPr/>
                    <a:lstStyle/>
                    <a:p>
                      <a:pPr algn="ctr"/>
                      <a:r>
                        <a:rPr lang="en-US" sz="2400" b="0" dirty="0">
                          <a:solidFill>
                            <a:schemeClr val="bg1"/>
                          </a:solidFill>
                        </a:rPr>
                        <a:t>≤ 2.5 cm</a:t>
                      </a:r>
                    </a:p>
                  </a:txBody>
                  <a:tcPr>
                    <a:solidFill>
                      <a:schemeClr val="accent2"/>
                    </a:solidFill>
                  </a:tcPr>
                </a:tc>
                <a:tc>
                  <a:txBody>
                    <a:bodyPr/>
                    <a:lstStyle/>
                    <a:p>
                      <a:pPr algn="ctr"/>
                      <a:r>
                        <a:rPr lang="en-US" sz="2400" b="0" dirty="0">
                          <a:solidFill>
                            <a:schemeClr val="bg1"/>
                          </a:solidFill>
                        </a:rPr>
                        <a:t>2.6cm – 7.5cm</a:t>
                      </a:r>
                    </a:p>
                  </a:txBody>
                  <a:tcPr>
                    <a:solidFill>
                      <a:schemeClr val="accent2"/>
                    </a:solidFill>
                  </a:tcPr>
                </a:tc>
                <a:tc>
                  <a:txBody>
                    <a:bodyPr/>
                    <a:lstStyle/>
                    <a:p>
                      <a:pPr algn="ctr"/>
                      <a:r>
                        <a:rPr lang="en-US" sz="2400" b="0" dirty="0">
                          <a:solidFill>
                            <a:schemeClr val="bg1"/>
                          </a:solidFill>
                        </a:rPr>
                        <a:t>7.6cm – 12.5cm</a:t>
                      </a:r>
                    </a:p>
                  </a:txBody>
                  <a:tcPr>
                    <a:solidFill>
                      <a:schemeClr val="accent2"/>
                    </a:solidFill>
                  </a:tcPr>
                </a:tc>
                <a:extLst>
                  <a:ext uri="{0D108BD9-81ED-4DB2-BD59-A6C34878D82A}">
                    <a16:rowId xmlns:a16="http://schemas.microsoft.com/office/drawing/2014/main" val="1854505102"/>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b="0" dirty="0">
                          <a:solidFill>
                            <a:schemeClr val="bg1"/>
                          </a:solidFill>
                        </a:rPr>
                        <a:t>12.6cm – 20.0cm</a:t>
                      </a:r>
                    </a:p>
                  </a:txBody>
                  <a:tcPr>
                    <a:solidFill>
                      <a:schemeClr val="accent2"/>
                    </a:solidFill>
                  </a:tcPr>
                </a:tc>
                <a:tc>
                  <a:txBody>
                    <a:bodyPr/>
                    <a:lstStyle/>
                    <a:p>
                      <a:pPr algn="ctr"/>
                      <a:r>
                        <a:rPr lang="en-US" sz="2400" b="0" dirty="0">
                          <a:solidFill>
                            <a:schemeClr val="bg1"/>
                          </a:solidFill>
                        </a:rPr>
                        <a:t>20.1cm – 30.0cm</a:t>
                      </a:r>
                    </a:p>
                  </a:txBody>
                  <a:tcPr>
                    <a:solidFill>
                      <a:schemeClr val="accent2"/>
                    </a:solidFill>
                  </a:tcPr>
                </a:tc>
                <a:tc>
                  <a:txBody>
                    <a:bodyPr/>
                    <a:lstStyle/>
                    <a:p>
                      <a:pPr algn="ctr"/>
                      <a:r>
                        <a:rPr lang="en-US" sz="2400" b="0" dirty="0">
                          <a:solidFill>
                            <a:schemeClr val="bg1"/>
                          </a:solidFill>
                        </a:rPr>
                        <a:t>&gt; 30.0 cm</a:t>
                      </a:r>
                    </a:p>
                  </a:txBody>
                  <a:tcPr>
                    <a:solidFill>
                      <a:schemeClr val="accent2"/>
                    </a:solidFill>
                  </a:tcPr>
                </a:tc>
                <a:extLst>
                  <a:ext uri="{0D108BD9-81ED-4DB2-BD59-A6C34878D82A}">
                    <a16:rowId xmlns:a16="http://schemas.microsoft.com/office/drawing/2014/main" val="3791905194"/>
                  </a:ext>
                </a:extLst>
              </a:tr>
            </a:tbl>
          </a:graphicData>
        </a:graphic>
      </p:graphicFrame>
    </p:spTree>
    <p:extLst>
      <p:ext uri="{BB962C8B-B14F-4D97-AF65-F5344CB8AC3E}">
        <p14:creationId xmlns:p14="http://schemas.microsoft.com/office/powerpoint/2010/main" val="38560754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910CC7-B846-4654-8485-3E963CC035A2}"/>
              </a:ext>
            </a:extLst>
          </p:cNvPr>
          <p:cNvSpPr>
            <a:spLocks noGrp="1"/>
          </p:cNvSpPr>
          <p:nvPr>
            <p:ph type="title"/>
          </p:nvPr>
        </p:nvSpPr>
        <p:spPr/>
        <p:txBody>
          <a:bodyPr/>
          <a:lstStyle/>
          <a:p>
            <a:r>
              <a:rPr lang="en-US" dirty="0"/>
              <a:t>Lacerations/Wound Repair</a:t>
            </a:r>
          </a:p>
        </p:txBody>
      </p:sp>
      <p:sp>
        <p:nvSpPr>
          <p:cNvPr id="3" name="Content Placeholder 2">
            <a:extLst>
              <a:ext uri="{FF2B5EF4-FFF2-40B4-BE49-F238E27FC236}">
                <a16:creationId xmlns:a16="http://schemas.microsoft.com/office/drawing/2014/main" id="{0B9D886B-538B-49D7-AFA1-3F735ECE8BAB}"/>
              </a:ext>
            </a:extLst>
          </p:cNvPr>
          <p:cNvSpPr>
            <a:spLocks noGrp="1"/>
          </p:cNvSpPr>
          <p:nvPr>
            <p:ph idx="1"/>
          </p:nvPr>
        </p:nvSpPr>
        <p:spPr>
          <a:xfrm>
            <a:off x="822959" y="1737361"/>
            <a:ext cx="7543801" cy="4276770"/>
          </a:xfrm>
        </p:spPr>
        <p:txBody>
          <a:bodyPr>
            <a:normAutofit/>
          </a:bodyPr>
          <a:lstStyle/>
          <a:p>
            <a:r>
              <a:rPr lang="en-US" sz="2400" dirty="0"/>
              <a:t>Comparison billing for a 2.0cm chest wound</a:t>
            </a:r>
          </a:p>
          <a:p>
            <a:endParaRPr lang="en-US" dirty="0">
              <a:latin typeface="Arial" panose="020B0604020202020204" pitchFamily="34" charset="0"/>
            </a:endParaRPr>
          </a:p>
          <a:p>
            <a:endParaRPr lang="en-US" sz="3200" dirty="0"/>
          </a:p>
        </p:txBody>
      </p:sp>
      <p:graphicFrame>
        <p:nvGraphicFramePr>
          <p:cNvPr id="4" name="Table 4">
            <a:extLst>
              <a:ext uri="{FF2B5EF4-FFF2-40B4-BE49-F238E27FC236}">
                <a16:creationId xmlns:a16="http://schemas.microsoft.com/office/drawing/2014/main" id="{2E5BCE31-485F-4F81-B383-8F06801788AF}"/>
              </a:ext>
            </a:extLst>
          </p:cNvPr>
          <p:cNvGraphicFramePr>
            <a:graphicFrameLocks noGrp="1"/>
          </p:cNvGraphicFramePr>
          <p:nvPr>
            <p:extLst>
              <p:ext uri="{D42A27DB-BD31-4B8C-83A1-F6EECF244321}">
                <p14:modId xmlns:p14="http://schemas.microsoft.com/office/powerpoint/2010/main" val="1619710219"/>
              </p:ext>
            </p:extLst>
          </p:nvPr>
        </p:nvGraphicFramePr>
        <p:xfrm>
          <a:off x="741614" y="2082211"/>
          <a:ext cx="7706490" cy="3931920"/>
        </p:xfrm>
        <a:graphic>
          <a:graphicData uri="http://schemas.openxmlformats.org/drawingml/2006/table">
            <a:tbl>
              <a:tblPr firstRow="1" bandRow="1">
                <a:tableStyleId>{5C22544A-7EE6-4342-B048-85BDC9FD1C3A}</a:tableStyleId>
              </a:tblPr>
              <a:tblGrid>
                <a:gridCol w="837804">
                  <a:extLst>
                    <a:ext uri="{9D8B030D-6E8A-4147-A177-3AD203B41FA5}">
                      <a16:colId xmlns:a16="http://schemas.microsoft.com/office/drawing/2014/main" val="694732661"/>
                    </a:ext>
                  </a:extLst>
                </a:gridCol>
                <a:gridCol w="1330037">
                  <a:extLst>
                    <a:ext uri="{9D8B030D-6E8A-4147-A177-3AD203B41FA5}">
                      <a16:colId xmlns:a16="http://schemas.microsoft.com/office/drawing/2014/main" val="1169993809"/>
                    </a:ext>
                  </a:extLst>
                </a:gridCol>
                <a:gridCol w="1995054">
                  <a:extLst>
                    <a:ext uri="{9D8B030D-6E8A-4147-A177-3AD203B41FA5}">
                      <a16:colId xmlns:a16="http://schemas.microsoft.com/office/drawing/2014/main" val="3678053652"/>
                    </a:ext>
                  </a:extLst>
                </a:gridCol>
                <a:gridCol w="1235034">
                  <a:extLst>
                    <a:ext uri="{9D8B030D-6E8A-4147-A177-3AD203B41FA5}">
                      <a16:colId xmlns:a16="http://schemas.microsoft.com/office/drawing/2014/main" val="1270072468"/>
                    </a:ext>
                  </a:extLst>
                </a:gridCol>
                <a:gridCol w="1104405">
                  <a:extLst>
                    <a:ext uri="{9D8B030D-6E8A-4147-A177-3AD203B41FA5}">
                      <a16:colId xmlns:a16="http://schemas.microsoft.com/office/drawing/2014/main" val="2297343066"/>
                    </a:ext>
                  </a:extLst>
                </a:gridCol>
                <a:gridCol w="1204156">
                  <a:extLst>
                    <a:ext uri="{9D8B030D-6E8A-4147-A177-3AD203B41FA5}">
                      <a16:colId xmlns:a16="http://schemas.microsoft.com/office/drawing/2014/main" val="434684971"/>
                    </a:ext>
                  </a:extLst>
                </a:gridCol>
              </a:tblGrid>
              <a:tr h="874643">
                <a:tc>
                  <a:txBody>
                    <a:bodyPr/>
                    <a:lstStyle/>
                    <a:p>
                      <a:pPr algn="ctr"/>
                      <a:r>
                        <a:rPr lang="en-US" dirty="0">
                          <a:solidFill>
                            <a:schemeClr val="bg1"/>
                          </a:solidFill>
                        </a:rPr>
                        <a:t>CPT Code</a:t>
                      </a:r>
                    </a:p>
                  </a:txBody>
                  <a:tcPr>
                    <a:solidFill>
                      <a:schemeClr val="accent2"/>
                    </a:solidFill>
                  </a:tcPr>
                </a:tc>
                <a:tc>
                  <a:txBody>
                    <a:bodyPr/>
                    <a:lstStyle/>
                    <a:p>
                      <a:pPr algn="ctr"/>
                      <a:r>
                        <a:rPr lang="en-US" dirty="0">
                          <a:solidFill>
                            <a:schemeClr val="bg1"/>
                          </a:solidFill>
                        </a:rPr>
                        <a:t>Complexity</a:t>
                      </a:r>
                    </a:p>
                  </a:txBody>
                  <a:tcPr>
                    <a:solidFill>
                      <a:schemeClr val="accent2"/>
                    </a:solidFill>
                  </a:tcPr>
                </a:tc>
                <a:tc>
                  <a:txBody>
                    <a:bodyPr/>
                    <a:lstStyle/>
                    <a:p>
                      <a:pPr algn="ctr"/>
                      <a:r>
                        <a:rPr lang="en-US" dirty="0">
                          <a:solidFill>
                            <a:schemeClr val="bg1"/>
                          </a:solidFill>
                        </a:rPr>
                        <a:t>Location</a:t>
                      </a:r>
                    </a:p>
                  </a:txBody>
                  <a:tcPr>
                    <a:solidFill>
                      <a:schemeClr val="accent2"/>
                    </a:solidFill>
                  </a:tcPr>
                </a:tc>
                <a:tc>
                  <a:txBody>
                    <a:bodyPr/>
                    <a:lstStyle/>
                    <a:p>
                      <a:pPr algn="ctr"/>
                      <a:r>
                        <a:rPr lang="en-US" dirty="0">
                          <a:solidFill>
                            <a:schemeClr val="bg1"/>
                          </a:solidFill>
                        </a:rPr>
                        <a:t>Size</a:t>
                      </a:r>
                    </a:p>
                  </a:txBody>
                  <a:tcPr>
                    <a:solidFill>
                      <a:schemeClr val="accent2"/>
                    </a:solidFill>
                  </a:tcPr>
                </a:tc>
                <a:tc>
                  <a:txBody>
                    <a:bodyPr/>
                    <a:lstStyle/>
                    <a:p>
                      <a:pPr algn="ctr"/>
                      <a:r>
                        <a:rPr lang="en-US" dirty="0">
                          <a:solidFill>
                            <a:schemeClr val="bg1"/>
                          </a:solidFill>
                        </a:rPr>
                        <a:t>*Physician work RVU</a:t>
                      </a:r>
                    </a:p>
                  </a:txBody>
                  <a:tcPr>
                    <a:solidFill>
                      <a:schemeClr val="accent2"/>
                    </a:solidFill>
                  </a:tcPr>
                </a:tc>
                <a:tc>
                  <a:txBody>
                    <a:bodyPr/>
                    <a:lstStyle/>
                    <a:p>
                      <a:pPr algn="ctr"/>
                      <a:r>
                        <a:rPr lang="en-US" dirty="0">
                          <a:solidFill>
                            <a:schemeClr val="bg1"/>
                          </a:solidFill>
                        </a:rPr>
                        <a:t>*Approx.</a:t>
                      </a:r>
                    </a:p>
                    <a:p>
                      <a:pPr algn="ctr"/>
                      <a:r>
                        <a:rPr lang="en-US" dirty="0">
                          <a:solidFill>
                            <a:schemeClr val="bg1"/>
                          </a:solidFill>
                        </a:rPr>
                        <a:t>Medicare payment</a:t>
                      </a:r>
                    </a:p>
                  </a:txBody>
                  <a:tcPr>
                    <a:solidFill>
                      <a:schemeClr val="accent2"/>
                    </a:solidFill>
                  </a:tcPr>
                </a:tc>
                <a:extLst>
                  <a:ext uri="{0D108BD9-81ED-4DB2-BD59-A6C34878D82A}">
                    <a16:rowId xmlns:a16="http://schemas.microsoft.com/office/drawing/2014/main" val="3891032529"/>
                  </a:ext>
                </a:extLst>
              </a:tr>
              <a:tr h="354717">
                <a:tc>
                  <a:txBody>
                    <a:bodyPr/>
                    <a:lstStyle/>
                    <a:p>
                      <a:pPr algn="ctr"/>
                      <a:r>
                        <a:rPr lang="en-US" dirty="0">
                          <a:solidFill>
                            <a:schemeClr val="bg1"/>
                          </a:solidFill>
                        </a:rPr>
                        <a:t>12001</a:t>
                      </a:r>
                    </a:p>
                  </a:txBody>
                  <a:tcPr>
                    <a:solidFill>
                      <a:schemeClr val="accent2"/>
                    </a:solidFill>
                  </a:tcPr>
                </a:tc>
                <a:tc>
                  <a:txBody>
                    <a:bodyPr/>
                    <a:lstStyle/>
                    <a:p>
                      <a:pPr algn="ctr"/>
                      <a:r>
                        <a:rPr lang="en-US" dirty="0">
                          <a:solidFill>
                            <a:schemeClr val="bg1"/>
                          </a:solidFill>
                        </a:rPr>
                        <a:t>Simple</a:t>
                      </a:r>
                    </a:p>
                  </a:txBody>
                  <a:tcPr>
                    <a:solidFill>
                      <a:schemeClr val="accent2"/>
                    </a:solidFill>
                  </a:tcPr>
                </a:tc>
                <a:tc>
                  <a:txBody>
                    <a:bodyPr/>
                    <a:lstStyle/>
                    <a:p>
                      <a:pPr algn="ctr"/>
                      <a:r>
                        <a:rPr lang="en-US" dirty="0">
                          <a:solidFill>
                            <a:schemeClr val="bg1"/>
                          </a:solidFill>
                        </a:rPr>
                        <a:t>Scalp, neck, axillae, external genitalia, trunk, extremities (incl. hands/feet)</a:t>
                      </a:r>
                    </a:p>
                  </a:txBody>
                  <a:tcPr>
                    <a:solidFill>
                      <a:schemeClr val="accent2"/>
                    </a:solidFill>
                  </a:tcPr>
                </a:tc>
                <a:tc>
                  <a:txBody>
                    <a:bodyPr/>
                    <a:lstStyle/>
                    <a:p>
                      <a:pPr algn="ctr"/>
                      <a:r>
                        <a:rPr lang="en-US" dirty="0">
                          <a:solidFill>
                            <a:schemeClr val="bg1"/>
                          </a:solidFill>
                        </a:rPr>
                        <a:t>≤ 2.5cm</a:t>
                      </a:r>
                    </a:p>
                  </a:txBody>
                  <a:tcPr>
                    <a:solidFill>
                      <a:schemeClr val="accent2"/>
                    </a:solidFill>
                  </a:tcPr>
                </a:tc>
                <a:tc>
                  <a:txBody>
                    <a:bodyPr/>
                    <a:lstStyle/>
                    <a:p>
                      <a:pPr algn="ctr"/>
                      <a:r>
                        <a:rPr lang="en-US" dirty="0">
                          <a:solidFill>
                            <a:schemeClr val="bg1"/>
                          </a:solidFill>
                        </a:rPr>
                        <a:t>0.84</a:t>
                      </a:r>
                    </a:p>
                  </a:txBody>
                  <a:tcPr>
                    <a:solidFill>
                      <a:schemeClr val="accent2"/>
                    </a:solidFill>
                  </a:tcPr>
                </a:tc>
                <a:tc>
                  <a:txBody>
                    <a:bodyPr/>
                    <a:lstStyle/>
                    <a:p>
                      <a:pPr algn="ctr"/>
                      <a:r>
                        <a:rPr lang="en-US" dirty="0">
                          <a:solidFill>
                            <a:schemeClr val="bg1"/>
                          </a:solidFill>
                        </a:rPr>
                        <a:t>$21</a:t>
                      </a:r>
                    </a:p>
                  </a:txBody>
                  <a:tcPr>
                    <a:solidFill>
                      <a:schemeClr val="accent2"/>
                    </a:solidFill>
                  </a:tcPr>
                </a:tc>
                <a:extLst>
                  <a:ext uri="{0D108BD9-81ED-4DB2-BD59-A6C34878D82A}">
                    <a16:rowId xmlns:a16="http://schemas.microsoft.com/office/drawing/2014/main" val="2993552744"/>
                  </a:ext>
                </a:extLst>
              </a:tr>
              <a:tr h="354717">
                <a:tc>
                  <a:txBody>
                    <a:bodyPr/>
                    <a:lstStyle/>
                    <a:p>
                      <a:pPr algn="ctr"/>
                      <a:r>
                        <a:rPr lang="en-US" dirty="0">
                          <a:solidFill>
                            <a:schemeClr val="bg1"/>
                          </a:solidFill>
                        </a:rPr>
                        <a:t>12031</a:t>
                      </a:r>
                    </a:p>
                  </a:txBody>
                  <a:tcPr>
                    <a:solidFill>
                      <a:schemeClr val="accent2"/>
                    </a:solidFill>
                  </a:tcPr>
                </a:tc>
                <a:tc>
                  <a:txBody>
                    <a:bodyPr/>
                    <a:lstStyle/>
                    <a:p>
                      <a:pPr algn="ctr"/>
                      <a:r>
                        <a:rPr lang="en-US" dirty="0" err="1">
                          <a:solidFill>
                            <a:schemeClr val="bg1"/>
                          </a:solidFill>
                        </a:rPr>
                        <a:t>Intermed</a:t>
                      </a:r>
                      <a:r>
                        <a:rPr lang="en-US" dirty="0">
                          <a:solidFill>
                            <a:schemeClr val="bg1"/>
                          </a:solidFill>
                        </a:rPr>
                        <a:t>.</a:t>
                      </a:r>
                    </a:p>
                  </a:txBody>
                  <a:tcPr>
                    <a:solidFill>
                      <a:schemeClr val="accent2"/>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solidFill>
                            <a:schemeClr val="bg1"/>
                          </a:solidFill>
                        </a:rPr>
                        <a:t>Scalp, neck, axillae, external genitalia, trunk, extremities (excl. hands/feet)</a:t>
                      </a:r>
                    </a:p>
                  </a:txBody>
                  <a:tcPr>
                    <a:solidFill>
                      <a:schemeClr val="accent2"/>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solidFill>
                            <a:schemeClr val="bg1"/>
                          </a:solidFill>
                        </a:rPr>
                        <a:t>≤ 2.5cm</a:t>
                      </a:r>
                    </a:p>
                    <a:p>
                      <a:pPr algn="ctr"/>
                      <a:endParaRPr lang="en-US" dirty="0">
                        <a:solidFill>
                          <a:schemeClr val="bg1"/>
                        </a:solidFill>
                      </a:endParaRPr>
                    </a:p>
                  </a:txBody>
                  <a:tcPr>
                    <a:solidFill>
                      <a:schemeClr val="accent2"/>
                    </a:solidFill>
                  </a:tcPr>
                </a:tc>
                <a:tc>
                  <a:txBody>
                    <a:bodyPr/>
                    <a:lstStyle/>
                    <a:p>
                      <a:pPr algn="ctr"/>
                      <a:r>
                        <a:rPr lang="en-US" dirty="0">
                          <a:solidFill>
                            <a:schemeClr val="bg1"/>
                          </a:solidFill>
                        </a:rPr>
                        <a:t>2.0</a:t>
                      </a:r>
                    </a:p>
                  </a:txBody>
                  <a:tcPr>
                    <a:solidFill>
                      <a:schemeClr val="accent2"/>
                    </a:solidFill>
                  </a:tcPr>
                </a:tc>
                <a:tc>
                  <a:txBody>
                    <a:bodyPr/>
                    <a:lstStyle/>
                    <a:p>
                      <a:pPr algn="ctr"/>
                      <a:r>
                        <a:rPr lang="en-US" dirty="0">
                          <a:solidFill>
                            <a:schemeClr val="bg1"/>
                          </a:solidFill>
                        </a:rPr>
                        <a:t>$50</a:t>
                      </a:r>
                    </a:p>
                  </a:txBody>
                  <a:tcPr>
                    <a:solidFill>
                      <a:schemeClr val="accent2"/>
                    </a:solidFill>
                  </a:tcPr>
                </a:tc>
                <a:extLst>
                  <a:ext uri="{0D108BD9-81ED-4DB2-BD59-A6C34878D82A}">
                    <a16:rowId xmlns:a16="http://schemas.microsoft.com/office/drawing/2014/main" val="1935904129"/>
                  </a:ext>
                </a:extLst>
              </a:tr>
              <a:tr h="354717">
                <a:tc>
                  <a:txBody>
                    <a:bodyPr/>
                    <a:lstStyle/>
                    <a:p>
                      <a:pPr algn="ctr"/>
                      <a:r>
                        <a:rPr lang="en-US" dirty="0">
                          <a:solidFill>
                            <a:schemeClr val="bg1"/>
                          </a:solidFill>
                        </a:rPr>
                        <a:t>13100</a:t>
                      </a:r>
                    </a:p>
                  </a:txBody>
                  <a:tcPr>
                    <a:solidFill>
                      <a:schemeClr val="accent2"/>
                    </a:solidFill>
                  </a:tcPr>
                </a:tc>
                <a:tc>
                  <a:txBody>
                    <a:bodyPr/>
                    <a:lstStyle/>
                    <a:p>
                      <a:pPr algn="ctr"/>
                      <a:r>
                        <a:rPr lang="en-US" dirty="0">
                          <a:solidFill>
                            <a:schemeClr val="bg1"/>
                          </a:solidFill>
                        </a:rPr>
                        <a:t>Complex</a:t>
                      </a:r>
                    </a:p>
                  </a:txBody>
                  <a:tcPr>
                    <a:solidFill>
                      <a:schemeClr val="accent2"/>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solidFill>
                            <a:schemeClr val="bg1"/>
                          </a:solidFill>
                        </a:rPr>
                        <a:t>Trunk</a:t>
                      </a:r>
                    </a:p>
                    <a:p>
                      <a:pPr algn="ctr"/>
                      <a:endParaRPr lang="en-US" dirty="0">
                        <a:solidFill>
                          <a:schemeClr val="bg1"/>
                        </a:solidFill>
                      </a:endParaRPr>
                    </a:p>
                  </a:txBody>
                  <a:tcPr>
                    <a:solidFill>
                      <a:schemeClr val="accent2"/>
                    </a:solidFill>
                  </a:tcPr>
                </a:tc>
                <a:tc>
                  <a:txBody>
                    <a:bodyPr/>
                    <a:lstStyle/>
                    <a:p>
                      <a:pPr algn="ctr"/>
                      <a:r>
                        <a:rPr lang="en-US" dirty="0">
                          <a:solidFill>
                            <a:schemeClr val="bg1"/>
                          </a:solidFill>
                        </a:rPr>
                        <a:t>1.1-2.5cm</a:t>
                      </a:r>
                    </a:p>
                  </a:txBody>
                  <a:tcPr>
                    <a:solidFill>
                      <a:schemeClr val="accent2"/>
                    </a:solidFill>
                  </a:tcPr>
                </a:tc>
                <a:tc>
                  <a:txBody>
                    <a:bodyPr/>
                    <a:lstStyle/>
                    <a:p>
                      <a:pPr algn="ctr"/>
                      <a:r>
                        <a:rPr lang="en-US" dirty="0">
                          <a:solidFill>
                            <a:schemeClr val="bg1"/>
                          </a:solidFill>
                        </a:rPr>
                        <a:t>3.0</a:t>
                      </a:r>
                    </a:p>
                  </a:txBody>
                  <a:tcPr>
                    <a:solidFill>
                      <a:schemeClr val="accent2"/>
                    </a:solidFill>
                  </a:tcPr>
                </a:tc>
                <a:tc>
                  <a:txBody>
                    <a:bodyPr/>
                    <a:lstStyle/>
                    <a:p>
                      <a:pPr algn="ctr"/>
                      <a:r>
                        <a:rPr lang="en-US" dirty="0">
                          <a:solidFill>
                            <a:schemeClr val="bg1"/>
                          </a:solidFill>
                        </a:rPr>
                        <a:t>$75</a:t>
                      </a:r>
                    </a:p>
                  </a:txBody>
                  <a:tcPr>
                    <a:solidFill>
                      <a:schemeClr val="accent2"/>
                    </a:solidFill>
                  </a:tcPr>
                </a:tc>
                <a:extLst>
                  <a:ext uri="{0D108BD9-81ED-4DB2-BD59-A6C34878D82A}">
                    <a16:rowId xmlns:a16="http://schemas.microsoft.com/office/drawing/2014/main" val="1081521420"/>
                  </a:ext>
                </a:extLst>
              </a:tr>
            </a:tbl>
          </a:graphicData>
        </a:graphic>
      </p:graphicFrame>
      <p:sp>
        <p:nvSpPr>
          <p:cNvPr id="5" name="TextBox 4">
            <a:extLst>
              <a:ext uri="{FF2B5EF4-FFF2-40B4-BE49-F238E27FC236}">
                <a16:creationId xmlns:a16="http://schemas.microsoft.com/office/drawing/2014/main" id="{D31FE1A4-9492-4618-92A0-40105A205B73}"/>
              </a:ext>
            </a:extLst>
          </p:cNvPr>
          <p:cNvSpPr txBox="1"/>
          <p:nvPr/>
        </p:nvSpPr>
        <p:spPr>
          <a:xfrm>
            <a:off x="741614" y="6014131"/>
            <a:ext cx="7706490" cy="307777"/>
          </a:xfrm>
          <a:prstGeom prst="rect">
            <a:avLst/>
          </a:prstGeom>
          <a:noFill/>
        </p:spPr>
        <p:txBody>
          <a:bodyPr wrap="square" rtlCol="0">
            <a:spAutoFit/>
          </a:bodyPr>
          <a:lstStyle/>
          <a:p>
            <a:r>
              <a:rPr lang="en-US" sz="1400" dirty="0" err="1"/>
              <a:t>Verhovshek</a:t>
            </a:r>
            <a:r>
              <a:rPr lang="en-US" sz="1400" dirty="0"/>
              <a:t> J. Wound Repair Closure Coding Made Simple. American Academy of Professional Coders. </a:t>
            </a:r>
          </a:p>
        </p:txBody>
      </p:sp>
    </p:spTree>
    <p:extLst>
      <p:ext uri="{BB962C8B-B14F-4D97-AF65-F5344CB8AC3E}">
        <p14:creationId xmlns:p14="http://schemas.microsoft.com/office/powerpoint/2010/main" val="17285725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910CC7-B846-4654-8485-3E963CC035A2}"/>
              </a:ext>
            </a:extLst>
          </p:cNvPr>
          <p:cNvSpPr>
            <a:spLocks noGrp="1"/>
          </p:cNvSpPr>
          <p:nvPr>
            <p:ph type="title"/>
          </p:nvPr>
        </p:nvSpPr>
        <p:spPr/>
        <p:txBody>
          <a:bodyPr/>
          <a:lstStyle/>
          <a:p>
            <a:r>
              <a:rPr lang="en-US" dirty="0"/>
              <a:t>Lacerations/Wound Repair</a:t>
            </a:r>
          </a:p>
        </p:txBody>
      </p:sp>
      <p:sp>
        <p:nvSpPr>
          <p:cNvPr id="3" name="Content Placeholder 2">
            <a:extLst>
              <a:ext uri="{FF2B5EF4-FFF2-40B4-BE49-F238E27FC236}">
                <a16:creationId xmlns:a16="http://schemas.microsoft.com/office/drawing/2014/main" id="{0B9D886B-538B-49D7-AFA1-3F735ECE8BAB}"/>
              </a:ext>
            </a:extLst>
          </p:cNvPr>
          <p:cNvSpPr>
            <a:spLocks noGrp="1"/>
          </p:cNvSpPr>
          <p:nvPr>
            <p:ph idx="1"/>
          </p:nvPr>
        </p:nvSpPr>
        <p:spPr>
          <a:xfrm>
            <a:off x="822959" y="1845734"/>
            <a:ext cx="7543801" cy="4276770"/>
          </a:xfrm>
        </p:spPr>
        <p:txBody>
          <a:bodyPr>
            <a:normAutofit/>
          </a:bodyPr>
          <a:lstStyle/>
          <a:p>
            <a:r>
              <a:rPr lang="en-US" sz="3200" dirty="0"/>
              <a:t>Grouped together (one CPT code)</a:t>
            </a:r>
          </a:p>
          <a:p>
            <a:pPr lvl="1"/>
            <a:r>
              <a:rPr lang="en-US" sz="2800" dirty="0"/>
              <a:t>Same anatomic site</a:t>
            </a:r>
          </a:p>
          <a:p>
            <a:pPr lvl="1"/>
            <a:r>
              <a:rPr lang="en-US" sz="2800" dirty="0"/>
              <a:t>Same complexity</a:t>
            </a:r>
          </a:p>
          <a:p>
            <a:r>
              <a:rPr lang="en-US" sz="3200" dirty="0"/>
              <a:t>Coded individually</a:t>
            </a:r>
          </a:p>
          <a:p>
            <a:pPr lvl="1"/>
            <a:r>
              <a:rPr lang="en-US" sz="2800" dirty="0"/>
              <a:t>Different anatomic groupings</a:t>
            </a:r>
          </a:p>
          <a:p>
            <a:pPr lvl="1"/>
            <a:r>
              <a:rPr lang="en-US" sz="2800" dirty="0"/>
              <a:t>Varying complexity</a:t>
            </a:r>
          </a:p>
          <a:p>
            <a:endParaRPr lang="en-US" sz="3200" dirty="0"/>
          </a:p>
          <a:p>
            <a:pPr lvl="1"/>
            <a:endParaRPr lang="en-US" sz="3000" dirty="0"/>
          </a:p>
        </p:txBody>
      </p:sp>
    </p:spTree>
    <p:extLst>
      <p:ext uri="{BB962C8B-B14F-4D97-AF65-F5344CB8AC3E}">
        <p14:creationId xmlns:p14="http://schemas.microsoft.com/office/powerpoint/2010/main" val="18501441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910CC7-B846-4654-8485-3E963CC035A2}"/>
              </a:ext>
            </a:extLst>
          </p:cNvPr>
          <p:cNvSpPr>
            <a:spLocks noGrp="1"/>
          </p:cNvSpPr>
          <p:nvPr>
            <p:ph type="title"/>
          </p:nvPr>
        </p:nvSpPr>
        <p:spPr/>
        <p:txBody>
          <a:bodyPr/>
          <a:lstStyle/>
          <a:p>
            <a:r>
              <a:rPr lang="en-US" dirty="0"/>
              <a:t>Lacerations/Wound Repair</a:t>
            </a:r>
          </a:p>
        </p:txBody>
      </p:sp>
      <p:sp>
        <p:nvSpPr>
          <p:cNvPr id="3" name="Content Placeholder 2">
            <a:extLst>
              <a:ext uri="{FF2B5EF4-FFF2-40B4-BE49-F238E27FC236}">
                <a16:creationId xmlns:a16="http://schemas.microsoft.com/office/drawing/2014/main" id="{0B9D886B-538B-49D7-AFA1-3F735ECE8BAB}"/>
              </a:ext>
            </a:extLst>
          </p:cNvPr>
          <p:cNvSpPr>
            <a:spLocks noGrp="1"/>
          </p:cNvSpPr>
          <p:nvPr>
            <p:ph idx="1"/>
          </p:nvPr>
        </p:nvSpPr>
        <p:spPr>
          <a:xfrm>
            <a:off x="822959" y="1845734"/>
            <a:ext cx="7543801" cy="4276770"/>
          </a:xfrm>
        </p:spPr>
        <p:txBody>
          <a:bodyPr>
            <a:normAutofit/>
          </a:bodyPr>
          <a:lstStyle/>
          <a:p>
            <a:r>
              <a:rPr lang="en-US" sz="3200" dirty="0"/>
              <a:t>Simple</a:t>
            </a:r>
          </a:p>
          <a:p>
            <a:pPr lvl="1"/>
            <a:r>
              <a:rPr lang="en-US" sz="3000" dirty="0"/>
              <a:t>Superficial</a:t>
            </a:r>
          </a:p>
          <a:p>
            <a:pPr lvl="1"/>
            <a:r>
              <a:rPr lang="en-US" sz="3000" dirty="0"/>
              <a:t>One-layer closure</a:t>
            </a:r>
          </a:p>
          <a:p>
            <a:r>
              <a:rPr lang="en-US" sz="3200" dirty="0"/>
              <a:t>Anatomic groupings</a:t>
            </a:r>
          </a:p>
          <a:p>
            <a:pPr lvl="1"/>
            <a:r>
              <a:rPr lang="en-US" sz="3000" dirty="0"/>
              <a:t>Scalp, neck, axillae, external genitalia, trunk and/or extremities (including hands or feet)</a:t>
            </a:r>
          </a:p>
          <a:p>
            <a:pPr lvl="1"/>
            <a:r>
              <a:rPr lang="en-US" sz="3000" dirty="0"/>
              <a:t>Face, ears, eyelids, nose, lips and/or mucous membranes</a:t>
            </a:r>
          </a:p>
          <a:p>
            <a:pPr lvl="1"/>
            <a:endParaRPr lang="en-US" sz="3000" dirty="0"/>
          </a:p>
        </p:txBody>
      </p:sp>
    </p:spTree>
    <p:extLst>
      <p:ext uri="{BB962C8B-B14F-4D97-AF65-F5344CB8AC3E}">
        <p14:creationId xmlns:p14="http://schemas.microsoft.com/office/powerpoint/2010/main" val="2319588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910CC7-B846-4654-8485-3E963CC035A2}"/>
              </a:ext>
            </a:extLst>
          </p:cNvPr>
          <p:cNvSpPr>
            <a:spLocks noGrp="1"/>
          </p:cNvSpPr>
          <p:nvPr>
            <p:ph type="title"/>
          </p:nvPr>
        </p:nvSpPr>
        <p:spPr/>
        <p:txBody>
          <a:bodyPr/>
          <a:lstStyle/>
          <a:p>
            <a:r>
              <a:rPr lang="en-US" dirty="0"/>
              <a:t>Lacerations/Wound Repair</a:t>
            </a:r>
          </a:p>
        </p:txBody>
      </p:sp>
      <p:sp>
        <p:nvSpPr>
          <p:cNvPr id="3" name="Content Placeholder 2">
            <a:extLst>
              <a:ext uri="{FF2B5EF4-FFF2-40B4-BE49-F238E27FC236}">
                <a16:creationId xmlns:a16="http://schemas.microsoft.com/office/drawing/2014/main" id="{0B9D886B-538B-49D7-AFA1-3F735ECE8BAB}"/>
              </a:ext>
            </a:extLst>
          </p:cNvPr>
          <p:cNvSpPr>
            <a:spLocks noGrp="1"/>
          </p:cNvSpPr>
          <p:nvPr>
            <p:ph idx="1"/>
          </p:nvPr>
        </p:nvSpPr>
        <p:spPr>
          <a:xfrm>
            <a:off x="822959" y="1845734"/>
            <a:ext cx="7543801" cy="4276770"/>
          </a:xfrm>
        </p:spPr>
        <p:txBody>
          <a:bodyPr>
            <a:normAutofit/>
          </a:bodyPr>
          <a:lstStyle/>
          <a:p>
            <a:r>
              <a:rPr lang="en-US" sz="3200" dirty="0"/>
              <a:t>Intermediate</a:t>
            </a:r>
          </a:p>
          <a:p>
            <a:pPr lvl="1"/>
            <a:r>
              <a:rPr lang="en-US" sz="2800" dirty="0"/>
              <a:t>Layered closure (skin + subcutaneous tissue)</a:t>
            </a:r>
          </a:p>
          <a:p>
            <a:pPr lvl="1"/>
            <a:r>
              <a:rPr lang="en-US" sz="2800" dirty="0"/>
              <a:t>Single-layer closure but contaminated</a:t>
            </a:r>
          </a:p>
          <a:p>
            <a:pPr lvl="1"/>
            <a:r>
              <a:rPr lang="en-US" sz="2800" dirty="0"/>
              <a:t>3 different anatomic groupings</a:t>
            </a:r>
          </a:p>
          <a:p>
            <a:r>
              <a:rPr lang="en-US" sz="3200" dirty="0"/>
              <a:t>Complex</a:t>
            </a:r>
          </a:p>
          <a:p>
            <a:pPr lvl="1"/>
            <a:r>
              <a:rPr lang="en-US" sz="2800" dirty="0"/>
              <a:t>Multi-layer</a:t>
            </a:r>
          </a:p>
          <a:p>
            <a:pPr lvl="1"/>
            <a:r>
              <a:rPr lang="en-US" sz="3000" dirty="0"/>
              <a:t>Extensive tissue damage and repair</a:t>
            </a:r>
            <a:endParaRPr lang="en-US" sz="2200" dirty="0"/>
          </a:p>
        </p:txBody>
      </p:sp>
    </p:spTree>
    <p:extLst>
      <p:ext uri="{BB962C8B-B14F-4D97-AF65-F5344CB8AC3E}">
        <p14:creationId xmlns:p14="http://schemas.microsoft.com/office/powerpoint/2010/main" val="32237408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910CC7-B846-4654-8485-3E963CC035A2}"/>
              </a:ext>
            </a:extLst>
          </p:cNvPr>
          <p:cNvSpPr>
            <a:spLocks noGrp="1"/>
          </p:cNvSpPr>
          <p:nvPr>
            <p:ph type="title"/>
          </p:nvPr>
        </p:nvSpPr>
        <p:spPr/>
        <p:txBody>
          <a:bodyPr/>
          <a:lstStyle/>
          <a:p>
            <a:r>
              <a:rPr lang="en-US" dirty="0"/>
              <a:t>Lacerations/Wound Repair</a:t>
            </a:r>
          </a:p>
        </p:txBody>
      </p:sp>
      <p:sp>
        <p:nvSpPr>
          <p:cNvPr id="3" name="Content Placeholder 2">
            <a:extLst>
              <a:ext uri="{FF2B5EF4-FFF2-40B4-BE49-F238E27FC236}">
                <a16:creationId xmlns:a16="http://schemas.microsoft.com/office/drawing/2014/main" id="{0B9D886B-538B-49D7-AFA1-3F735ECE8BAB}"/>
              </a:ext>
            </a:extLst>
          </p:cNvPr>
          <p:cNvSpPr>
            <a:spLocks noGrp="1"/>
          </p:cNvSpPr>
          <p:nvPr>
            <p:ph idx="1"/>
          </p:nvPr>
        </p:nvSpPr>
        <p:spPr>
          <a:xfrm>
            <a:off x="822959" y="1845734"/>
            <a:ext cx="7543801" cy="4276770"/>
          </a:xfrm>
        </p:spPr>
        <p:txBody>
          <a:bodyPr>
            <a:normAutofit/>
          </a:bodyPr>
          <a:lstStyle/>
          <a:p>
            <a:r>
              <a:rPr lang="en-US" sz="3200" dirty="0"/>
              <a:t>Tissue Adhesive or Staples</a:t>
            </a:r>
          </a:p>
          <a:p>
            <a:pPr lvl="1"/>
            <a:r>
              <a:rPr lang="en-US" sz="2800" dirty="0"/>
              <a:t>Use same CPT code for other wound repair</a:t>
            </a:r>
          </a:p>
          <a:p>
            <a:pPr lvl="1"/>
            <a:r>
              <a:rPr lang="en-US" sz="2800" dirty="0"/>
              <a:t>Rare exception for Medicare subgroups</a:t>
            </a:r>
          </a:p>
        </p:txBody>
      </p:sp>
    </p:spTree>
    <p:extLst>
      <p:ext uri="{BB962C8B-B14F-4D97-AF65-F5344CB8AC3E}">
        <p14:creationId xmlns:p14="http://schemas.microsoft.com/office/powerpoint/2010/main" val="30427769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910CC7-B846-4654-8485-3E963CC035A2}"/>
              </a:ext>
            </a:extLst>
          </p:cNvPr>
          <p:cNvSpPr>
            <a:spLocks noGrp="1"/>
          </p:cNvSpPr>
          <p:nvPr>
            <p:ph type="title"/>
          </p:nvPr>
        </p:nvSpPr>
        <p:spPr/>
        <p:txBody>
          <a:bodyPr/>
          <a:lstStyle/>
          <a:p>
            <a:r>
              <a:rPr lang="en-US" dirty="0"/>
              <a:t>Lacerations/Wound Repair</a:t>
            </a:r>
          </a:p>
        </p:txBody>
      </p:sp>
      <p:sp>
        <p:nvSpPr>
          <p:cNvPr id="3" name="Content Placeholder 2">
            <a:extLst>
              <a:ext uri="{FF2B5EF4-FFF2-40B4-BE49-F238E27FC236}">
                <a16:creationId xmlns:a16="http://schemas.microsoft.com/office/drawing/2014/main" id="{0B9D886B-538B-49D7-AFA1-3F735ECE8BAB}"/>
              </a:ext>
            </a:extLst>
          </p:cNvPr>
          <p:cNvSpPr>
            <a:spLocks noGrp="1"/>
          </p:cNvSpPr>
          <p:nvPr>
            <p:ph idx="1"/>
          </p:nvPr>
        </p:nvSpPr>
        <p:spPr>
          <a:xfrm>
            <a:off x="822959" y="1845734"/>
            <a:ext cx="7543801" cy="4276770"/>
          </a:xfrm>
        </p:spPr>
        <p:txBody>
          <a:bodyPr>
            <a:normAutofit/>
          </a:bodyPr>
          <a:lstStyle/>
          <a:p>
            <a:r>
              <a:rPr lang="en-US" sz="3200" dirty="0"/>
              <a:t>Priority in which wound repairs are coded</a:t>
            </a:r>
          </a:p>
          <a:p>
            <a:pPr lvl="1"/>
            <a:r>
              <a:rPr lang="en-US" sz="2800" dirty="0"/>
              <a:t>Complexity</a:t>
            </a:r>
          </a:p>
          <a:p>
            <a:pPr lvl="1"/>
            <a:r>
              <a:rPr lang="en-US" sz="2800" dirty="0"/>
              <a:t>Anatomic site</a:t>
            </a:r>
          </a:p>
          <a:p>
            <a:pPr lvl="1"/>
            <a:r>
              <a:rPr lang="en-US" sz="2800" dirty="0"/>
              <a:t>Size</a:t>
            </a:r>
          </a:p>
        </p:txBody>
      </p:sp>
    </p:spTree>
    <p:extLst>
      <p:ext uri="{BB962C8B-B14F-4D97-AF65-F5344CB8AC3E}">
        <p14:creationId xmlns:p14="http://schemas.microsoft.com/office/powerpoint/2010/main" val="2060939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910CC7-B846-4654-8485-3E963CC035A2}"/>
              </a:ext>
            </a:extLst>
          </p:cNvPr>
          <p:cNvSpPr>
            <a:spLocks noGrp="1"/>
          </p:cNvSpPr>
          <p:nvPr>
            <p:ph type="title"/>
          </p:nvPr>
        </p:nvSpPr>
        <p:spPr/>
        <p:txBody>
          <a:bodyPr/>
          <a:lstStyle/>
          <a:p>
            <a:r>
              <a:rPr lang="en-US" dirty="0"/>
              <a:t>Lacerations/Wound Repair</a:t>
            </a:r>
          </a:p>
        </p:txBody>
      </p:sp>
      <p:sp>
        <p:nvSpPr>
          <p:cNvPr id="3" name="Content Placeholder 2">
            <a:extLst>
              <a:ext uri="{FF2B5EF4-FFF2-40B4-BE49-F238E27FC236}">
                <a16:creationId xmlns:a16="http://schemas.microsoft.com/office/drawing/2014/main" id="{0B9D886B-538B-49D7-AFA1-3F735ECE8BAB}"/>
              </a:ext>
            </a:extLst>
          </p:cNvPr>
          <p:cNvSpPr>
            <a:spLocks noGrp="1"/>
          </p:cNvSpPr>
          <p:nvPr>
            <p:ph idx="1"/>
          </p:nvPr>
        </p:nvSpPr>
        <p:spPr>
          <a:xfrm>
            <a:off x="822959" y="1845734"/>
            <a:ext cx="7543801" cy="4276770"/>
          </a:xfrm>
        </p:spPr>
        <p:txBody>
          <a:bodyPr>
            <a:normAutofit/>
          </a:bodyPr>
          <a:lstStyle/>
          <a:p>
            <a:r>
              <a:rPr lang="en-US" sz="3200" dirty="0"/>
              <a:t>Factors that impact coding</a:t>
            </a:r>
          </a:p>
          <a:p>
            <a:pPr lvl="1"/>
            <a:r>
              <a:rPr lang="en-US" sz="2800" dirty="0"/>
              <a:t>Complexity of closure</a:t>
            </a:r>
          </a:p>
          <a:p>
            <a:pPr lvl="1"/>
            <a:r>
              <a:rPr lang="en-US" sz="2800" dirty="0"/>
              <a:t>Extent of cleaning</a:t>
            </a:r>
          </a:p>
          <a:p>
            <a:pPr lvl="1"/>
            <a:r>
              <a:rPr lang="en-US" sz="2800" dirty="0"/>
              <a:t>Debridement</a:t>
            </a:r>
          </a:p>
          <a:p>
            <a:pPr lvl="1"/>
            <a:r>
              <a:rPr lang="en-US" sz="2800" dirty="0"/>
              <a:t>Revision of wound edges</a:t>
            </a:r>
          </a:p>
          <a:p>
            <a:pPr lvl="1"/>
            <a:r>
              <a:rPr lang="en-US" sz="2800" dirty="0"/>
              <a:t>Foreign body removal</a:t>
            </a:r>
          </a:p>
        </p:txBody>
      </p:sp>
    </p:spTree>
    <p:extLst>
      <p:ext uri="{BB962C8B-B14F-4D97-AF65-F5344CB8AC3E}">
        <p14:creationId xmlns:p14="http://schemas.microsoft.com/office/powerpoint/2010/main" val="7743625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910CC7-B846-4654-8485-3E963CC035A2}"/>
              </a:ext>
            </a:extLst>
          </p:cNvPr>
          <p:cNvSpPr>
            <a:spLocks noGrp="1"/>
          </p:cNvSpPr>
          <p:nvPr>
            <p:ph type="title"/>
          </p:nvPr>
        </p:nvSpPr>
        <p:spPr/>
        <p:txBody>
          <a:bodyPr/>
          <a:lstStyle/>
          <a:p>
            <a:r>
              <a:rPr lang="en-US" dirty="0"/>
              <a:t>Lacerations/Wound Repair</a:t>
            </a:r>
          </a:p>
        </p:txBody>
      </p:sp>
      <p:sp>
        <p:nvSpPr>
          <p:cNvPr id="3" name="Content Placeholder 2">
            <a:extLst>
              <a:ext uri="{FF2B5EF4-FFF2-40B4-BE49-F238E27FC236}">
                <a16:creationId xmlns:a16="http://schemas.microsoft.com/office/drawing/2014/main" id="{0B9D886B-538B-49D7-AFA1-3F735ECE8BAB}"/>
              </a:ext>
            </a:extLst>
          </p:cNvPr>
          <p:cNvSpPr>
            <a:spLocks noGrp="1"/>
          </p:cNvSpPr>
          <p:nvPr>
            <p:ph idx="1"/>
          </p:nvPr>
        </p:nvSpPr>
        <p:spPr>
          <a:xfrm>
            <a:off x="822959" y="1845734"/>
            <a:ext cx="7543801" cy="4276770"/>
          </a:xfrm>
        </p:spPr>
        <p:txBody>
          <a:bodyPr>
            <a:normAutofit/>
          </a:bodyPr>
          <a:lstStyle/>
          <a:p>
            <a:r>
              <a:rPr lang="en-US" sz="3200" dirty="0"/>
              <a:t>Additional Diagnoses</a:t>
            </a:r>
            <a:endParaRPr lang="en-US" sz="2800" dirty="0"/>
          </a:p>
          <a:p>
            <a:pPr lvl="1"/>
            <a:r>
              <a:rPr lang="en-US" sz="2800" i="1" dirty="0"/>
              <a:t>Do not </a:t>
            </a:r>
            <a:r>
              <a:rPr lang="en-US" sz="2800" dirty="0"/>
              <a:t>increase E/M services themselves</a:t>
            </a:r>
          </a:p>
          <a:p>
            <a:pPr lvl="1"/>
            <a:r>
              <a:rPr lang="en-US" sz="2800" i="1" dirty="0"/>
              <a:t>Do</a:t>
            </a:r>
            <a:r>
              <a:rPr lang="en-US" sz="2800" dirty="0"/>
              <a:t> support the E/M service documented</a:t>
            </a:r>
          </a:p>
        </p:txBody>
      </p:sp>
    </p:spTree>
    <p:extLst>
      <p:ext uri="{BB962C8B-B14F-4D97-AF65-F5344CB8AC3E}">
        <p14:creationId xmlns:p14="http://schemas.microsoft.com/office/powerpoint/2010/main" val="42759538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36593A-B025-4303-BBC9-4A2F159CF28F}"/>
              </a:ext>
            </a:extLst>
          </p:cNvPr>
          <p:cNvSpPr>
            <a:spLocks noGrp="1"/>
          </p:cNvSpPr>
          <p:nvPr>
            <p:ph type="title"/>
          </p:nvPr>
        </p:nvSpPr>
        <p:spPr/>
        <p:txBody>
          <a:bodyPr>
            <a:normAutofit/>
          </a:bodyPr>
          <a:lstStyle/>
          <a:p>
            <a:r>
              <a:rPr lang="en-US" sz="4000" dirty="0"/>
              <a:t>Reimbursement</a:t>
            </a:r>
          </a:p>
        </p:txBody>
      </p:sp>
      <p:sp>
        <p:nvSpPr>
          <p:cNvPr id="3" name="Content Placeholder 2">
            <a:extLst>
              <a:ext uri="{FF2B5EF4-FFF2-40B4-BE49-F238E27FC236}">
                <a16:creationId xmlns:a16="http://schemas.microsoft.com/office/drawing/2014/main" id="{B39C39C7-5997-4A0A-8A63-FA6589588AF4}"/>
              </a:ext>
            </a:extLst>
          </p:cNvPr>
          <p:cNvSpPr>
            <a:spLocks noGrp="1"/>
          </p:cNvSpPr>
          <p:nvPr>
            <p:ph idx="1"/>
          </p:nvPr>
        </p:nvSpPr>
        <p:spPr/>
        <p:txBody>
          <a:bodyPr>
            <a:normAutofit/>
          </a:bodyPr>
          <a:lstStyle/>
          <a:p>
            <a:r>
              <a:rPr lang="en-US" sz="3200" dirty="0"/>
              <a:t>Cognitive work</a:t>
            </a:r>
          </a:p>
          <a:p>
            <a:pPr lvl="1"/>
            <a:r>
              <a:rPr lang="en-US" sz="2800" dirty="0"/>
              <a:t>Evaluation and Management (E/M) codes</a:t>
            </a:r>
          </a:p>
          <a:p>
            <a:pPr lvl="2"/>
            <a:r>
              <a:rPr lang="en-US" sz="2400" dirty="0"/>
              <a:t>99281 – 99285</a:t>
            </a:r>
          </a:p>
          <a:p>
            <a:pPr lvl="1"/>
            <a:r>
              <a:rPr lang="en-US" sz="2800" dirty="0"/>
              <a:t>Critical Care codes</a:t>
            </a:r>
          </a:p>
          <a:p>
            <a:r>
              <a:rPr lang="en-US" sz="3200" dirty="0"/>
              <a:t>Procedures</a:t>
            </a:r>
          </a:p>
          <a:p>
            <a:pPr lvl="1"/>
            <a:r>
              <a:rPr lang="en-US" sz="2800" dirty="0"/>
              <a:t>Reimbursement may be higher than E/M service</a:t>
            </a:r>
          </a:p>
        </p:txBody>
      </p:sp>
    </p:spTree>
    <p:extLst>
      <p:ext uri="{BB962C8B-B14F-4D97-AF65-F5344CB8AC3E}">
        <p14:creationId xmlns:p14="http://schemas.microsoft.com/office/powerpoint/2010/main" val="311997643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CB3076-EC16-4B41-8F1F-26064E87DB36}"/>
              </a:ext>
            </a:extLst>
          </p:cNvPr>
          <p:cNvSpPr>
            <a:spLocks noGrp="1"/>
          </p:cNvSpPr>
          <p:nvPr>
            <p:ph type="title"/>
          </p:nvPr>
        </p:nvSpPr>
        <p:spPr/>
        <p:txBody>
          <a:bodyPr/>
          <a:lstStyle/>
          <a:p>
            <a:r>
              <a:rPr lang="en-US" dirty="0"/>
              <a:t>Abscess I&amp;D</a:t>
            </a:r>
          </a:p>
        </p:txBody>
      </p:sp>
      <p:sp>
        <p:nvSpPr>
          <p:cNvPr id="3" name="Content Placeholder 2">
            <a:extLst>
              <a:ext uri="{FF2B5EF4-FFF2-40B4-BE49-F238E27FC236}">
                <a16:creationId xmlns:a16="http://schemas.microsoft.com/office/drawing/2014/main" id="{E91AE954-0A96-4040-8970-3C13BCCA3C2B}"/>
              </a:ext>
            </a:extLst>
          </p:cNvPr>
          <p:cNvSpPr>
            <a:spLocks noGrp="1"/>
          </p:cNvSpPr>
          <p:nvPr>
            <p:ph idx="1"/>
          </p:nvPr>
        </p:nvSpPr>
        <p:spPr/>
        <p:txBody>
          <a:bodyPr>
            <a:normAutofit/>
          </a:bodyPr>
          <a:lstStyle/>
          <a:p>
            <a:r>
              <a:rPr lang="en-US" sz="3200" dirty="0"/>
              <a:t>Simple</a:t>
            </a:r>
          </a:p>
          <a:p>
            <a:pPr lvl="1"/>
            <a:r>
              <a:rPr lang="en-US" sz="2800" dirty="0"/>
              <a:t>Single</a:t>
            </a:r>
          </a:p>
          <a:p>
            <a:pPr lvl="1"/>
            <a:r>
              <a:rPr lang="en-US" sz="2800" dirty="0"/>
              <a:t>Small collection of purulence</a:t>
            </a:r>
          </a:p>
        </p:txBody>
      </p:sp>
    </p:spTree>
    <p:extLst>
      <p:ext uri="{BB962C8B-B14F-4D97-AF65-F5344CB8AC3E}">
        <p14:creationId xmlns:p14="http://schemas.microsoft.com/office/powerpoint/2010/main" val="33618922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CB3076-EC16-4B41-8F1F-26064E87DB36}"/>
              </a:ext>
            </a:extLst>
          </p:cNvPr>
          <p:cNvSpPr>
            <a:spLocks noGrp="1"/>
          </p:cNvSpPr>
          <p:nvPr>
            <p:ph type="title"/>
          </p:nvPr>
        </p:nvSpPr>
        <p:spPr/>
        <p:txBody>
          <a:bodyPr/>
          <a:lstStyle/>
          <a:p>
            <a:r>
              <a:rPr lang="en-US" dirty="0"/>
              <a:t>Abscess I&amp;D</a:t>
            </a:r>
          </a:p>
        </p:txBody>
      </p:sp>
      <p:sp>
        <p:nvSpPr>
          <p:cNvPr id="3" name="Content Placeholder 2">
            <a:extLst>
              <a:ext uri="{FF2B5EF4-FFF2-40B4-BE49-F238E27FC236}">
                <a16:creationId xmlns:a16="http://schemas.microsoft.com/office/drawing/2014/main" id="{E91AE954-0A96-4040-8970-3C13BCCA3C2B}"/>
              </a:ext>
            </a:extLst>
          </p:cNvPr>
          <p:cNvSpPr>
            <a:spLocks noGrp="1"/>
          </p:cNvSpPr>
          <p:nvPr>
            <p:ph idx="1"/>
          </p:nvPr>
        </p:nvSpPr>
        <p:spPr/>
        <p:txBody>
          <a:bodyPr>
            <a:normAutofit/>
          </a:bodyPr>
          <a:lstStyle/>
          <a:p>
            <a:r>
              <a:rPr lang="en-US" sz="3200" dirty="0"/>
              <a:t>Complex or Multiple (any of 3)</a:t>
            </a:r>
          </a:p>
          <a:p>
            <a:pPr lvl="1"/>
            <a:r>
              <a:rPr lang="en-US" sz="2800" dirty="0"/>
              <a:t>Multiple</a:t>
            </a:r>
          </a:p>
          <a:p>
            <a:pPr lvl="1"/>
            <a:r>
              <a:rPr lang="en-US" sz="2800" dirty="0"/>
              <a:t>Probing/loculations</a:t>
            </a:r>
          </a:p>
          <a:p>
            <a:pPr lvl="1"/>
            <a:r>
              <a:rPr lang="en-US" sz="2800" dirty="0"/>
              <a:t>Packing</a:t>
            </a:r>
          </a:p>
          <a:p>
            <a:r>
              <a:rPr lang="en-US" sz="3200" dirty="0"/>
              <a:t>Sub-fascial – more complicated to code</a:t>
            </a:r>
          </a:p>
        </p:txBody>
      </p:sp>
    </p:spTree>
    <p:extLst>
      <p:ext uri="{BB962C8B-B14F-4D97-AF65-F5344CB8AC3E}">
        <p14:creationId xmlns:p14="http://schemas.microsoft.com/office/powerpoint/2010/main" val="271546286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4C3893-35C8-4094-81A9-88187ABD4184}"/>
              </a:ext>
            </a:extLst>
          </p:cNvPr>
          <p:cNvSpPr>
            <a:spLocks noGrp="1"/>
          </p:cNvSpPr>
          <p:nvPr>
            <p:ph type="title"/>
          </p:nvPr>
        </p:nvSpPr>
        <p:spPr/>
        <p:txBody>
          <a:bodyPr/>
          <a:lstStyle/>
          <a:p>
            <a:r>
              <a:rPr lang="en-US" dirty="0"/>
              <a:t>Fracture/Dislocation Care</a:t>
            </a:r>
          </a:p>
        </p:txBody>
      </p:sp>
      <p:sp>
        <p:nvSpPr>
          <p:cNvPr id="3" name="Content Placeholder 2">
            <a:extLst>
              <a:ext uri="{FF2B5EF4-FFF2-40B4-BE49-F238E27FC236}">
                <a16:creationId xmlns:a16="http://schemas.microsoft.com/office/drawing/2014/main" id="{4B5619E3-70E4-4A80-ACD9-6E0F7D8DB657}"/>
              </a:ext>
            </a:extLst>
          </p:cNvPr>
          <p:cNvSpPr>
            <a:spLocks noGrp="1"/>
          </p:cNvSpPr>
          <p:nvPr>
            <p:ph idx="1"/>
          </p:nvPr>
        </p:nvSpPr>
        <p:spPr/>
        <p:txBody>
          <a:bodyPr>
            <a:normAutofit lnSpcReduction="10000"/>
          </a:bodyPr>
          <a:lstStyle/>
          <a:p>
            <a:pPr marL="0" indent="0">
              <a:buNone/>
            </a:pPr>
            <a:r>
              <a:rPr lang="en-US" sz="3200" dirty="0"/>
              <a:t>Fracture and/or Dislocation codes</a:t>
            </a:r>
          </a:p>
          <a:p>
            <a:pPr lvl="1"/>
            <a:r>
              <a:rPr lang="en-US" sz="2800" dirty="0"/>
              <a:t>Defined as surgical “global care” procedures</a:t>
            </a:r>
          </a:p>
          <a:p>
            <a:pPr lvl="2"/>
            <a:r>
              <a:rPr lang="en-US" sz="2400" i="1" dirty="0"/>
              <a:t>Closed treatment of fracture without manipulation</a:t>
            </a:r>
          </a:p>
          <a:p>
            <a:pPr lvl="2"/>
            <a:r>
              <a:rPr lang="en-US" sz="2400" i="1" dirty="0"/>
              <a:t>Closed treatment of fracture with manipulation</a:t>
            </a:r>
          </a:p>
          <a:p>
            <a:pPr lvl="2"/>
            <a:r>
              <a:rPr lang="en-US" sz="2400" i="1" dirty="0"/>
              <a:t>Closed treatment of dislocation with fracture with manipulation</a:t>
            </a:r>
          </a:p>
          <a:p>
            <a:pPr lvl="2"/>
            <a:r>
              <a:rPr lang="en-US" sz="2400" i="1" dirty="0"/>
              <a:t>Closed treatment of dislocation without fracture, with manipulation</a:t>
            </a:r>
          </a:p>
          <a:p>
            <a:pPr lvl="1"/>
            <a:r>
              <a:rPr lang="en-US" sz="2800" dirty="0"/>
              <a:t>Open vs closed fracture ≠ open vs closed treatment</a:t>
            </a:r>
          </a:p>
        </p:txBody>
      </p:sp>
    </p:spTree>
    <p:extLst>
      <p:ext uri="{BB962C8B-B14F-4D97-AF65-F5344CB8AC3E}">
        <p14:creationId xmlns:p14="http://schemas.microsoft.com/office/powerpoint/2010/main" val="80979817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4C3893-35C8-4094-81A9-88187ABD4184}"/>
              </a:ext>
            </a:extLst>
          </p:cNvPr>
          <p:cNvSpPr>
            <a:spLocks noGrp="1"/>
          </p:cNvSpPr>
          <p:nvPr>
            <p:ph type="title"/>
          </p:nvPr>
        </p:nvSpPr>
        <p:spPr/>
        <p:txBody>
          <a:bodyPr/>
          <a:lstStyle/>
          <a:p>
            <a:r>
              <a:rPr lang="en-US" dirty="0"/>
              <a:t>Fracture/Dislocation Care</a:t>
            </a:r>
          </a:p>
        </p:txBody>
      </p:sp>
      <p:sp>
        <p:nvSpPr>
          <p:cNvPr id="3" name="Content Placeholder 2">
            <a:extLst>
              <a:ext uri="{FF2B5EF4-FFF2-40B4-BE49-F238E27FC236}">
                <a16:creationId xmlns:a16="http://schemas.microsoft.com/office/drawing/2014/main" id="{4B5619E3-70E4-4A80-ACD9-6E0F7D8DB657}"/>
              </a:ext>
            </a:extLst>
          </p:cNvPr>
          <p:cNvSpPr>
            <a:spLocks noGrp="1"/>
          </p:cNvSpPr>
          <p:nvPr>
            <p:ph idx="1"/>
          </p:nvPr>
        </p:nvSpPr>
        <p:spPr>
          <a:xfrm>
            <a:off x="822959" y="1845734"/>
            <a:ext cx="7543801" cy="4023360"/>
          </a:xfrm>
        </p:spPr>
        <p:txBody>
          <a:bodyPr>
            <a:normAutofit/>
          </a:bodyPr>
          <a:lstStyle/>
          <a:p>
            <a:pPr marL="0" indent="0">
              <a:buNone/>
            </a:pPr>
            <a:r>
              <a:rPr lang="en-US" sz="3200" dirty="0"/>
              <a:t>Fracture-management services</a:t>
            </a:r>
          </a:p>
          <a:p>
            <a:pPr lvl="1"/>
            <a:r>
              <a:rPr lang="en-US" sz="2800" dirty="0"/>
              <a:t>Restorative Care</a:t>
            </a:r>
          </a:p>
          <a:p>
            <a:pPr lvl="1"/>
            <a:r>
              <a:rPr lang="en-US" sz="2800" dirty="0"/>
              <a:t>Definitive Care</a:t>
            </a:r>
          </a:p>
          <a:p>
            <a:pPr lvl="1"/>
            <a:r>
              <a:rPr lang="en-US" sz="2800" dirty="0"/>
              <a:t>No splint code</a:t>
            </a:r>
          </a:p>
          <a:p>
            <a:pPr marL="0" indent="0">
              <a:buNone/>
            </a:pPr>
            <a:r>
              <a:rPr lang="en-US" sz="3200" dirty="0"/>
              <a:t>Splinted but not fracture-care services?</a:t>
            </a:r>
          </a:p>
          <a:p>
            <a:pPr lvl="1"/>
            <a:r>
              <a:rPr lang="en-US" sz="2800" dirty="0"/>
              <a:t>Splint code</a:t>
            </a:r>
          </a:p>
        </p:txBody>
      </p:sp>
    </p:spTree>
    <p:extLst>
      <p:ext uri="{BB962C8B-B14F-4D97-AF65-F5344CB8AC3E}">
        <p14:creationId xmlns:p14="http://schemas.microsoft.com/office/powerpoint/2010/main" val="422061733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4C3893-35C8-4094-81A9-88187ABD4184}"/>
              </a:ext>
            </a:extLst>
          </p:cNvPr>
          <p:cNvSpPr>
            <a:spLocks noGrp="1"/>
          </p:cNvSpPr>
          <p:nvPr>
            <p:ph type="title"/>
          </p:nvPr>
        </p:nvSpPr>
        <p:spPr/>
        <p:txBody>
          <a:bodyPr/>
          <a:lstStyle/>
          <a:p>
            <a:r>
              <a:rPr lang="en-US" dirty="0"/>
              <a:t>Fracture/Dislocation Care</a:t>
            </a:r>
          </a:p>
        </p:txBody>
      </p:sp>
      <p:sp>
        <p:nvSpPr>
          <p:cNvPr id="3" name="Content Placeholder 2">
            <a:extLst>
              <a:ext uri="{FF2B5EF4-FFF2-40B4-BE49-F238E27FC236}">
                <a16:creationId xmlns:a16="http://schemas.microsoft.com/office/drawing/2014/main" id="{4B5619E3-70E4-4A80-ACD9-6E0F7D8DB657}"/>
              </a:ext>
            </a:extLst>
          </p:cNvPr>
          <p:cNvSpPr>
            <a:spLocks noGrp="1"/>
          </p:cNvSpPr>
          <p:nvPr>
            <p:ph idx="1"/>
          </p:nvPr>
        </p:nvSpPr>
        <p:spPr/>
        <p:txBody>
          <a:bodyPr>
            <a:normAutofit/>
          </a:bodyPr>
          <a:lstStyle/>
          <a:p>
            <a:pPr marL="0" indent="0">
              <a:buNone/>
            </a:pPr>
            <a:r>
              <a:rPr lang="en-US" sz="3200" dirty="0"/>
              <a:t>E/M service vs fracture/dislocation code</a:t>
            </a:r>
          </a:p>
          <a:p>
            <a:pPr lvl="1"/>
            <a:r>
              <a:rPr lang="en-US" sz="2800" dirty="0"/>
              <a:t>Separate medical service</a:t>
            </a:r>
          </a:p>
          <a:p>
            <a:pPr marL="0" indent="0">
              <a:buNone/>
            </a:pPr>
            <a:r>
              <a:rPr lang="en-US" sz="3200" dirty="0"/>
              <a:t>Detailed history and exam</a:t>
            </a:r>
          </a:p>
          <a:p>
            <a:pPr lvl="1"/>
            <a:r>
              <a:rPr lang="en-US" sz="2800" dirty="0"/>
              <a:t>Supports higher level E/M service</a:t>
            </a:r>
          </a:p>
          <a:p>
            <a:pPr marL="0" indent="0">
              <a:buNone/>
            </a:pPr>
            <a:endParaRPr lang="en-US" sz="3000" dirty="0"/>
          </a:p>
        </p:txBody>
      </p:sp>
    </p:spTree>
    <p:extLst>
      <p:ext uri="{BB962C8B-B14F-4D97-AF65-F5344CB8AC3E}">
        <p14:creationId xmlns:p14="http://schemas.microsoft.com/office/powerpoint/2010/main" val="65322145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4C3893-35C8-4094-81A9-88187ABD4184}"/>
              </a:ext>
            </a:extLst>
          </p:cNvPr>
          <p:cNvSpPr>
            <a:spLocks noGrp="1"/>
          </p:cNvSpPr>
          <p:nvPr>
            <p:ph type="title"/>
          </p:nvPr>
        </p:nvSpPr>
        <p:spPr/>
        <p:txBody>
          <a:bodyPr/>
          <a:lstStyle/>
          <a:p>
            <a:r>
              <a:rPr lang="en-US" dirty="0"/>
              <a:t>Fracture/Dislocation Care</a:t>
            </a:r>
          </a:p>
        </p:txBody>
      </p:sp>
      <p:sp>
        <p:nvSpPr>
          <p:cNvPr id="3" name="Content Placeholder 2">
            <a:extLst>
              <a:ext uri="{FF2B5EF4-FFF2-40B4-BE49-F238E27FC236}">
                <a16:creationId xmlns:a16="http://schemas.microsoft.com/office/drawing/2014/main" id="{4B5619E3-70E4-4A80-ACD9-6E0F7D8DB657}"/>
              </a:ext>
            </a:extLst>
          </p:cNvPr>
          <p:cNvSpPr>
            <a:spLocks noGrp="1"/>
          </p:cNvSpPr>
          <p:nvPr>
            <p:ph idx="1"/>
          </p:nvPr>
        </p:nvSpPr>
        <p:spPr/>
        <p:txBody>
          <a:bodyPr>
            <a:normAutofit/>
          </a:bodyPr>
          <a:lstStyle/>
          <a:p>
            <a:pPr marL="0" indent="0">
              <a:buNone/>
            </a:pPr>
            <a:r>
              <a:rPr lang="en-US" sz="3200" dirty="0"/>
              <a:t>High RVUs</a:t>
            </a:r>
          </a:p>
          <a:p>
            <a:r>
              <a:rPr lang="en-US" sz="3000" dirty="0"/>
              <a:t>Associated procedures?</a:t>
            </a:r>
          </a:p>
          <a:p>
            <a:pPr lvl="1"/>
            <a:r>
              <a:rPr lang="en-US" sz="2800" dirty="0"/>
              <a:t>Procedural sedation</a:t>
            </a:r>
          </a:p>
          <a:p>
            <a:pPr lvl="1"/>
            <a:r>
              <a:rPr lang="en-US" sz="2800" dirty="0"/>
              <a:t>X-ray interpretation</a:t>
            </a:r>
          </a:p>
        </p:txBody>
      </p:sp>
    </p:spTree>
    <p:extLst>
      <p:ext uri="{BB962C8B-B14F-4D97-AF65-F5344CB8AC3E}">
        <p14:creationId xmlns:p14="http://schemas.microsoft.com/office/powerpoint/2010/main" val="192490726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4C3893-35C8-4094-81A9-88187ABD4184}"/>
              </a:ext>
            </a:extLst>
          </p:cNvPr>
          <p:cNvSpPr>
            <a:spLocks noGrp="1"/>
          </p:cNvSpPr>
          <p:nvPr>
            <p:ph type="title"/>
          </p:nvPr>
        </p:nvSpPr>
        <p:spPr/>
        <p:txBody>
          <a:bodyPr/>
          <a:lstStyle/>
          <a:p>
            <a:r>
              <a:rPr lang="en-US" dirty="0"/>
              <a:t>Procedural Sedation</a:t>
            </a:r>
          </a:p>
        </p:txBody>
      </p:sp>
      <p:sp>
        <p:nvSpPr>
          <p:cNvPr id="3" name="Content Placeholder 2">
            <a:extLst>
              <a:ext uri="{FF2B5EF4-FFF2-40B4-BE49-F238E27FC236}">
                <a16:creationId xmlns:a16="http://schemas.microsoft.com/office/drawing/2014/main" id="{4B5619E3-70E4-4A80-ACD9-6E0F7D8DB657}"/>
              </a:ext>
            </a:extLst>
          </p:cNvPr>
          <p:cNvSpPr>
            <a:spLocks noGrp="1"/>
          </p:cNvSpPr>
          <p:nvPr>
            <p:ph idx="1"/>
          </p:nvPr>
        </p:nvSpPr>
        <p:spPr/>
        <p:txBody>
          <a:bodyPr>
            <a:normAutofit/>
          </a:bodyPr>
          <a:lstStyle/>
          <a:p>
            <a:pPr marL="0" indent="0">
              <a:buNone/>
            </a:pPr>
            <a:r>
              <a:rPr lang="en-US" sz="3200" dirty="0"/>
              <a:t>Solo completion or assisting others</a:t>
            </a:r>
          </a:p>
          <a:p>
            <a:pPr marL="0" indent="0">
              <a:buNone/>
            </a:pPr>
            <a:r>
              <a:rPr lang="en-US" sz="3200" dirty="0"/>
              <a:t>Only </a:t>
            </a:r>
            <a:r>
              <a:rPr lang="en-US" sz="3200" i="1" dirty="0"/>
              <a:t>direct patient contact </a:t>
            </a:r>
            <a:r>
              <a:rPr lang="en-US" sz="3200" dirty="0"/>
              <a:t>counts</a:t>
            </a:r>
          </a:p>
        </p:txBody>
      </p:sp>
    </p:spTree>
    <p:extLst>
      <p:ext uri="{BB962C8B-B14F-4D97-AF65-F5344CB8AC3E}">
        <p14:creationId xmlns:p14="http://schemas.microsoft.com/office/powerpoint/2010/main" val="290087578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4C3893-35C8-4094-81A9-88187ABD4184}"/>
              </a:ext>
            </a:extLst>
          </p:cNvPr>
          <p:cNvSpPr>
            <a:spLocks noGrp="1"/>
          </p:cNvSpPr>
          <p:nvPr>
            <p:ph type="title"/>
          </p:nvPr>
        </p:nvSpPr>
        <p:spPr/>
        <p:txBody>
          <a:bodyPr/>
          <a:lstStyle/>
          <a:p>
            <a:r>
              <a:rPr lang="en-US" dirty="0"/>
              <a:t>Procedural Sedation</a:t>
            </a:r>
          </a:p>
        </p:txBody>
      </p:sp>
      <p:sp>
        <p:nvSpPr>
          <p:cNvPr id="3" name="Content Placeholder 2">
            <a:extLst>
              <a:ext uri="{FF2B5EF4-FFF2-40B4-BE49-F238E27FC236}">
                <a16:creationId xmlns:a16="http://schemas.microsoft.com/office/drawing/2014/main" id="{4B5619E3-70E4-4A80-ACD9-6E0F7D8DB657}"/>
              </a:ext>
            </a:extLst>
          </p:cNvPr>
          <p:cNvSpPr>
            <a:spLocks noGrp="1"/>
          </p:cNvSpPr>
          <p:nvPr>
            <p:ph idx="1"/>
          </p:nvPr>
        </p:nvSpPr>
        <p:spPr/>
        <p:txBody>
          <a:bodyPr>
            <a:normAutofit/>
          </a:bodyPr>
          <a:lstStyle/>
          <a:p>
            <a:pPr marL="0" indent="0">
              <a:buNone/>
            </a:pPr>
            <a:r>
              <a:rPr lang="en-US" sz="3200" dirty="0"/>
              <a:t>Defined by time</a:t>
            </a:r>
          </a:p>
          <a:p>
            <a:pPr marL="0" indent="0">
              <a:buNone/>
            </a:pPr>
            <a:r>
              <a:rPr lang="en-US" sz="3200" dirty="0"/>
              <a:t>Initial code</a:t>
            </a:r>
          </a:p>
          <a:p>
            <a:pPr lvl="1"/>
            <a:r>
              <a:rPr lang="en-US" sz="2800" dirty="0"/>
              <a:t>0-30 minutes, met at ≥ 16 minutes</a:t>
            </a:r>
          </a:p>
          <a:p>
            <a:pPr marL="0" indent="0">
              <a:buNone/>
            </a:pPr>
            <a:r>
              <a:rPr lang="en-US" sz="3200" dirty="0"/>
              <a:t>Additional time</a:t>
            </a:r>
          </a:p>
          <a:p>
            <a:pPr lvl="1"/>
            <a:r>
              <a:rPr lang="en-US" sz="2800" dirty="0"/>
              <a:t>15 minute intervals, met at ≥ 8 minutes</a:t>
            </a:r>
            <a:endParaRPr lang="en-US" sz="3400" dirty="0"/>
          </a:p>
          <a:p>
            <a:pPr marL="0" indent="0">
              <a:buNone/>
            </a:pPr>
            <a:endParaRPr lang="en-US" sz="3200" dirty="0"/>
          </a:p>
        </p:txBody>
      </p:sp>
    </p:spTree>
    <p:extLst>
      <p:ext uri="{BB962C8B-B14F-4D97-AF65-F5344CB8AC3E}">
        <p14:creationId xmlns:p14="http://schemas.microsoft.com/office/powerpoint/2010/main" val="387790558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4C3893-35C8-4094-81A9-88187ABD4184}"/>
              </a:ext>
            </a:extLst>
          </p:cNvPr>
          <p:cNvSpPr>
            <a:spLocks noGrp="1"/>
          </p:cNvSpPr>
          <p:nvPr>
            <p:ph type="title"/>
          </p:nvPr>
        </p:nvSpPr>
        <p:spPr/>
        <p:txBody>
          <a:bodyPr/>
          <a:lstStyle/>
          <a:p>
            <a:r>
              <a:rPr lang="en-US" dirty="0"/>
              <a:t>Point-of-Care Ultrasound</a:t>
            </a:r>
          </a:p>
        </p:txBody>
      </p:sp>
      <p:sp>
        <p:nvSpPr>
          <p:cNvPr id="3" name="Content Placeholder 2">
            <a:extLst>
              <a:ext uri="{FF2B5EF4-FFF2-40B4-BE49-F238E27FC236}">
                <a16:creationId xmlns:a16="http://schemas.microsoft.com/office/drawing/2014/main" id="{4B5619E3-70E4-4A80-ACD9-6E0F7D8DB657}"/>
              </a:ext>
            </a:extLst>
          </p:cNvPr>
          <p:cNvSpPr>
            <a:spLocks noGrp="1"/>
          </p:cNvSpPr>
          <p:nvPr>
            <p:ph idx="1"/>
          </p:nvPr>
        </p:nvSpPr>
        <p:spPr/>
        <p:txBody>
          <a:bodyPr>
            <a:normAutofit/>
          </a:bodyPr>
          <a:lstStyle/>
          <a:p>
            <a:pPr marL="0" indent="0">
              <a:buNone/>
            </a:pPr>
            <a:r>
              <a:rPr lang="en-US" sz="3200" dirty="0"/>
              <a:t>What is needed:</a:t>
            </a:r>
          </a:p>
          <a:p>
            <a:pPr lvl="1"/>
            <a:r>
              <a:rPr lang="en-US" sz="2800" dirty="0"/>
              <a:t>Interpretation</a:t>
            </a:r>
          </a:p>
          <a:p>
            <a:pPr lvl="1"/>
            <a:r>
              <a:rPr lang="en-US" sz="2800" dirty="0"/>
              <a:t>Medical necessity/Indication</a:t>
            </a:r>
          </a:p>
          <a:p>
            <a:pPr lvl="1"/>
            <a:r>
              <a:rPr lang="en-US" sz="2800" dirty="0"/>
              <a:t>Images saved</a:t>
            </a:r>
          </a:p>
          <a:p>
            <a:r>
              <a:rPr lang="en-US" sz="3000" dirty="0"/>
              <a:t>Diagnostic and procedural guidance</a:t>
            </a:r>
          </a:p>
        </p:txBody>
      </p:sp>
    </p:spTree>
    <p:extLst>
      <p:ext uri="{BB962C8B-B14F-4D97-AF65-F5344CB8AC3E}">
        <p14:creationId xmlns:p14="http://schemas.microsoft.com/office/powerpoint/2010/main" val="232344073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4C3893-35C8-4094-81A9-88187ABD4184}"/>
              </a:ext>
            </a:extLst>
          </p:cNvPr>
          <p:cNvSpPr>
            <a:spLocks noGrp="1"/>
          </p:cNvSpPr>
          <p:nvPr>
            <p:ph type="title"/>
          </p:nvPr>
        </p:nvSpPr>
        <p:spPr/>
        <p:txBody>
          <a:bodyPr/>
          <a:lstStyle/>
          <a:p>
            <a:r>
              <a:rPr lang="en-US" dirty="0"/>
              <a:t>Point-of-Care Ultrasound</a:t>
            </a:r>
          </a:p>
        </p:txBody>
      </p:sp>
      <p:sp>
        <p:nvSpPr>
          <p:cNvPr id="3" name="Content Placeholder 2">
            <a:extLst>
              <a:ext uri="{FF2B5EF4-FFF2-40B4-BE49-F238E27FC236}">
                <a16:creationId xmlns:a16="http://schemas.microsoft.com/office/drawing/2014/main" id="{4B5619E3-70E4-4A80-ACD9-6E0F7D8DB657}"/>
              </a:ext>
            </a:extLst>
          </p:cNvPr>
          <p:cNvSpPr>
            <a:spLocks noGrp="1"/>
          </p:cNvSpPr>
          <p:nvPr>
            <p:ph idx="1"/>
          </p:nvPr>
        </p:nvSpPr>
        <p:spPr/>
        <p:txBody>
          <a:bodyPr>
            <a:normAutofit/>
          </a:bodyPr>
          <a:lstStyle/>
          <a:p>
            <a:pPr marL="0" indent="0">
              <a:buNone/>
            </a:pPr>
            <a:r>
              <a:rPr lang="en-US" sz="3200" dirty="0"/>
              <a:t>Defined by body area, not procedure</a:t>
            </a:r>
          </a:p>
          <a:p>
            <a:pPr marL="0" indent="0">
              <a:buNone/>
            </a:pPr>
            <a:r>
              <a:rPr lang="en-US" sz="3200" dirty="0"/>
              <a:t>Limited vs Complete Exams</a:t>
            </a:r>
          </a:p>
          <a:p>
            <a:pPr lvl="1"/>
            <a:r>
              <a:rPr lang="en-US" sz="2800" dirty="0"/>
              <a:t>Complete</a:t>
            </a:r>
          </a:p>
          <a:p>
            <a:pPr lvl="1"/>
            <a:r>
              <a:rPr lang="en-US" sz="2800" dirty="0"/>
              <a:t>Limited</a:t>
            </a:r>
          </a:p>
          <a:p>
            <a:pPr lvl="2"/>
            <a:r>
              <a:rPr lang="en-US" sz="2400" dirty="0"/>
              <a:t>Most c/w EM practice</a:t>
            </a:r>
          </a:p>
          <a:p>
            <a:pPr lvl="1"/>
            <a:r>
              <a:rPr lang="en-US" sz="2800" dirty="0"/>
              <a:t>Exception: TV US</a:t>
            </a:r>
          </a:p>
          <a:p>
            <a:pPr lvl="2"/>
            <a:r>
              <a:rPr lang="en-US" sz="2400" dirty="0"/>
              <a:t>No “limited” option</a:t>
            </a:r>
          </a:p>
        </p:txBody>
      </p:sp>
    </p:spTree>
    <p:extLst>
      <p:ext uri="{BB962C8B-B14F-4D97-AF65-F5344CB8AC3E}">
        <p14:creationId xmlns:p14="http://schemas.microsoft.com/office/powerpoint/2010/main" val="12689294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9CD4CD-5499-4C2F-A2A2-933D13759007}"/>
              </a:ext>
            </a:extLst>
          </p:cNvPr>
          <p:cNvSpPr>
            <a:spLocks noGrp="1"/>
          </p:cNvSpPr>
          <p:nvPr>
            <p:ph type="title"/>
          </p:nvPr>
        </p:nvSpPr>
        <p:spPr/>
        <p:txBody>
          <a:bodyPr>
            <a:normAutofit/>
          </a:bodyPr>
          <a:lstStyle/>
          <a:p>
            <a:r>
              <a:rPr lang="en-US" sz="4000" dirty="0"/>
              <a:t>CPT Codes</a:t>
            </a:r>
          </a:p>
        </p:txBody>
      </p:sp>
      <p:sp>
        <p:nvSpPr>
          <p:cNvPr id="3" name="Content Placeholder 2">
            <a:extLst>
              <a:ext uri="{FF2B5EF4-FFF2-40B4-BE49-F238E27FC236}">
                <a16:creationId xmlns:a16="http://schemas.microsoft.com/office/drawing/2014/main" id="{0F5000B1-4453-42A7-85CD-6B4A51C3759E}"/>
              </a:ext>
            </a:extLst>
          </p:cNvPr>
          <p:cNvSpPr>
            <a:spLocks noGrp="1"/>
          </p:cNvSpPr>
          <p:nvPr>
            <p:ph idx="1"/>
          </p:nvPr>
        </p:nvSpPr>
        <p:spPr/>
        <p:txBody>
          <a:bodyPr/>
          <a:lstStyle/>
          <a:p>
            <a:r>
              <a:rPr lang="en-US" sz="3200" dirty="0"/>
              <a:t>Current Procedural Terminology (CPT)</a:t>
            </a:r>
          </a:p>
          <a:p>
            <a:pPr lvl="1"/>
            <a:r>
              <a:rPr lang="en-US" sz="2800" dirty="0"/>
              <a:t>Maintained by the AMA</a:t>
            </a:r>
          </a:p>
          <a:p>
            <a:pPr lvl="1"/>
            <a:r>
              <a:rPr lang="en-US" sz="2800" dirty="0"/>
              <a:t>Select few E/M codes in Emergency Medicine</a:t>
            </a:r>
          </a:p>
          <a:p>
            <a:pPr lvl="1"/>
            <a:r>
              <a:rPr lang="en-US" sz="2800" dirty="0"/>
              <a:t>Specific codes for specific procedures</a:t>
            </a:r>
          </a:p>
          <a:p>
            <a:endParaRPr lang="en-US" sz="2600" dirty="0"/>
          </a:p>
        </p:txBody>
      </p:sp>
    </p:spTree>
    <p:extLst>
      <p:ext uri="{BB962C8B-B14F-4D97-AF65-F5344CB8AC3E}">
        <p14:creationId xmlns:p14="http://schemas.microsoft.com/office/powerpoint/2010/main" val="428882483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4C3893-35C8-4094-81A9-88187ABD4184}"/>
              </a:ext>
            </a:extLst>
          </p:cNvPr>
          <p:cNvSpPr>
            <a:spLocks noGrp="1"/>
          </p:cNvSpPr>
          <p:nvPr>
            <p:ph type="title"/>
          </p:nvPr>
        </p:nvSpPr>
        <p:spPr/>
        <p:txBody>
          <a:bodyPr/>
          <a:lstStyle/>
          <a:p>
            <a:r>
              <a:rPr lang="en-US" dirty="0"/>
              <a:t>Point-of-Care Ultrasound</a:t>
            </a:r>
          </a:p>
        </p:txBody>
      </p:sp>
      <p:sp>
        <p:nvSpPr>
          <p:cNvPr id="3" name="Content Placeholder 2">
            <a:extLst>
              <a:ext uri="{FF2B5EF4-FFF2-40B4-BE49-F238E27FC236}">
                <a16:creationId xmlns:a16="http://schemas.microsoft.com/office/drawing/2014/main" id="{4B5619E3-70E4-4A80-ACD9-6E0F7D8DB657}"/>
              </a:ext>
            </a:extLst>
          </p:cNvPr>
          <p:cNvSpPr>
            <a:spLocks noGrp="1"/>
          </p:cNvSpPr>
          <p:nvPr>
            <p:ph idx="1"/>
          </p:nvPr>
        </p:nvSpPr>
        <p:spPr/>
        <p:txBody>
          <a:bodyPr>
            <a:normAutofit/>
          </a:bodyPr>
          <a:lstStyle/>
          <a:p>
            <a:pPr marL="0" indent="0">
              <a:buNone/>
            </a:pPr>
            <a:r>
              <a:rPr lang="en-US" sz="3200" dirty="0"/>
              <a:t>Modifiers – common to ED POCUS</a:t>
            </a:r>
          </a:p>
          <a:p>
            <a:pPr lvl="1"/>
            <a:r>
              <a:rPr lang="en-US" sz="2800" dirty="0"/>
              <a:t>-26: professional component</a:t>
            </a:r>
          </a:p>
          <a:p>
            <a:pPr lvl="2"/>
            <a:r>
              <a:rPr lang="en-US" sz="2400" dirty="0"/>
              <a:t>Professional services only</a:t>
            </a:r>
          </a:p>
          <a:p>
            <a:pPr lvl="2"/>
            <a:r>
              <a:rPr lang="en-US" sz="2400" dirty="0"/>
              <a:t>VS professional AND technical services</a:t>
            </a:r>
          </a:p>
          <a:p>
            <a:pPr lvl="1"/>
            <a:r>
              <a:rPr lang="en-US" sz="2800" dirty="0"/>
              <a:t>-76: Repeat procedure by same person</a:t>
            </a:r>
          </a:p>
          <a:p>
            <a:pPr lvl="1"/>
            <a:r>
              <a:rPr lang="en-US" sz="2800" dirty="0"/>
              <a:t>-77: Repeat procedure different </a:t>
            </a:r>
            <a:r>
              <a:rPr lang="en-US" sz="2800" dirty="0" err="1"/>
              <a:t>different</a:t>
            </a:r>
            <a:r>
              <a:rPr lang="en-US" sz="2800" dirty="0"/>
              <a:t> person</a:t>
            </a:r>
          </a:p>
          <a:p>
            <a:pPr lvl="1"/>
            <a:r>
              <a:rPr lang="en-US" sz="2800" dirty="0"/>
              <a:t>-52: Service reduction</a:t>
            </a:r>
          </a:p>
          <a:p>
            <a:pPr marL="0" indent="0">
              <a:buNone/>
            </a:pPr>
            <a:endParaRPr lang="en-US" sz="3200" dirty="0"/>
          </a:p>
          <a:p>
            <a:pPr marL="0" indent="0">
              <a:buNone/>
            </a:pPr>
            <a:endParaRPr lang="en-US" sz="3200" dirty="0"/>
          </a:p>
        </p:txBody>
      </p:sp>
    </p:spTree>
    <p:extLst>
      <p:ext uri="{BB962C8B-B14F-4D97-AF65-F5344CB8AC3E}">
        <p14:creationId xmlns:p14="http://schemas.microsoft.com/office/powerpoint/2010/main" val="29348349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4C3893-35C8-4094-81A9-88187ABD4184}"/>
              </a:ext>
            </a:extLst>
          </p:cNvPr>
          <p:cNvSpPr>
            <a:spLocks noGrp="1"/>
          </p:cNvSpPr>
          <p:nvPr>
            <p:ph type="title"/>
          </p:nvPr>
        </p:nvSpPr>
        <p:spPr/>
        <p:txBody>
          <a:bodyPr/>
          <a:lstStyle/>
          <a:p>
            <a:r>
              <a:rPr lang="en-US" dirty="0"/>
              <a:t>Point-of-Care Ultrasound</a:t>
            </a:r>
          </a:p>
        </p:txBody>
      </p:sp>
      <p:sp>
        <p:nvSpPr>
          <p:cNvPr id="3" name="Content Placeholder 2">
            <a:extLst>
              <a:ext uri="{FF2B5EF4-FFF2-40B4-BE49-F238E27FC236}">
                <a16:creationId xmlns:a16="http://schemas.microsoft.com/office/drawing/2014/main" id="{4B5619E3-70E4-4A80-ACD9-6E0F7D8DB657}"/>
              </a:ext>
            </a:extLst>
          </p:cNvPr>
          <p:cNvSpPr>
            <a:spLocks noGrp="1"/>
          </p:cNvSpPr>
          <p:nvPr>
            <p:ph idx="1"/>
          </p:nvPr>
        </p:nvSpPr>
        <p:spPr/>
        <p:txBody>
          <a:bodyPr>
            <a:normAutofit/>
          </a:bodyPr>
          <a:lstStyle/>
          <a:p>
            <a:pPr marL="0" indent="0">
              <a:buNone/>
            </a:pPr>
            <a:r>
              <a:rPr lang="en-US" sz="3200" dirty="0"/>
              <a:t>FAST/E-FAST</a:t>
            </a:r>
          </a:p>
          <a:p>
            <a:pPr lvl="1"/>
            <a:r>
              <a:rPr lang="en-US" sz="2800" dirty="0"/>
              <a:t>Limited abdominal US</a:t>
            </a:r>
          </a:p>
          <a:p>
            <a:pPr lvl="1"/>
            <a:r>
              <a:rPr lang="en-US" sz="2800" dirty="0"/>
              <a:t>Limited transthoracic echocardiogram</a:t>
            </a:r>
          </a:p>
          <a:p>
            <a:pPr lvl="1"/>
            <a:r>
              <a:rPr lang="en-US" sz="2800" dirty="0"/>
              <a:t>± Limited thoracic US</a:t>
            </a:r>
          </a:p>
          <a:p>
            <a:pPr marL="0" indent="0">
              <a:buNone/>
            </a:pPr>
            <a:endParaRPr lang="en-US" sz="3200" dirty="0"/>
          </a:p>
        </p:txBody>
      </p:sp>
    </p:spTree>
    <p:extLst>
      <p:ext uri="{BB962C8B-B14F-4D97-AF65-F5344CB8AC3E}">
        <p14:creationId xmlns:p14="http://schemas.microsoft.com/office/powerpoint/2010/main" val="38171915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4C3893-35C8-4094-81A9-88187ABD4184}"/>
              </a:ext>
            </a:extLst>
          </p:cNvPr>
          <p:cNvSpPr>
            <a:spLocks noGrp="1"/>
          </p:cNvSpPr>
          <p:nvPr>
            <p:ph type="title"/>
          </p:nvPr>
        </p:nvSpPr>
        <p:spPr/>
        <p:txBody>
          <a:bodyPr/>
          <a:lstStyle/>
          <a:p>
            <a:r>
              <a:rPr lang="en-US" dirty="0"/>
              <a:t>Point-of-Care Ultrasound</a:t>
            </a:r>
          </a:p>
        </p:txBody>
      </p:sp>
      <p:sp>
        <p:nvSpPr>
          <p:cNvPr id="3" name="Content Placeholder 2">
            <a:extLst>
              <a:ext uri="{FF2B5EF4-FFF2-40B4-BE49-F238E27FC236}">
                <a16:creationId xmlns:a16="http://schemas.microsoft.com/office/drawing/2014/main" id="{4B5619E3-70E4-4A80-ACD9-6E0F7D8DB657}"/>
              </a:ext>
            </a:extLst>
          </p:cNvPr>
          <p:cNvSpPr>
            <a:spLocks noGrp="1"/>
          </p:cNvSpPr>
          <p:nvPr>
            <p:ph idx="1"/>
          </p:nvPr>
        </p:nvSpPr>
        <p:spPr>
          <a:xfrm>
            <a:off x="822959" y="1845733"/>
            <a:ext cx="7739150" cy="4388811"/>
          </a:xfrm>
        </p:spPr>
        <p:txBody>
          <a:bodyPr>
            <a:normAutofit fontScale="92500" lnSpcReduction="20000"/>
          </a:bodyPr>
          <a:lstStyle/>
          <a:p>
            <a:pPr marL="0" indent="0">
              <a:buNone/>
            </a:pPr>
            <a:r>
              <a:rPr lang="en-US" sz="3500" dirty="0"/>
              <a:t>Pelvic US – based on pregnancy status</a:t>
            </a:r>
          </a:p>
          <a:p>
            <a:pPr lvl="1"/>
            <a:r>
              <a:rPr lang="en-US" sz="3000" dirty="0"/>
              <a:t>Transabdominal</a:t>
            </a:r>
          </a:p>
          <a:p>
            <a:pPr lvl="2"/>
            <a:r>
              <a:rPr lang="en-US" sz="2600" dirty="0"/>
              <a:t>Obstetric eval</a:t>
            </a:r>
          </a:p>
          <a:p>
            <a:pPr lvl="2"/>
            <a:r>
              <a:rPr lang="en-US" sz="2600" dirty="0"/>
              <a:t>Non-obstetric eval</a:t>
            </a:r>
          </a:p>
          <a:p>
            <a:pPr lvl="1"/>
            <a:r>
              <a:rPr lang="en-US" sz="3000" dirty="0"/>
              <a:t>Transvaginal</a:t>
            </a:r>
          </a:p>
          <a:p>
            <a:pPr lvl="2"/>
            <a:r>
              <a:rPr lang="en-US" sz="2600" dirty="0"/>
              <a:t>Only “complete” option</a:t>
            </a:r>
          </a:p>
          <a:p>
            <a:pPr lvl="2"/>
            <a:r>
              <a:rPr lang="en-US" sz="2600" dirty="0"/>
              <a:t>Must use modifier</a:t>
            </a:r>
          </a:p>
          <a:p>
            <a:endParaRPr lang="en-US" sz="3200" dirty="0"/>
          </a:p>
          <a:p>
            <a:pPr marL="0" indent="0">
              <a:buNone/>
            </a:pPr>
            <a:endParaRPr lang="en-US" sz="3200" dirty="0"/>
          </a:p>
          <a:p>
            <a:pPr marL="0" indent="0">
              <a:buNone/>
            </a:pPr>
            <a:r>
              <a:rPr lang="en-US" sz="3200" dirty="0"/>
              <a:t>	</a:t>
            </a:r>
            <a:endParaRPr lang="en-US" sz="2800" dirty="0"/>
          </a:p>
          <a:p>
            <a:pPr marL="0" indent="0">
              <a:buNone/>
            </a:pPr>
            <a:endParaRPr lang="en-US" sz="3200" dirty="0"/>
          </a:p>
        </p:txBody>
      </p:sp>
    </p:spTree>
    <p:extLst>
      <p:ext uri="{BB962C8B-B14F-4D97-AF65-F5344CB8AC3E}">
        <p14:creationId xmlns:p14="http://schemas.microsoft.com/office/powerpoint/2010/main" val="46180880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A4F261-193A-49E6-9AFC-DB4A698E76B7}"/>
              </a:ext>
            </a:extLst>
          </p:cNvPr>
          <p:cNvSpPr>
            <a:spLocks noGrp="1"/>
          </p:cNvSpPr>
          <p:nvPr>
            <p:ph type="title"/>
          </p:nvPr>
        </p:nvSpPr>
        <p:spPr/>
        <p:txBody>
          <a:bodyPr/>
          <a:lstStyle/>
          <a:p>
            <a:r>
              <a:rPr lang="en-US" dirty="0"/>
              <a:t>Point-of-Care Ultrasound</a:t>
            </a:r>
          </a:p>
        </p:txBody>
      </p:sp>
      <p:sp>
        <p:nvSpPr>
          <p:cNvPr id="3" name="Content Placeholder 2">
            <a:extLst>
              <a:ext uri="{FF2B5EF4-FFF2-40B4-BE49-F238E27FC236}">
                <a16:creationId xmlns:a16="http://schemas.microsoft.com/office/drawing/2014/main" id="{B6A25996-CBCC-4F89-A009-7C78A2B10E14}"/>
              </a:ext>
            </a:extLst>
          </p:cNvPr>
          <p:cNvSpPr>
            <a:spLocks noGrp="1"/>
          </p:cNvSpPr>
          <p:nvPr>
            <p:ph idx="1"/>
          </p:nvPr>
        </p:nvSpPr>
        <p:spPr/>
        <p:txBody>
          <a:bodyPr/>
          <a:lstStyle/>
          <a:p>
            <a:pPr marL="0" indent="0">
              <a:buNone/>
            </a:pPr>
            <a:r>
              <a:rPr lang="en-US" sz="3200" dirty="0"/>
              <a:t>Procedural guidance</a:t>
            </a:r>
          </a:p>
          <a:p>
            <a:pPr lvl="1"/>
            <a:r>
              <a:rPr lang="en-US" sz="2800" dirty="0"/>
              <a:t>Same rules apply for documentation</a:t>
            </a:r>
          </a:p>
          <a:p>
            <a:pPr lvl="1"/>
            <a:r>
              <a:rPr lang="en-US" sz="2800" dirty="0"/>
              <a:t>Procedure + US guidance – separate CPT codes</a:t>
            </a:r>
          </a:p>
          <a:p>
            <a:pPr lvl="1"/>
            <a:endParaRPr lang="en-US" sz="2800" dirty="0"/>
          </a:p>
        </p:txBody>
      </p:sp>
    </p:spTree>
    <p:extLst>
      <p:ext uri="{BB962C8B-B14F-4D97-AF65-F5344CB8AC3E}">
        <p14:creationId xmlns:p14="http://schemas.microsoft.com/office/powerpoint/2010/main" val="63842138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A4F261-193A-49E6-9AFC-DB4A698E76B7}"/>
              </a:ext>
            </a:extLst>
          </p:cNvPr>
          <p:cNvSpPr>
            <a:spLocks noGrp="1"/>
          </p:cNvSpPr>
          <p:nvPr>
            <p:ph type="title"/>
          </p:nvPr>
        </p:nvSpPr>
        <p:spPr/>
        <p:txBody>
          <a:bodyPr/>
          <a:lstStyle/>
          <a:p>
            <a:r>
              <a:rPr lang="en-US" dirty="0"/>
              <a:t>Point-of-Care Ultrasound</a:t>
            </a:r>
          </a:p>
        </p:txBody>
      </p:sp>
      <p:sp>
        <p:nvSpPr>
          <p:cNvPr id="3" name="Content Placeholder 2">
            <a:extLst>
              <a:ext uri="{FF2B5EF4-FFF2-40B4-BE49-F238E27FC236}">
                <a16:creationId xmlns:a16="http://schemas.microsoft.com/office/drawing/2014/main" id="{B6A25996-CBCC-4F89-A009-7C78A2B10E14}"/>
              </a:ext>
            </a:extLst>
          </p:cNvPr>
          <p:cNvSpPr>
            <a:spLocks noGrp="1"/>
          </p:cNvSpPr>
          <p:nvPr>
            <p:ph idx="1"/>
          </p:nvPr>
        </p:nvSpPr>
        <p:spPr/>
        <p:txBody>
          <a:bodyPr/>
          <a:lstStyle/>
          <a:p>
            <a:pPr marL="0" indent="0">
              <a:buNone/>
            </a:pPr>
            <a:r>
              <a:rPr lang="en-US" sz="3200" dirty="0"/>
              <a:t>Procedural guidance</a:t>
            </a:r>
          </a:p>
          <a:p>
            <a:pPr lvl="1"/>
            <a:r>
              <a:rPr lang="en-US" sz="2800" dirty="0"/>
              <a:t>Select procedures – CPT code includes US</a:t>
            </a:r>
          </a:p>
          <a:p>
            <a:pPr lvl="2"/>
            <a:r>
              <a:rPr lang="en-US" sz="2400" dirty="0"/>
              <a:t>Thoracentesis</a:t>
            </a:r>
          </a:p>
          <a:p>
            <a:pPr lvl="2"/>
            <a:r>
              <a:rPr lang="en-US" sz="2400" dirty="0"/>
              <a:t>Paracentesis</a:t>
            </a:r>
          </a:p>
          <a:p>
            <a:pPr lvl="2"/>
            <a:r>
              <a:rPr lang="en-US" sz="2400" dirty="0"/>
              <a:t>Arthrocentesis</a:t>
            </a:r>
          </a:p>
        </p:txBody>
      </p:sp>
    </p:spTree>
    <p:extLst>
      <p:ext uri="{BB962C8B-B14F-4D97-AF65-F5344CB8AC3E}">
        <p14:creationId xmlns:p14="http://schemas.microsoft.com/office/powerpoint/2010/main" val="394714344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A4F261-193A-49E6-9AFC-DB4A698E76B7}"/>
              </a:ext>
            </a:extLst>
          </p:cNvPr>
          <p:cNvSpPr>
            <a:spLocks noGrp="1"/>
          </p:cNvSpPr>
          <p:nvPr>
            <p:ph type="title"/>
          </p:nvPr>
        </p:nvSpPr>
        <p:spPr/>
        <p:txBody>
          <a:bodyPr/>
          <a:lstStyle/>
          <a:p>
            <a:r>
              <a:rPr lang="en-US" dirty="0"/>
              <a:t>Point-of-Care Ultrasound</a:t>
            </a:r>
          </a:p>
        </p:txBody>
      </p:sp>
      <p:sp>
        <p:nvSpPr>
          <p:cNvPr id="3" name="Content Placeholder 2">
            <a:extLst>
              <a:ext uri="{FF2B5EF4-FFF2-40B4-BE49-F238E27FC236}">
                <a16:creationId xmlns:a16="http://schemas.microsoft.com/office/drawing/2014/main" id="{B6A25996-CBCC-4F89-A009-7C78A2B10E14}"/>
              </a:ext>
            </a:extLst>
          </p:cNvPr>
          <p:cNvSpPr>
            <a:spLocks noGrp="1"/>
          </p:cNvSpPr>
          <p:nvPr>
            <p:ph idx="1"/>
          </p:nvPr>
        </p:nvSpPr>
        <p:spPr/>
        <p:txBody>
          <a:bodyPr/>
          <a:lstStyle/>
          <a:p>
            <a:pPr marL="0" indent="0">
              <a:buNone/>
            </a:pPr>
            <a:r>
              <a:rPr lang="en-US" sz="3200" dirty="0"/>
              <a:t>Procedural guidance</a:t>
            </a:r>
          </a:p>
          <a:p>
            <a:pPr lvl="1"/>
            <a:r>
              <a:rPr lang="en-US" sz="2800" dirty="0"/>
              <a:t>CPT 76937</a:t>
            </a:r>
          </a:p>
          <a:p>
            <a:pPr lvl="1"/>
            <a:r>
              <a:rPr lang="en-US" sz="2800" dirty="0"/>
              <a:t>Vascular US guidance</a:t>
            </a:r>
          </a:p>
          <a:p>
            <a:pPr lvl="1"/>
            <a:r>
              <a:rPr lang="en-US" sz="2800" dirty="0"/>
              <a:t>Static vs. dynamic</a:t>
            </a:r>
          </a:p>
          <a:p>
            <a:pPr lvl="2"/>
            <a:r>
              <a:rPr lang="en-US" sz="2400" dirty="0"/>
              <a:t>Can only bill for dynamic</a:t>
            </a:r>
          </a:p>
          <a:p>
            <a:pPr lvl="1"/>
            <a:r>
              <a:rPr lang="en-US" sz="2800" dirty="0"/>
              <a:t>Images obtained when available</a:t>
            </a:r>
          </a:p>
          <a:p>
            <a:pPr lvl="2"/>
            <a:r>
              <a:rPr lang="en-US" sz="2400" dirty="0"/>
              <a:t>Post-procedure confirmation</a:t>
            </a:r>
          </a:p>
        </p:txBody>
      </p:sp>
    </p:spTree>
    <p:extLst>
      <p:ext uri="{BB962C8B-B14F-4D97-AF65-F5344CB8AC3E}">
        <p14:creationId xmlns:p14="http://schemas.microsoft.com/office/powerpoint/2010/main" val="397483914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58D29E-F0E3-46AA-A4C6-2CE4C95BBC92}"/>
              </a:ext>
            </a:extLst>
          </p:cNvPr>
          <p:cNvSpPr>
            <a:spLocks noGrp="1"/>
          </p:cNvSpPr>
          <p:nvPr>
            <p:ph type="title"/>
          </p:nvPr>
        </p:nvSpPr>
        <p:spPr/>
        <p:txBody>
          <a:bodyPr/>
          <a:lstStyle/>
          <a:p>
            <a:r>
              <a:rPr lang="en-US" dirty="0"/>
              <a:t>Common Procedures</a:t>
            </a:r>
          </a:p>
        </p:txBody>
      </p:sp>
      <p:graphicFrame>
        <p:nvGraphicFramePr>
          <p:cNvPr id="4" name="Table 4">
            <a:extLst>
              <a:ext uri="{FF2B5EF4-FFF2-40B4-BE49-F238E27FC236}">
                <a16:creationId xmlns:a16="http://schemas.microsoft.com/office/drawing/2014/main" id="{56BDE3B4-B8DC-4E6C-89D0-A5ED3964AA8D}"/>
              </a:ext>
            </a:extLst>
          </p:cNvPr>
          <p:cNvGraphicFramePr>
            <a:graphicFrameLocks noGrp="1"/>
          </p:cNvGraphicFramePr>
          <p:nvPr>
            <p:ph idx="1"/>
            <p:extLst>
              <p:ext uri="{D42A27DB-BD31-4B8C-83A1-F6EECF244321}">
                <p14:modId xmlns:p14="http://schemas.microsoft.com/office/powerpoint/2010/main" val="1601334572"/>
              </p:ext>
            </p:extLst>
          </p:nvPr>
        </p:nvGraphicFramePr>
        <p:xfrm>
          <a:off x="822325" y="1846263"/>
          <a:ext cx="7513601" cy="4267200"/>
        </p:xfrm>
        <a:graphic>
          <a:graphicData uri="http://schemas.openxmlformats.org/drawingml/2006/table">
            <a:tbl>
              <a:tblPr firstRow="1" bandRow="1">
                <a:tableStyleId>{5C22544A-7EE6-4342-B048-85BDC9FD1C3A}</a:tableStyleId>
              </a:tblPr>
              <a:tblGrid>
                <a:gridCol w="3568922">
                  <a:extLst>
                    <a:ext uri="{9D8B030D-6E8A-4147-A177-3AD203B41FA5}">
                      <a16:colId xmlns:a16="http://schemas.microsoft.com/office/drawing/2014/main" val="1338585883"/>
                    </a:ext>
                  </a:extLst>
                </a:gridCol>
                <a:gridCol w="1275906">
                  <a:extLst>
                    <a:ext uri="{9D8B030D-6E8A-4147-A177-3AD203B41FA5}">
                      <a16:colId xmlns:a16="http://schemas.microsoft.com/office/drawing/2014/main" val="3398440577"/>
                    </a:ext>
                  </a:extLst>
                </a:gridCol>
                <a:gridCol w="850605">
                  <a:extLst>
                    <a:ext uri="{9D8B030D-6E8A-4147-A177-3AD203B41FA5}">
                      <a16:colId xmlns:a16="http://schemas.microsoft.com/office/drawing/2014/main" val="3416492795"/>
                    </a:ext>
                  </a:extLst>
                </a:gridCol>
                <a:gridCol w="1818168">
                  <a:extLst>
                    <a:ext uri="{9D8B030D-6E8A-4147-A177-3AD203B41FA5}">
                      <a16:colId xmlns:a16="http://schemas.microsoft.com/office/drawing/2014/main" val="3133205678"/>
                    </a:ext>
                  </a:extLst>
                </a:gridCol>
              </a:tblGrid>
              <a:tr h="370840">
                <a:tc>
                  <a:txBody>
                    <a:bodyPr/>
                    <a:lstStyle/>
                    <a:p>
                      <a:r>
                        <a:rPr lang="en-US" sz="2000" dirty="0">
                          <a:solidFill>
                            <a:schemeClr val="bg1"/>
                          </a:solidFill>
                        </a:rPr>
                        <a:t>Procedure</a:t>
                      </a:r>
                    </a:p>
                  </a:txBody>
                  <a:tcPr>
                    <a:solidFill>
                      <a:schemeClr val="accent2"/>
                    </a:solidFill>
                  </a:tcPr>
                </a:tc>
                <a:tc>
                  <a:txBody>
                    <a:bodyPr/>
                    <a:lstStyle/>
                    <a:p>
                      <a:r>
                        <a:rPr lang="en-US" sz="2000" dirty="0">
                          <a:solidFill>
                            <a:schemeClr val="bg1"/>
                          </a:solidFill>
                        </a:rPr>
                        <a:t>CPT Code</a:t>
                      </a:r>
                    </a:p>
                  </a:txBody>
                  <a:tcPr>
                    <a:solidFill>
                      <a:schemeClr val="accent2"/>
                    </a:solidFill>
                  </a:tcPr>
                </a:tc>
                <a:tc>
                  <a:txBody>
                    <a:bodyPr/>
                    <a:lstStyle/>
                    <a:p>
                      <a:r>
                        <a:rPr lang="en-US" sz="2000" dirty="0">
                          <a:solidFill>
                            <a:schemeClr val="bg1"/>
                          </a:solidFill>
                        </a:rPr>
                        <a:t>RVU</a:t>
                      </a:r>
                    </a:p>
                  </a:txBody>
                  <a:tcPr>
                    <a:solidFill>
                      <a:schemeClr val="accent2"/>
                    </a:solidFill>
                  </a:tcPr>
                </a:tc>
                <a:tc>
                  <a:txBody>
                    <a:bodyPr/>
                    <a:lstStyle/>
                    <a:p>
                      <a:r>
                        <a:rPr lang="en-US" sz="2000" dirty="0">
                          <a:solidFill>
                            <a:schemeClr val="bg1"/>
                          </a:solidFill>
                        </a:rPr>
                        <a:t>Approx. Payout</a:t>
                      </a:r>
                    </a:p>
                  </a:txBody>
                  <a:tcPr>
                    <a:solidFill>
                      <a:schemeClr val="accent2"/>
                    </a:solidFill>
                  </a:tcPr>
                </a:tc>
                <a:extLst>
                  <a:ext uri="{0D108BD9-81ED-4DB2-BD59-A6C34878D82A}">
                    <a16:rowId xmlns:a16="http://schemas.microsoft.com/office/drawing/2014/main" val="2269005915"/>
                  </a:ext>
                </a:extLst>
              </a:tr>
              <a:tr h="370840">
                <a:tc>
                  <a:txBody>
                    <a:bodyPr/>
                    <a:lstStyle/>
                    <a:p>
                      <a:r>
                        <a:rPr lang="en-US" sz="2000" dirty="0">
                          <a:solidFill>
                            <a:schemeClr val="bg1"/>
                          </a:solidFill>
                        </a:rPr>
                        <a:t>Endotracheal Intubation</a:t>
                      </a:r>
                    </a:p>
                  </a:txBody>
                  <a:tcPr>
                    <a:solidFill>
                      <a:schemeClr val="accent2"/>
                    </a:solidFill>
                  </a:tcPr>
                </a:tc>
                <a:tc>
                  <a:txBody>
                    <a:bodyPr/>
                    <a:lstStyle/>
                    <a:p>
                      <a:r>
                        <a:rPr lang="en-US" sz="2000" dirty="0">
                          <a:solidFill>
                            <a:schemeClr val="bg1"/>
                          </a:solidFill>
                        </a:rPr>
                        <a:t>31500</a:t>
                      </a:r>
                    </a:p>
                  </a:txBody>
                  <a:tcPr>
                    <a:solidFill>
                      <a:schemeClr val="accent2"/>
                    </a:solidFill>
                  </a:tcPr>
                </a:tc>
                <a:tc>
                  <a:txBody>
                    <a:bodyPr/>
                    <a:lstStyle/>
                    <a:p>
                      <a:r>
                        <a:rPr lang="en-US" sz="2000" dirty="0">
                          <a:solidFill>
                            <a:schemeClr val="bg1"/>
                          </a:solidFill>
                        </a:rPr>
                        <a:t>4.07</a:t>
                      </a:r>
                    </a:p>
                  </a:txBody>
                  <a:tcPr>
                    <a:solidFill>
                      <a:schemeClr val="accent2"/>
                    </a:solidFill>
                  </a:tcPr>
                </a:tc>
                <a:tc>
                  <a:txBody>
                    <a:bodyPr/>
                    <a:lstStyle/>
                    <a:p>
                      <a:r>
                        <a:rPr lang="en-US" sz="2000" dirty="0">
                          <a:solidFill>
                            <a:schemeClr val="bg1"/>
                          </a:solidFill>
                        </a:rPr>
                        <a:t>$146.68</a:t>
                      </a:r>
                    </a:p>
                  </a:txBody>
                  <a:tcPr>
                    <a:solidFill>
                      <a:schemeClr val="accent2"/>
                    </a:solidFill>
                  </a:tcPr>
                </a:tc>
                <a:extLst>
                  <a:ext uri="{0D108BD9-81ED-4DB2-BD59-A6C34878D82A}">
                    <a16:rowId xmlns:a16="http://schemas.microsoft.com/office/drawing/2014/main" val="2882206039"/>
                  </a:ext>
                </a:extLst>
              </a:tr>
              <a:tr h="370840">
                <a:tc>
                  <a:txBody>
                    <a:bodyPr/>
                    <a:lstStyle/>
                    <a:p>
                      <a:r>
                        <a:rPr lang="en-US" sz="2000" dirty="0">
                          <a:solidFill>
                            <a:schemeClr val="bg1"/>
                          </a:solidFill>
                        </a:rPr>
                        <a:t>Diagnostic Fiberoptic Laryngoscopy (w/o intubation)</a:t>
                      </a:r>
                    </a:p>
                  </a:txBody>
                  <a:tcPr>
                    <a:solidFill>
                      <a:schemeClr val="accent2"/>
                    </a:solidFill>
                  </a:tcPr>
                </a:tc>
                <a:tc>
                  <a:txBody>
                    <a:bodyPr/>
                    <a:lstStyle/>
                    <a:p>
                      <a:r>
                        <a:rPr lang="en-US" sz="2000" dirty="0">
                          <a:solidFill>
                            <a:schemeClr val="bg1"/>
                          </a:solidFill>
                        </a:rPr>
                        <a:t>31575</a:t>
                      </a:r>
                    </a:p>
                  </a:txBody>
                  <a:tcPr>
                    <a:solidFill>
                      <a:schemeClr val="accent2"/>
                    </a:solidFill>
                  </a:tcPr>
                </a:tc>
                <a:tc>
                  <a:txBody>
                    <a:bodyPr/>
                    <a:lstStyle/>
                    <a:p>
                      <a:r>
                        <a:rPr lang="en-US" sz="2000" dirty="0">
                          <a:solidFill>
                            <a:schemeClr val="bg1"/>
                          </a:solidFill>
                        </a:rPr>
                        <a:t>1.91</a:t>
                      </a:r>
                    </a:p>
                  </a:txBody>
                  <a:tcPr>
                    <a:solidFill>
                      <a:schemeClr val="accent2"/>
                    </a:solidFill>
                  </a:tcPr>
                </a:tc>
                <a:tc>
                  <a:txBody>
                    <a:bodyPr/>
                    <a:lstStyle/>
                    <a:p>
                      <a:endParaRPr lang="en-US" sz="2000" dirty="0">
                        <a:solidFill>
                          <a:schemeClr val="bg1"/>
                        </a:solidFill>
                      </a:endParaRPr>
                    </a:p>
                  </a:txBody>
                  <a:tcPr>
                    <a:solidFill>
                      <a:schemeClr val="accent2"/>
                    </a:solidFill>
                  </a:tcPr>
                </a:tc>
                <a:extLst>
                  <a:ext uri="{0D108BD9-81ED-4DB2-BD59-A6C34878D82A}">
                    <a16:rowId xmlns:a16="http://schemas.microsoft.com/office/drawing/2014/main" val="2092183661"/>
                  </a:ext>
                </a:extLst>
              </a:tr>
              <a:tr h="370840">
                <a:tc>
                  <a:txBody>
                    <a:bodyPr/>
                    <a:lstStyle/>
                    <a:p>
                      <a:r>
                        <a:rPr lang="en-US" sz="2000" dirty="0">
                          <a:solidFill>
                            <a:schemeClr val="bg1"/>
                          </a:solidFill>
                        </a:rPr>
                        <a:t>Intraosseous Line</a:t>
                      </a:r>
                    </a:p>
                  </a:txBody>
                  <a:tcPr>
                    <a:solidFill>
                      <a:schemeClr val="accent2"/>
                    </a:solidFill>
                  </a:tcPr>
                </a:tc>
                <a:tc>
                  <a:txBody>
                    <a:bodyPr/>
                    <a:lstStyle/>
                    <a:p>
                      <a:r>
                        <a:rPr lang="en-US" sz="2000" dirty="0">
                          <a:solidFill>
                            <a:schemeClr val="bg1"/>
                          </a:solidFill>
                        </a:rPr>
                        <a:t>36680</a:t>
                      </a:r>
                    </a:p>
                  </a:txBody>
                  <a:tcPr>
                    <a:solidFill>
                      <a:schemeClr val="accent2"/>
                    </a:solidFill>
                  </a:tcPr>
                </a:tc>
                <a:tc>
                  <a:txBody>
                    <a:bodyPr/>
                    <a:lstStyle/>
                    <a:p>
                      <a:r>
                        <a:rPr lang="en-US" sz="2000" dirty="0">
                          <a:solidFill>
                            <a:schemeClr val="bg1"/>
                          </a:solidFill>
                        </a:rPr>
                        <a:t>1.69</a:t>
                      </a:r>
                    </a:p>
                  </a:txBody>
                  <a:tcPr>
                    <a:solidFill>
                      <a:schemeClr val="accent2"/>
                    </a:solidFill>
                  </a:tcPr>
                </a:tc>
                <a:tc>
                  <a:txBody>
                    <a:bodyPr/>
                    <a:lstStyle/>
                    <a:p>
                      <a:r>
                        <a:rPr lang="en-US" sz="2000" dirty="0">
                          <a:solidFill>
                            <a:schemeClr val="bg1"/>
                          </a:solidFill>
                        </a:rPr>
                        <a:t>$60.91</a:t>
                      </a:r>
                    </a:p>
                  </a:txBody>
                  <a:tcPr>
                    <a:solidFill>
                      <a:schemeClr val="accent2"/>
                    </a:solidFill>
                  </a:tcPr>
                </a:tc>
                <a:extLst>
                  <a:ext uri="{0D108BD9-81ED-4DB2-BD59-A6C34878D82A}">
                    <a16:rowId xmlns:a16="http://schemas.microsoft.com/office/drawing/2014/main" val="1761064125"/>
                  </a:ext>
                </a:extLst>
              </a:tr>
              <a:tr h="370840">
                <a:tc>
                  <a:txBody>
                    <a:bodyPr/>
                    <a:lstStyle/>
                    <a:p>
                      <a:r>
                        <a:rPr lang="en-US" sz="2000" dirty="0">
                          <a:solidFill>
                            <a:schemeClr val="bg1"/>
                          </a:solidFill>
                        </a:rPr>
                        <a:t>Central Line</a:t>
                      </a:r>
                    </a:p>
                  </a:txBody>
                  <a:tcPr>
                    <a:solidFill>
                      <a:schemeClr val="accent2"/>
                    </a:solidFill>
                  </a:tcPr>
                </a:tc>
                <a:tc>
                  <a:txBody>
                    <a:bodyPr/>
                    <a:lstStyle/>
                    <a:p>
                      <a:r>
                        <a:rPr lang="en-US" sz="2000" dirty="0">
                          <a:solidFill>
                            <a:schemeClr val="bg1"/>
                          </a:solidFill>
                        </a:rPr>
                        <a:t>36556</a:t>
                      </a:r>
                    </a:p>
                  </a:txBody>
                  <a:tcPr>
                    <a:solidFill>
                      <a:schemeClr val="accent2"/>
                    </a:solidFill>
                  </a:tcPr>
                </a:tc>
                <a:tc>
                  <a:txBody>
                    <a:bodyPr/>
                    <a:lstStyle/>
                    <a:p>
                      <a:r>
                        <a:rPr lang="en-US" sz="2000" dirty="0">
                          <a:solidFill>
                            <a:schemeClr val="bg1"/>
                          </a:solidFill>
                        </a:rPr>
                        <a:t>2.45</a:t>
                      </a:r>
                    </a:p>
                  </a:txBody>
                  <a:tcPr>
                    <a:solidFill>
                      <a:schemeClr val="accent2"/>
                    </a:solidFill>
                  </a:tcPr>
                </a:tc>
                <a:tc>
                  <a:txBody>
                    <a:bodyPr/>
                    <a:lstStyle/>
                    <a:p>
                      <a:r>
                        <a:rPr lang="en-US" sz="2000" dirty="0">
                          <a:solidFill>
                            <a:schemeClr val="bg1"/>
                          </a:solidFill>
                        </a:rPr>
                        <a:t>$88.30</a:t>
                      </a:r>
                    </a:p>
                  </a:txBody>
                  <a:tcPr>
                    <a:solidFill>
                      <a:schemeClr val="accent2"/>
                    </a:solidFill>
                  </a:tcPr>
                </a:tc>
                <a:extLst>
                  <a:ext uri="{0D108BD9-81ED-4DB2-BD59-A6C34878D82A}">
                    <a16:rowId xmlns:a16="http://schemas.microsoft.com/office/drawing/2014/main" val="2032726110"/>
                  </a:ext>
                </a:extLst>
              </a:tr>
              <a:tr h="370840">
                <a:tc>
                  <a:txBody>
                    <a:bodyPr/>
                    <a:lstStyle/>
                    <a:p>
                      <a:r>
                        <a:rPr lang="en-US" sz="2000" dirty="0">
                          <a:solidFill>
                            <a:schemeClr val="bg1"/>
                          </a:solidFill>
                        </a:rPr>
                        <a:t>Cardioversion</a:t>
                      </a:r>
                    </a:p>
                  </a:txBody>
                  <a:tcPr>
                    <a:solidFill>
                      <a:schemeClr val="accent2"/>
                    </a:solidFill>
                  </a:tcPr>
                </a:tc>
                <a:tc>
                  <a:txBody>
                    <a:bodyPr/>
                    <a:lstStyle/>
                    <a:p>
                      <a:r>
                        <a:rPr lang="en-US" sz="2000" dirty="0">
                          <a:solidFill>
                            <a:schemeClr val="bg1"/>
                          </a:solidFill>
                        </a:rPr>
                        <a:t>92960</a:t>
                      </a:r>
                    </a:p>
                  </a:txBody>
                  <a:tcPr>
                    <a:solidFill>
                      <a:schemeClr val="accent2"/>
                    </a:solidFill>
                  </a:tcPr>
                </a:tc>
                <a:tc>
                  <a:txBody>
                    <a:bodyPr/>
                    <a:lstStyle/>
                    <a:p>
                      <a:r>
                        <a:rPr lang="en-US" sz="2000" dirty="0">
                          <a:solidFill>
                            <a:schemeClr val="bg1"/>
                          </a:solidFill>
                        </a:rPr>
                        <a:t>3.13</a:t>
                      </a:r>
                    </a:p>
                  </a:txBody>
                  <a:tcPr>
                    <a:solidFill>
                      <a:schemeClr val="accent2"/>
                    </a:solidFill>
                  </a:tcPr>
                </a:tc>
                <a:tc>
                  <a:txBody>
                    <a:bodyPr/>
                    <a:lstStyle/>
                    <a:p>
                      <a:r>
                        <a:rPr lang="en-US" sz="2000" dirty="0">
                          <a:solidFill>
                            <a:schemeClr val="bg1"/>
                          </a:solidFill>
                        </a:rPr>
                        <a:t>$112.80</a:t>
                      </a:r>
                    </a:p>
                  </a:txBody>
                  <a:tcPr>
                    <a:solidFill>
                      <a:schemeClr val="accent2"/>
                    </a:solidFill>
                  </a:tcPr>
                </a:tc>
                <a:extLst>
                  <a:ext uri="{0D108BD9-81ED-4DB2-BD59-A6C34878D82A}">
                    <a16:rowId xmlns:a16="http://schemas.microsoft.com/office/drawing/2014/main" val="1529375239"/>
                  </a:ext>
                </a:extLst>
              </a:tr>
              <a:tr h="370840">
                <a:tc>
                  <a:txBody>
                    <a:bodyPr/>
                    <a:lstStyle/>
                    <a:p>
                      <a:r>
                        <a:rPr lang="en-US" sz="2000" dirty="0">
                          <a:solidFill>
                            <a:schemeClr val="bg1"/>
                          </a:solidFill>
                        </a:rPr>
                        <a:t>Chest Tube</a:t>
                      </a:r>
                    </a:p>
                  </a:txBody>
                  <a:tcPr>
                    <a:solidFill>
                      <a:schemeClr val="accent2"/>
                    </a:solidFill>
                  </a:tcPr>
                </a:tc>
                <a:tc>
                  <a:txBody>
                    <a:bodyPr/>
                    <a:lstStyle/>
                    <a:p>
                      <a:r>
                        <a:rPr lang="en-US" sz="2000" dirty="0">
                          <a:solidFill>
                            <a:schemeClr val="bg1"/>
                          </a:solidFill>
                        </a:rPr>
                        <a:t>32551</a:t>
                      </a:r>
                    </a:p>
                  </a:txBody>
                  <a:tcPr>
                    <a:solidFill>
                      <a:schemeClr val="accent2"/>
                    </a:solidFill>
                  </a:tcPr>
                </a:tc>
                <a:tc>
                  <a:txBody>
                    <a:bodyPr/>
                    <a:lstStyle/>
                    <a:p>
                      <a:r>
                        <a:rPr lang="en-US" sz="2000" dirty="0">
                          <a:solidFill>
                            <a:schemeClr val="bg1"/>
                          </a:solidFill>
                        </a:rPr>
                        <a:t>4.53</a:t>
                      </a:r>
                    </a:p>
                  </a:txBody>
                  <a:tcPr>
                    <a:solidFill>
                      <a:schemeClr val="accent2"/>
                    </a:solidFill>
                  </a:tcPr>
                </a:tc>
                <a:tc>
                  <a:txBody>
                    <a:bodyPr/>
                    <a:lstStyle/>
                    <a:p>
                      <a:r>
                        <a:rPr lang="en-US" sz="2000" dirty="0">
                          <a:solidFill>
                            <a:schemeClr val="bg1"/>
                          </a:solidFill>
                        </a:rPr>
                        <a:t>$163.26</a:t>
                      </a:r>
                    </a:p>
                  </a:txBody>
                  <a:tcPr>
                    <a:solidFill>
                      <a:schemeClr val="accent2"/>
                    </a:solidFill>
                  </a:tcPr>
                </a:tc>
                <a:extLst>
                  <a:ext uri="{0D108BD9-81ED-4DB2-BD59-A6C34878D82A}">
                    <a16:rowId xmlns:a16="http://schemas.microsoft.com/office/drawing/2014/main" val="1284940823"/>
                  </a:ext>
                </a:extLst>
              </a:tr>
              <a:tr h="370840">
                <a:tc>
                  <a:txBody>
                    <a:bodyPr/>
                    <a:lstStyle/>
                    <a:p>
                      <a:r>
                        <a:rPr lang="en-US" sz="2000" dirty="0">
                          <a:solidFill>
                            <a:schemeClr val="bg1"/>
                          </a:solidFill>
                        </a:rPr>
                        <a:t>CPR</a:t>
                      </a:r>
                    </a:p>
                  </a:txBody>
                  <a:tcPr>
                    <a:solidFill>
                      <a:schemeClr val="accent2"/>
                    </a:solidFill>
                  </a:tcPr>
                </a:tc>
                <a:tc>
                  <a:txBody>
                    <a:bodyPr/>
                    <a:lstStyle/>
                    <a:p>
                      <a:endParaRPr lang="en-US" sz="2000" dirty="0">
                        <a:solidFill>
                          <a:schemeClr val="bg1"/>
                        </a:solidFill>
                      </a:endParaRPr>
                    </a:p>
                  </a:txBody>
                  <a:tcPr>
                    <a:solidFill>
                      <a:schemeClr val="accent2"/>
                    </a:solidFill>
                  </a:tcPr>
                </a:tc>
                <a:tc>
                  <a:txBody>
                    <a:bodyPr/>
                    <a:lstStyle/>
                    <a:p>
                      <a:r>
                        <a:rPr lang="en-US" sz="2000" dirty="0">
                          <a:solidFill>
                            <a:schemeClr val="bg1"/>
                          </a:solidFill>
                        </a:rPr>
                        <a:t>5.35</a:t>
                      </a:r>
                    </a:p>
                  </a:txBody>
                  <a:tcPr>
                    <a:solidFill>
                      <a:schemeClr val="accent2"/>
                    </a:solidFill>
                  </a:tcPr>
                </a:tc>
                <a:tc>
                  <a:txBody>
                    <a:bodyPr/>
                    <a:lstStyle/>
                    <a:p>
                      <a:endParaRPr lang="en-US" sz="2000" dirty="0">
                        <a:solidFill>
                          <a:schemeClr val="bg1"/>
                        </a:solidFill>
                      </a:endParaRPr>
                    </a:p>
                  </a:txBody>
                  <a:tcPr>
                    <a:solidFill>
                      <a:schemeClr val="accent2"/>
                    </a:solidFill>
                  </a:tcPr>
                </a:tc>
                <a:extLst>
                  <a:ext uri="{0D108BD9-81ED-4DB2-BD59-A6C34878D82A}">
                    <a16:rowId xmlns:a16="http://schemas.microsoft.com/office/drawing/2014/main" val="237679509"/>
                  </a:ext>
                </a:extLst>
              </a:tr>
              <a:tr h="370840">
                <a:tc>
                  <a:txBody>
                    <a:bodyPr/>
                    <a:lstStyle/>
                    <a:p>
                      <a:r>
                        <a:rPr lang="en-US" sz="2000" dirty="0">
                          <a:solidFill>
                            <a:schemeClr val="bg1"/>
                          </a:solidFill>
                        </a:rPr>
                        <a:t>Lumbar Puncture</a:t>
                      </a:r>
                    </a:p>
                  </a:txBody>
                  <a:tcPr>
                    <a:solidFill>
                      <a:schemeClr val="accent2"/>
                    </a:solidFill>
                  </a:tcPr>
                </a:tc>
                <a:tc>
                  <a:txBody>
                    <a:bodyPr/>
                    <a:lstStyle/>
                    <a:p>
                      <a:r>
                        <a:rPr lang="en-US" sz="2000" dirty="0">
                          <a:solidFill>
                            <a:schemeClr val="bg1"/>
                          </a:solidFill>
                        </a:rPr>
                        <a:t>62270</a:t>
                      </a:r>
                    </a:p>
                  </a:txBody>
                  <a:tcPr>
                    <a:solidFill>
                      <a:schemeClr val="accent2"/>
                    </a:solidFill>
                  </a:tcPr>
                </a:tc>
                <a:tc>
                  <a:txBody>
                    <a:bodyPr/>
                    <a:lstStyle/>
                    <a:p>
                      <a:r>
                        <a:rPr lang="en-US" sz="2000" dirty="0">
                          <a:solidFill>
                            <a:schemeClr val="bg1"/>
                          </a:solidFill>
                        </a:rPr>
                        <a:t>2.23</a:t>
                      </a:r>
                    </a:p>
                  </a:txBody>
                  <a:tcPr>
                    <a:solidFill>
                      <a:schemeClr val="accent2"/>
                    </a:solidFill>
                  </a:tcPr>
                </a:tc>
                <a:tc>
                  <a:txBody>
                    <a:bodyPr/>
                    <a:lstStyle/>
                    <a:p>
                      <a:r>
                        <a:rPr lang="en-US" sz="2000" dirty="0">
                          <a:solidFill>
                            <a:schemeClr val="bg1"/>
                          </a:solidFill>
                        </a:rPr>
                        <a:t>$80.37</a:t>
                      </a:r>
                    </a:p>
                  </a:txBody>
                  <a:tcPr>
                    <a:solidFill>
                      <a:schemeClr val="accent2"/>
                    </a:solidFill>
                  </a:tcPr>
                </a:tc>
                <a:extLst>
                  <a:ext uri="{0D108BD9-81ED-4DB2-BD59-A6C34878D82A}">
                    <a16:rowId xmlns:a16="http://schemas.microsoft.com/office/drawing/2014/main" val="2870126397"/>
                  </a:ext>
                </a:extLst>
              </a:tr>
              <a:tr h="370840">
                <a:tc>
                  <a:txBody>
                    <a:bodyPr/>
                    <a:lstStyle/>
                    <a:p>
                      <a:r>
                        <a:rPr lang="en-US" sz="2000" dirty="0">
                          <a:solidFill>
                            <a:schemeClr val="bg1"/>
                          </a:solidFill>
                        </a:rPr>
                        <a:t>Thoracentesis (including US)</a:t>
                      </a:r>
                    </a:p>
                  </a:txBody>
                  <a:tcPr>
                    <a:solidFill>
                      <a:schemeClr val="accent2"/>
                    </a:solidFill>
                  </a:tcPr>
                </a:tc>
                <a:tc>
                  <a:txBody>
                    <a:bodyPr/>
                    <a:lstStyle/>
                    <a:p>
                      <a:r>
                        <a:rPr lang="en-US" sz="2000" dirty="0">
                          <a:solidFill>
                            <a:schemeClr val="bg1"/>
                          </a:solidFill>
                        </a:rPr>
                        <a:t>32555</a:t>
                      </a:r>
                    </a:p>
                  </a:txBody>
                  <a:tcPr>
                    <a:solidFill>
                      <a:schemeClr val="accent2"/>
                    </a:solidFill>
                  </a:tcPr>
                </a:tc>
                <a:tc>
                  <a:txBody>
                    <a:bodyPr/>
                    <a:lstStyle/>
                    <a:p>
                      <a:r>
                        <a:rPr lang="en-US" sz="2000" dirty="0">
                          <a:solidFill>
                            <a:schemeClr val="bg1"/>
                          </a:solidFill>
                        </a:rPr>
                        <a:t>3.22</a:t>
                      </a:r>
                    </a:p>
                  </a:txBody>
                  <a:tcPr>
                    <a:solidFill>
                      <a:schemeClr val="accent2"/>
                    </a:solidFill>
                  </a:tcPr>
                </a:tc>
                <a:tc>
                  <a:txBody>
                    <a:bodyPr/>
                    <a:lstStyle/>
                    <a:p>
                      <a:r>
                        <a:rPr lang="en-US" sz="2000" dirty="0">
                          <a:solidFill>
                            <a:schemeClr val="bg1"/>
                          </a:solidFill>
                        </a:rPr>
                        <a:t>$116.05</a:t>
                      </a:r>
                    </a:p>
                  </a:txBody>
                  <a:tcPr>
                    <a:solidFill>
                      <a:schemeClr val="accent2"/>
                    </a:solidFill>
                  </a:tcPr>
                </a:tc>
                <a:extLst>
                  <a:ext uri="{0D108BD9-81ED-4DB2-BD59-A6C34878D82A}">
                    <a16:rowId xmlns:a16="http://schemas.microsoft.com/office/drawing/2014/main" val="2068388307"/>
                  </a:ext>
                </a:extLst>
              </a:tr>
            </a:tbl>
          </a:graphicData>
        </a:graphic>
      </p:graphicFrame>
      <p:sp>
        <p:nvSpPr>
          <p:cNvPr id="6" name="TextBox 5">
            <a:extLst>
              <a:ext uri="{FF2B5EF4-FFF2-40B4-BE49-F238E27FC236}">
                <a16:creationId xmlns:a16="http://schemas.microsoft.com/office/drawing/2014/main" id="{494227CC-492F-4BF5-851E-5A7BACC99061}"/>
              </a:ext>
            </a:extLst>
          </p:cNvPr>
          <p:cNvSpPr txBox="1"/>
          <p:nvPr/>
        </p:nvSpPr>
        <p:spPr>
          <a:xfrm>
            <a:off x="822960" y="6068476"/>
            <a:ext cx="7543800" cy="307777"/>
          </a:xfrm>
          <a:prstGeom prst="rect">
            <a:avLst/>
          </a:prstGeom>
          <a:noFill/>
        </p:spPr>
        <p:txBody>
          <a:bodyPr wrap="square" rtlCol="0">
            <a:spAutoFit/>
          </a:bodyPr>
          <a:lstStyle/>
          <a:p>
            <a:r>
              <a:rPr lang="en-US" sz="1400" dirty="0"/>
              <a:t>List generated utilizing 2019 National Physician Fee Schedule Relative Value File, published by CMS.</a:t>
            </a:r>
          </a:p>
        </p:txBody>
      </p:sp>
    </p:spTree>
    <p:extLst>
      <p:ext uri="{BB962C8B-B14F-4D97-AF65-F5344CB8AC3E}">
        <p14:creationId xmlns:p14="http://schemas.microsoft.com/office/powerpoint/2010/main" val="26738465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58D29E-F0E3-46AA-A4C6-2CE4C95BBC92}"/>
              </a:ext>
            </a:extLst>
          </p:cNvPr>
          <p:cNvSpPr>
            <a:spLocks noGrp="1"/>
          </p:cNvSpPr>
          <p:nvPr>
            <p:ph type="title"/>
          </p:nvPr>
        </p:nvSpPr>
        <p:spPr/>
        <p:txBody>
          <a:bodyPr/>
          <a:lstStyle/>
          <a:p>
            <a:r>
              <a:rPr lang="en-US" dirty="0"/>
              <a:t>Common Procedures</a:t>
            </a:r>
          </a:p>
        </p:txBody>
      </p:sp>
      <p:graphicFrame>
        <p:nvGraphicFramePr>
          <p:cNvPr id="4" name="Table 4">
            <a:extLst>
              <a:ext uri="{FF2B5EF4-FFF2-40B4-BE49-F238E27FC236}">
                <a16:creationId xmlns:a16="http://schemas.microsoft.com/office/drawing/2014/main" id="{56BDE3B4-B8DC-4E6C-89D0-A5ED3964AA8D}"/>
              </a:ext>
            </a:extLst>
          </p:cNvPr>
          <p:cNvGraphicFramePr>
            <a:graphicFrameLocks noGrp="1"/>
          </p:cNvGraphicFramePr>
          <p:nvPr>
            <p:ph idx="1"/>
            <p:extLst>
              <p:ext uri="{D42A27DB-BD31-4B8C-83A1-F6EECF244321}">
                <p14:modId xmlns:p14="http://schemas.microsoft.com/office/powerpoint/2010/main" val="1247765269"/>
              </p:ext>
            </p:extLst>
          </p:nvPr>
        </p:nvGraphicFramePr>
        <p:xfrm>
          <a:off x="822325" y="1846263"/>
          <a:ext cx="7513601" cy="4297680"/>
        </p:xfrm>
        <a:graphic>
          <a:graphicData uri="http://schemas.openxmlformats.org/drawingml/2006/table">
            <a:tbl>
              <a:tblPr firstRow="1" bandRow="1">
                <a:tableStyleId>{5C22544A-7EE6-4342-B048-85BDC9FD1C3A}</a:tableStyleId>
              </a:tblPr>
              <a:tblGrid>
                <a:gridCol w="3622084">
                  <a:extLst>
                    <a:ext uri="{9D8B030D-6E8A-4147-A177-3AD203B41FA5}">
                      <a16:colId xmlns:a16="http://schemas.microsoft.com/office/drawing/2014/main" val="1338585883"/>
                    </a:ext>
                  </a:extLst>
                </a:gridCol>
                <a:gridCol w="1137684">
                  <a:extLst>
                    <a:ext uri="{9D8B030D-6E8A-4147-A177-3AD203B41FA5}">
                      <a16:colId xmlns:a16="http://schemas.microsoft.com/office/drawing/2014/main" val="3398440577"/>
                    </a:ext>
                  </a:extLst>
                </a:gridCol>
                <a:gridCol w="935665">
                  <a:extLst>
                    <a:ext uri="{9D8B030D-6E8A-4147-A177-3AD203B41FA5}">
                      <a16:colId xmlns:a16="http://schemas.microsoft.com/office/drawing/2014/main" val="3416492795"/>
                    </a:ext>
                  </a:extLst>
                </a:gridCol>
                <a:gridCol w="1818168">
                  <a:extLst>
                    <a:ext uri="{9D8B030D-6E8A-4147-A177-3AD203B41FA5}">
                      <a16:colId xmlns:a16="http://schemas.microsoft.com/office/drawing/2014/main" val="3133205678"/>
                    </a:ext>
                  </a:extLst>
                </a:gridCol>
              </a:tblGrid>
              <a:tr h="370840">
                <a:tc>
                  <a:txBody>
                    <a:bodyPr/>
                    <a:lstStyle/>
                    <a:p>
                      <a:r>
                        <a:rPr lang="en-US" sz="2000" dirty="0">
                          <a:solidFill>
                            <a:schemeClr val="bg1"/>
                          </a:solidFill>
                        </a:rPr>
                        <a:t>Procedure</a:t>
                      </a:r>
                    </a:p>
                  </a:txBody>
                  <a:tcPr>
                    <a:solidFill>
                      <a:schemeClr val="accent2"/>
                    </a:solidFill>
                  </a:tcPr>
                </a:tc>
                <a:tc>
                  <a:txBody>
                    <a:bodyPr/>
                    <a:lstStyle/>
                    <a:p>
                      <a:r>
                        <a:rPr lang="en-US" sz="2000" dirty="0">
                          <a:solidFill>
                            <a:schemeClr val="bg1"/>
                          </a:solidFill>
                        </a:rPr>
                        <a:t>CPT Code</a:t>
                      </a:r>
                    </a:p>
                  </a:txBody>
                  <a:tcPr>
                    <a:solidFill>
                      <a:schemeClr val="accent2"/>
                    </a:solidFill>
                  </a:tcPr>
                </a:tc>
                <a:tc>
                  <a:txBody>
                    <a:bodyPr/>
                    <a:lstStyle/>
                    <a:p>
                      <a:r>
                        <a:rPr lang="en-US" sz="2000" dirty="0">
                          <a:solidFill>
                            <a:schemeClr val="bg1"/>
                          </a:solidFill>
                        </a:rPr>
                        <a:t>RVU</a:t>
                      </a:r>
                    </a:p>
                  </a:txBody>
                  <a:tcPr>
                    <a:solidFill>
                      <a:schemeClr val="accent2"/>
                    </a:solidFill>
                  </a:tcPr>
                </a:tc>
                <a:tc>
                  <a:txBody>
                    <a:bodyPr/>
                    <a:lstStyle/>
                    <a:p>
                      <a:r>
                        <a:rPr lang="en-US" sz="2000" dirty="0">
                          <a:solidFill>
                            <a:schemeClr val="bg1"/>
                          </a:solidFill>
                        </a:rPr>
                        <a:t>Approx. Payout</a:t>
                      </a:r>
                    </a:p>
                  </a:txBody>
                  <a:tcPr>
                    <a:solidFill>
                      <a:schemeClr val="accent2"/>
                    </a:solidFill>
                  </a:tcPr>
                </a:tc>
                <a:extLst>
                  <a:ext uri="{0D108BD9-81ED-4DB2-BD59-A6C34878D82A}">
                    <a16:rowId xmlns:a16="http://schemas.microsoft.com/office/drawing/2014/main" val="2269005915"/>
                  </a:ext>
                </a:extLst>
              </a:tr>
              <a:tr h="370840">
                <a:tc>
                  <a:txBody>
                    <a:bodyPr/>
                    <a:lstStyle/>
                    <a:p>
                      <a:r>
                        <a:rPr lang="en-US" sz="2000" dirty="0">
                          <a:solidFill>
                            <a:schemeClr val="bg1"/>
                          </a:solidFill>
                        </a:rPr>
                        <a:t>NG/OG Tube</a:t>
                      </a:r>
                    </a:p>
                  </a:txBody>
                  <a:tcPr>
                    <a:solidFill>
                      <a:schemeClr val="accent2"/>
                    </a:solidFill>
                  </a:tcPr>
                </a:tc>
                <a:tc>
                  <a:txBody>
                    <a:bodyPr/>
                    <a:lstStyle/>
                    <a:p>
                      <a:r>
                        <a:rPr lang="en-US" sz="2000" dirty="0">
                          <a:solidFill>
                            <a:schemeClr val="bg1"/>
                          </a:solidFill>
                        </a:rPr>
                        <a:t>51702</a:t>
                      </a:r>
                    </a:p>
                  </a:txBody>
                  <a:tcPr>
                    <a:solidFill>
                      <a:schemeClr val="accent2"/>
                    </a:solidFill>
                  </a:tcPr>
                </a:tc>
                <a:tc>
                  <a:txBody>
                    <a:bodyPr/>
                    <a:lstStyle/>
                    <a:p>
                      <a:r>
                        <a:rPr lang="en-US" sz="2000" dirty="0">
                          <a:solidFill>
                            <a:schemeClr val="bg1"/>
                          </a:solidFill>
                        </a:rPr>
                        <a:t>0.63</a:t>
                      </a:r>
                    </a:p>
                  </a:txBody>
                  <a:tcPr>
                    <a:solidFill>
                      <a:schemeClr val="accent2"/>
                    </a:solidFill>
                  </a:tcPr>
                </a:tc>
                <a:tc>
                  <a:txBody>
                    <a:bodyPr/>
                    <a:lstStyle/>
                    <a:p>
                      <a:r>
                        <a:rPr lang="en-US" sz="2000" dirty="0">
                          <a:solidFill>
                            <a:schemeClr val="bg1"/>
                          </a:solidFill>
                        </a:rPr>
                        <a:t>$22.70</a:t>
                      </a:r>
                    </a:p>
                  </a:txBody>
                  <a:tcPr>
                    <a:solidFill>
                      <a:schemeClr val="accent2"/>
                    </a:solidFill>
                  </a:tcPr>
                </a:tc>
                <a:extLst>
                  <a:ext uri="{0D108BD9-81ED-4DB2-BD59-A6C34878D82A}">
                    <a16:rowId xmlns:a16="http://schemas.microsoft.com/office/drawing/2014/main" val="1761064125"/>
                  </a:ext>
                </a:extLst>
              </a:tr>
              <a:tr h="387401">
                <a:tc>
                  <a:txBody>
                    <a:bodyPr/>
                    <a:lstStyle/>
                    <a:p>
                      <a:r>
                        <a:rPr lang="en-US" sz="2000" dirty="0">
                          <a:solidFill>
                            <a:schemeClr val="bg1"/>
                          </a:solidFill>
                        </a:rPr>
                        <a:t>G Tube Replacement</a:t>
                      </a:r>
                    </a:p>
                    <a:p>
                      <a:r>
                        <a:rPr lang="en-US" sz="2000" dirty="0">
                          <a:solidFill>
                            <a:schemeClr val="bg1"/>
                          </a:solidFill>
                        </a:rPr>
                        <a:t>(not revision)</a:t>
                      </a:r>
                    </a:p>
                  </a:txBody>
                  <a:tcPr>
                    <a:solidFill>
                      <a:schemeClr val="accent2"/>
                    </a:solidFill>
                  </a:tcPr>
                </a:tc>
                <a:tc>
                  <a:txBody>
                    <a:bodyPr/>
                    <a:lstStyle/>
                    <a:p>
                      <a:r>
                        <a:rPr lang="en-US" sz="2000" dirty="0">
                          <a:solidFill>
                            <a:schemeClr val="bg1"/>
                          </a:solidFill>
                        </a:rPr>
                        <a:t>43762</a:t>
                      </a:r>
                    </a:p>
                  </a:txBody>
                  <a:tcPr>
                    <a:solidFill>
                      <a:schemeClr val="accent2"/>
                    </a:solidFill>
                  </a:tcPr>
                </a:tc>
                <a:tc>
                  <a:txBody>
                    <a:bodyPr/>
                    <a:lstStyle/>
                    <a:p>
                      <a:r>
                        <a:rPr lang="en-US" sz="2000" dirty="0">
                          <a:solidFill>
                            <a:schemeClr val="bg1"/>
                          </a:solidFill>
                        </a:rPr>
                        <a:t>1.09</a:t>
                      </a:r>
                    </a:p>
                  </a:txBody>
                  <a:tcPr>
                    <a:solidFill>
                      <a:schemeClr val="accent2"/>
                    </a:solidFill>
                  </a:tcPr>
                </a:tc>
                <a:tc>
                  <a:txBody>
                    <a:bodyPr/>
                    <a:lstStyle/>
                    <a:p>
                      <a:r>
                        <a:rPr lang="en-US" sz="2000" dirty="0">
                          <a:solidFill>
                            <a:schemeClr val="bg1"/>
                          </a:solidFill>
                        </a:rPr>
                        <a:t>$39.28</a:t>
                      </a:r>
                    </a:p>
                  </a:txBody>
                  <a:tcPr>
                    <a:solidFill>
                      <a:schemeClr val="accent2"/>
                    </a:solidFill>
                  </a:tcPr>
                </a:tc>
                <a:extLst>
                  <a:ext uri="{0D108BD9-81ED-4DB2-BD59-A6C34878D82A}">
                    <a16:rowId xmlns:a16="http://schemas.microsoft.com/office/drawing/2014/main" val="3072279720"/>
                  </a:ext>
                </a:extLst>
              </a:tr>
              <a:tr h="370840">
                <a:tc>
                  <a:txBody>
                    <a:bodyPr/>
                    <a:lstStyle/>
                    <a:p>
                      <a:r>
                        <a:rPr lang="en-US" sz="2000" dirty="0">
                          <a:solidFill>
                            <a:schemeClr val="bg1"/>
                          </a:solidFill>
                        </a:rPr>
                        <a:t>Foley Catheter Insertion</a:t>
                      </a:r>
                    </a:p>
                    <a:p>
                      <a:r>
                        <a:rPr lang="en-US" sz="2000" dirty="0">
                          <a:solidFill>
                            <a:schemeClr val="bg1"/>
                          </a:solidFill>
                        </a:rPr>
                        <a:t>(RN unsuccessful, by physician)</a:t>
                      </a:r>
                    </a:p>
                  </a:txBody>
                  <a:tcPr>
                    <a:solidFill>
                      <a:schemeClr val="accent2"/>
                    </a:solidFill>
                  </a:tcPr>
                </a:tc>
                <a:tc>
                  <a:txBody>
                    <a:bodyPr/>
                    <a:lstStyle/>
                    <a:p>
                      <a:r>
                        <a:rPr lang="en-US" sz="2000" dirty="0">
                          <a:solidFill>
                            <a:schemeClr val="bg1"/>
                          </a:solidFill>
                        </a:rPr>
                        <a:t>51702</a:t>
                      </a:r>
                    </a:p>
                  </a:txBody>
                  <a:tcPr>
                    <a:solidFill>
                      <a:schemeClr val="accent2"/>
                    </a:solidFill>
                  </a:tcPr>
                </a:tc>
                <a:tc>
                  <a:txBody>
                    <a:bodyPr/>
                    <a:lstStyle/>
                    <a:p>
                      <a:r>
                        <a:rPr lang="en-US" sz="2000" dirty="0">
                          <a:solidFill>
                            <a:schemeClr val="bg1"/>
                          </a:solidFill>
                        </a:rPr>
                        <a:t>0.73</a:t>
                      </a:r>
                    </a:p>
                  </a:txBody>
                  <a:tcPr>
                    <a:solidFill>
                      <a:schemeClr val="accent2"/>
                    </a:solidFill>
                  </a:tcPr>
                </a:tc>
                <a:tc>
                  <a:txBody>
                    <a:bodyPr/>
                    <a:lstStyle/>
                    <a:p>
                      <a:r>
                        <a:rPr lang="en-US" sz="2000" dirty="0">
                          <a:solidFill>
                            <a:schemeClr val="bg1"/>
                          </a:solidFill>
                        </a:rPr>
                        <a:t>$26.31</a:t>
                      </a:r>
                    </a:p>
                  </a:txBody>
                  <a:tcPr>
                    <a:solidFill>
                      <a:schemeClr val="accent2"/>
                    </a:solidFill>
                  </a:tcPr>
                </a:tc>
                <a:extLst>
                  <a:ext uri="{0D108BD9-81ED-4DB2-BD59-A6C34878D82A}">
                    <a16:rowId xmlns:a16="http://schemas.microsoft.com/office/drawing/2014/main" val="2032726110"/>
                  </a:ext>
                </a:extLst>
              </a:tr>
              <a:tr h="370840">
                <a:tc>
                  <a:txBody>
                    <a:bodyPr/>
                    <a:lstStyle/>
                    <a:p>
                      <a:r>
                        <a:rPr lang="en-US" sz="2000" dirty="0">
                          <a:solidFill>
                            <a:schemeClr val="bg1"/>
                          </a:solidFill>
                        </a:rPr>
                        <a:t>Suprapubic Catheter (place/change cystostomy tube)</a:t>
                      </a:r>
                    </a:p>
                  </a:txBody>
                  <a:tcPr>
                    <a:solidFill>
                      <a:schemeClr val="accent2"/>
                    </a:solidFill>
                  </a:tcPr>
                </a:tc>
                <a:tc>
                  <a:txBody>
                    <a:bodyPr/>
                    <a:lstStyle/>
                    <a:p>
                      <a:r>
                        <a:rPr lang="en-US" sz="2000" dirty="0">
                          <a:solidFill>
                            <a:schemeClr val="bg1"/>
                          </a:solidFill>
                        </a:rPr>
                        <a:t>51705</a:t>
                      </a:r>
                    </a:p>
                  </a:txBody>
                  <a:tcPr>
                    <a:solidFill>
                      <a:schemeClr val="accent2"/>
                    </a:solidFill>
                  </a:tcPr>
                </a:tc>
                <a:tc>
                  <a:txBody>
                    <a:bodyPr/>
                    <a:lstStyle/>
                    <a:p>
                      <a:r>
                        <a:rPr lang="en-US" sz="2000" dirty="0">
                          <a:solidFill>
                            <a:schemeClr val="bg1"/>
                          </a:solidFill>
                        </a:rPr>
                        <a:t>1.50</a:t>
                      </a:r>
                    </a:p>
                  </a:txBody>
                  <a:tcPr>
                    <a:solidFill>
                      <a:schemeClr val="accent2"/>
                    </a:solidFill>
                  </a:tcPr>
                </a:tc>
                <a:tc>
                  <a:txBody>
                    <a:bodyPr/>
                    <a:lstStyle/>
                    <a:p>
                      <a:r>
                        <a:rPr lang="en-US" sz="2000" dirty="0">
                          <a:solidFill>
                            <a:schemeClr val="bg1"/>
                          </a:solidFill>
                        </a:rPr>
                        <a:t>$54.06</a:t>
                      </a:r>
                    </a:p>
                  </a:txBody>
                  <a:tcPr>
                    <a:solidFill>
                      <a:schemeClr val="accent2"/>
                    </a:solidFill>
                  </a:tcPr>
                </a:tc>
                <a:extLst>
                  <a:ext uri="{0D108BD9-81ED-4DB2-BD59-A6C34878D82A}">
                    <a16:rowId xmlns:a16="http://schemas.microsoft.com/office/drawing/2014/main" val="1529375239"/>
                  </a:ext>
                </a:extLst>
              </a:tr>
              <a:tr h="370840">
                <a:tc>
                  <a:txBody>
                    <a:bodyPr/>
                    <a:lstStyle/>
                    <a:p>
                      <a:r>
                        <a:rPr lang="en-US" sz="2000" dirty="0">
                          <a:solidFill>
                            <a:schemeClr val="bg1"/>
                          </a:solidFill>
                        </a:rPr>
                        <a:t>Corneal FB removal (w/slit lamp)</a:t>
                      </a:r>
                    </a:p>
                  </a:txBody>
                  <a:tcPr>
                    <a:solidFill>
                      <a:schemeClr val="accent2"/>
                    </a:solidFill>
                  </a:tcPr>
                </a:tc>
                <a:tc>
                  <a:txBody>
                    <a:bodyPr/>
                    <a:lstStyle/>
                    <a:p>
                      <a:r>
                        <a:rPr lang="en-US" sz="2000" dirty="0">
                          <a:solidFill>
                            <a:schemeClr val="bg1"/>
                          </a:solidFill>
                        </a:rPr>
                        <a:t>65222</a:t>
                      </a:r>
                    </a:p>
                  </a:txBody>
                  <a:tcPr>
                    <a:solidFill>
                      <a:schemeClr val="accent2"/>
                    </a:solidFill>
                  </a:tcPr>
                </a:tc>
                <a:tc>
                  <a:txBody>
                    <a:bodyPr/>
                    <a:lstStyle/>
                    <a:p>
                      <a:r>
                        <a:rPr lang="en-US" sz="2000" dirty="0">
                          <a:solidFill>
                            <a:schemeClr val="bg1"/>
                          </a:solidFill>
                        </a:rPr>
                        <a:t>1.48</a:t>
                      </a:r>
                    </a:p>
                  </a:txBody>
                  <a:tcPr>
                    <a:solidFill>
                      <a:schemeClr val="accent2"/>
                    </a:solidFill>
                  </a:tcPr>
                </a:tc>
                <a:tc>
                  <a:txBody>
                    <a:bodyPr/>
                    <a:lstStyle/>
                    <a:p>
                      <a:endParaRPr lang="en-US" sz="2000" dirty="0">
                        <a:solidFill>
                          <a:schemeClr val="bg1"/>
                        </a:solidFill>
                      </a:endParaRPr>
                    </a:p>
                  </a:txBody>
                  <a:tcPr>
                    <a:solidFill>
                      <a:schemeClr val="accent2"/>
                    </a:solidFill>
                  </a:tcPr>
                </a:tc>
                <a:extLst>
                  <a:ext uri="{0D108BD9-81ED-4DB2-BD59-A6C34878D82A}">
                    <a16:rowId xmlns:a16="http://schemas.microsoft.com/office/drawing/2014/main" val="3539257800"/>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solidFill>
                            <a:schemeClr val="bg1"/>
                          </a:solidFill>
                        </a:rPr>
                        <a:t>Corneal FB removal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solidFill>
                            <a:schemeClr val="bg1"/>
                          </a:solidFill>
                        </a:rPr>
                        <a:t>(w/o slit lamp)</a:t>
                      </a:r>
                    </a:p>
                  </a:txBody>
                  <a:tcPr>
                    <a:solidFill>
                      <a:schemeClr val="accent2"/>
                    </a:solidFill>
                  </a:tcPr>
                </a:tc>
                <a:tc>
                  <a:txBody>
                    <a:bodyPr/>
                    <a:lstStyle/>
                    <a:p>
                      <a:endParaRPr lang="en-US" sz="2000" dirty="0">
                        <a:solidFill>
                          <a:schemeClr val="bg1"/>
                        </a:solidFill>
                      </a:endParaRPr>
                    </a:p>
                  </a:txBody>
                  <a:tcPr>
                    <a:solidFill>
                      <a:schemeClr val="accent2"/>
                    </a:solidFill>
                  </a:tcPr>
                </a:tc>
                <a:tc>
                  <a:txBody>
                    <a:bodyPr/>
                    <a:lstStyle/>
                    <a:p>
                      <a:r>
                        <a:rPr lang="en-US" sz="2000" dirty="0">
                          <a:solidFill>
                            <a:schemeClr val="bg1"/>
                          </a:solidFill>
                        </a:rPr>
                        <a:t>1.19</a:t>
                      </a:r>
                    </a:p>
                  </a:txBody>
                  <a:tcPr>
                    <a:solidFill>
                      <a:schemeClr val="accent2"/>
                    </a:solidFill>
                  </a:tcPr>
                </a:tc>
                <a:tc>
                  <a:txBody>
                    <a:bodyPr/>
                    <a:lstStyle/>
                    <a:p>
                      <a:endParaRPr lang="en-US" sz="2000" dirty="0">
                        <a:solidFill>
                          <a:schemeClr val="bg1"/>
                        </a:solidFill>
                      </a:endParaRPr>
                    </a:p>
                  </a:txBody>
                  <a:tcPr>
                    <a:solidFill>
                      <a:schemeClr val="accent2"/>
                    </a:solidFill>
                  </a:tcPr>
                </a:tc>
                <a:extLst>
                  <a:ext uri="{0D108BD9-81ED-4DB2-BD59-A6C34878D82A}">
                    <a16:rowId xmlns:a16="http://schemas.microsoft.com/office/drawing/2014/main" val="3541889656"/>
                  </a:ext>
                </a:extLst>
              </a:tr>
            </a:tbl>
          </a:graphicData>
        </a:graphic>
      </p:graphicFrame>
      <p:sp>
        <p:nvSpPr>
          <p:cNvPr id="3" name="TextBox 2">
            <a:extLst>
              <a:ext uri="{FF2B5EF4-FFF2-40B4-BE49-F238E27FC236}">
                <a16:creationId xmlns:a16="http://schemas.microsoft.com/office/drawing/2014/main" id="{BFBE2B9B-57C9-43F7-875F-F603FACF04A2}"/>
              </a:ext>
            </a:extLst>
          </p:cNvPr>
          <p:cNvSpPr txBox="1"/>
          <p:nvPr/>
        </p:nvSpPr>
        <p:spPr>
          <a:xfrm>
            <a:off x="808074" y="6098956"/>
            <a:ext cx="7543800" cy="307777"/>
          </a:xfrm>
          <a:prstGeom prst="rect">
            <a:avLst/>
          </a:prstGeom>
          <a:noFill/>
        </p:spPr>
        <p:txBody>
          <a:bodyPr wrap="square" rtlCol="0">
            <a:spAutoFit/>
          </a:bodyPr>
          <a:lstStyle/>
          <a:p>
            <a:r>
              <a:rPr lang="en-US" sz="1400" dirty="0"/>
              <a:t>List generated utilizing 2019 National Physician Fee Schedule Relative Value File, published by CMS.</a:t>
            </a:r>
          </a:p>
        </p:txBody>
      </p:sp>
    </p:spTree>
    <p:extLst>
      <p:ext uri="{BB962C8B-B14F-4D97-AF65-F5344CB8AC3E}">
        <p14:creationId xmlns:p14="http://schemas.microsoft.com/office/powerpoint/2010/main" val="386039579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58D29E-F0E3-46AA-A4C6-2CE4C95BBC92}"/>
              </a:ext>
            </a:extLst>
          </p:cNvPr>
          <p:cNvSpPr>
            <a:spLocks noGrp="1"/>
          </p:cNvSpPr>
          <p:nvPr>
            <p:ph type="title"/>
          </p:nvPr>
        </p:nvSpPr>
        <p:spPr/>
        <p:txBody>
          <a:bodyPr/>
          <a:lstStyle/>
          <a:p>
            <a:r>
              <a:rPr lang="en-US" dirty="0"/>
              <a:t>Common Procedures</a:t>
            </a:r>
          </a:p>
        </p:txBody>
      </p:sp>
      <p:graphicFrame>
        <p:nvGraphicFramePr>
          <p:cNvPr id="4" name="Table 4">
            <a:extLst>
              <a:ext uri="{FF2B5EF4-FFF2-40B4-BE49-F238E27FC236}">
                <a16:creationId xmlns:a16="http://schemas.microsoft.com/office/drawing/2014/main" id="{56BDE3B4-B8DC-4E6C-89D0-A5ED3964AA8D}"/>
              </a:ext>
            </a:extLst>
          </p:cNvPr>
          <p:cNvGraphicFramePr>
            <a:graphicFrameLocks noGrp="1"/>
          </p:cNvGraphicFramePr>
          <p:nvPr>
            <p:ph idx="1"/>
            <p:extLst>
              <p:ext uri="{D42A27DB-BD31-4B8C-83A1-F6EECF244321}">
                <p14:modId xmlns:p14="http://schemas.microsoft.com/office/powerpoint/2010/main" val="1758738392"/>
              </p:ext>
            </p:extLst>
          </p:nvPr>
        </p:nvGraphicFramePr>
        <p:xfrm>
          <a:off x="822325" y="1846263"/>
          <a:ext cx="7513601" cy="3596640"/>
        </p:xfrm>
        <a:graphic>
          <a:graphicData uri="http://schemas.openxmlformats.org/drawingml/2006/table">
            <a:tbl>
              <a:tblPr firstRow="1" bandRow="1">
                <a:tableStyleId>{5C22544A-7EE6-4342-B048-85BDC9FD1C3A}</a:tableStyleId>
              </a:tblPr>
              <a:tblGrid>
                <a:gridCol w="3792205">
                  <a:extLst>
                    <a:ext uri="{9D8B030D-6E8A-4147-A177-3AD203B41FA5}">
                      <a16:colId xmlns:a16="http://schemas.microsoft.com/office/drawing/2014/main" val="1338585883"/>
                    </a:ext>
                  </a:extLst>
                </a:gridCol>
                <a:gridCol w="1073889">
                  <a:extLst>
                    <a:ext uri="{9D8B030D-6E8A-4147-A177-3AD203B41FA5}">
                      <a16:colId xmlns:a16="http://schemas.microsoft.com/office/drawing/2014/main" val="3398440577"/>
                    </a:ext>
                  </a:extLst>
                </a:gridCol>
                <a:gridCol w="829339">
                  <a:extLst>
                    <a:ext uri="{9D8B030D-6E8A-4147-A177-3AD203B41FA5}">
                      <a16:colId xmlns:a16="http://schemas.microsoft.com/office/drawing/2014/main" val="3416492795"/>
                    </a:ext>
                  </a:extLst>
                </a:gridCol>
                <a:gridCol w="1818168">
                  <a:extLst>
                    <a:ext uri="{9D8B030D-6E8A-4147-A177-3AD203B41FA5}">
                      <a16:colId xmlns:a16="http://schemas.microsoft.com/office/drawing/2014/main" val="3133205678"/>
                    </a:ext>
                  </a:extLst>
                </a:gridCol>
              </a:tblGrid>
              <a:tr h="370840">
                <a:tc>
                  <a:txBody>
                    <a:bodyPr/>
                    <a:lstStyle/>
                    <a:p>
                      <a:r>
                        <a:rPr lang="en-US" sz="2000" dirty="0">
                          <a:solidFill>
                            <a:schemeClr val="bg1"/>
                          </a:solidFill>
                        </a:rPr>
                        <a:t>Procedure</a:t>
                      </a:r>
                    </a:p>
                  </a:txBody>
                  <a:tcPr>
                    <a:solidFill>
                      <a:schemeClr val="accent2"/>
                    </a:solidFill>
                  </a:tcPr>
                </a:tc>
                <a:tc>
                  <a:txBody>
                    <a:bodyPr/>
                    <a:lstStyle/>
                    <a:p>
                      <a:r>
                        <a:rPr lang="en-US" sz="2000" dirty="0">
                          <a:solidFill>
                            <a:schemeClr val="bg1"/>
                          </a:solidFill>
                        </a:rPr>
                        <a:t>CPT Code</a:t>
                      </a:r>
                    </a:p>
                  </a:txBody>
                  <a:tcPr>
                    <a:solidFill>
                      <a:schemeClr val="accent2"/>
                    </a:solidFill>
                  </a:tcPr>
                </a:tc>
                <a:tc>
                  <a:txBody>
                    <a:bodyPr/>
                    <a:lstStyle/>
                    <a:p>
                      <a:r>
                        <a:rPr lang="en-US" sz="2000" dirty="0">
                          <a:solidFill>
                            <a:schemeClr val="bg1"/>
                          </a:solidFill>
                        </a:rPr>
                        <a:t>RVU</a:t>
                      </a:r>
                    </a:p>
                  </a:txBody>
                  <a:tcPr>
                    <a:solidFill>
                      <a:schemeClr val="accent2"/>
                    </a:solidFill>
                  </a:tcPr>
                </a:tc>
                <a:tc>
                  <a:txBody>
                    <a:bodyPr/>
                    <a:lstStyle/>
                    <a:p>
                      <a:r>
                        <a:rPr lang="en-US" sz="2000" dirty="0">
                          <a:solidFill>
                            <a:schemeClr val="bg1"/>
                          </a:solidFill>
                        </a:rPr>
                        <a:t>Approx. Payout</a:t>
                      </a:r>
                    </a:p>
                  </a:txBody>
                  <a:tcPr>
                    <a:solidFill>
                      <a:schemeClr val="accent2"/>
                    </a:solidFill>
                  </a:tcPr>
                </a:tc>
                <a:extLst>
                  <a:ext uri="{0D108BD9-81ED-4DB2-BD59-A6C34878D82A}">
                    <a16:rowId xmlns:a16="http://schemas.microsoft.com/office/drawing/2014/main" val="2269005915"/>
                  </a:ext>
                </a:extLst>
              </a:tr>
              <a:tr h="370840">
                <a:tc>
                  <a:txBody>
                    <a:bodyPr/>
                    <a:lstStyle/>
                    <a:p>
                      <a:r>
                        <a:rPr lang="en-US" sz="2000" dirty="0">
                          <a:solidFill>
                            <a:schemeClr val="bg1"/>
                          </a:solidFill>
                        </a:rPr>
                        <a:t>Simple/Single Abscess I&amp;D</a:t>
                      </a:r>
                    </a:p>
                  </a:txBody>
                  <a:tcPr>
                    <a:solidFill>
                      <a:schemeClr val="accent2"/>
                    </a:solidFill>
                  </a:tcPr>
                </a:tc>
                <a:tc>
                  <a:txBody>
                    <a:bodyPr/>
                    <a:lstStyle/>
                    <a:p>
                      <a:r>
                        <a:rPr lang="en-US" sz="2000" dirty="0">
                          <a:solidFill>
                            <a:schemeClr val="bg1"/>
                          </a:solidFill>
                        </a:rPr>
                        <a:t>10060</a:t>
                      </a:r>
                    </a:p>
                  </a:txBody>
                  <a:tcPr>
                    <a:solidFill>
                      <a:schemeClr val="accent2"/>
                    </a:solidFill>
                  </a:tcPr>
                </a:tc>
                <a:tc>
                  <a:txBody>
                    <a:bodyPr/>
                    <a:lstStyle/>
                    <a:p>
                      <a:r>
                        <a:rPr lang="en-US" sz="2000" dirty="0">
                          <a:solidFill>
                            <a:schemeClr val="bg1"/>
                          </a:solidFill>
                        </a:rPr>
                        <a:t>2.81</a:t>
                      </a:r>
                    </a:p>
                  </a:txBody>
                  <a:tcPr>
                    <a:solidFill>
                      <a:schemeClr val="accent2"/>
                    </a:solidFill>
                  </a:tcPr>
                </a:tc>
                <a:tc>
                  <a:txBody>
                    <a:bodyPr/>
                    <a:lstStyle/>
                    <a:p>
                      <a:r>
                        <a:rPr lang="en-US" sz="2000" dirty="0">
                          <a:solidFill>
                            <a:schemeClr val="bg1"/>
                          </a:solidFill>
                        </a:rPr>
                        <a:t>$101.27</a:t>
                      </a:r>
                    </a:p>
                  </a:txBody>
                  <a:tcPr>
                    <a:solidFill>
                      <a:schemeClr val="accent2"/>
                    </a:solidFill>
                  </a:tcPr>
                </a:tc>
                <a:extLst>
                  <a:ext uri="{0D108BD9-81ED-4DB2-BD59-A6C34878D82A}">
                    <a16:rowId xmlns:a16="http://schemas.microsoft.com/office/drawing/2014/main" val="2882206039"/>
                  </a:ext>
                </a:extLst>
              </a:tr>
              <a:tr h="370840">
                <a:tc>
                  <a:txBody>
                    <a:bodyPr/>
                    <a:lstStyle/>
                    <a:p>
                      <a:r>
                        <a:rPr lang="en-US" sz="2000" dirty="0">
                          <a:solidFill>
                            <a:schemeClr val="bg1"/>
                          </a:solidFill>
                        </a:rPr>
                        <a:t>Complex/Multiple Abscess I&amp;D</a:t>
                      </a:r>
                    </a:p>
                  </a:txBody>
                  <a:tcPr>
                    <a:solidFill>
                      <a:schemeClr val="accent2"/>
                    </a:solidFill>
                  </a:tcPr>
                </a:tc>
                <a:tc>
                  <a:txBody>
                    <a:bodyPr/>
                    <a:lstStyle/>
                    <a:p>
                      <a:r>
                        <a:rPr lang="en-US" sz="2000" dirty="0">
                          <a:solidFill>
                            <a:schemeClr val="bg1"/>
                          </a:solidFill>
                        </a:rPr>
                        <a:t>10061</a:t>
                      </a:r>
                    </a:p>
                  </a:txBody>
                  <a:tcPr>
                    <a:solidFill>
                      <a:schemeClr val="accent2"/>
                    </a:solidFill>
                  </a:tcPr>
                </a:tc>
                <a:tc>
                  <a:txBody>
                    <a:bodyPr/>
                    <a:lstStyle/>
                    <a:p>
                      <a:r>
                        <a:rPr lang="en-US" sz="2000" dirty="0">
                          <a:solidFill>
                            <a:schemeClr val="bg1"/>
                          </a:solidFill>
                        </a:rPr>
                        <a:t>5.16</a:t>
                      </a:r>
                    </a:p>
                  </a:txBody>
                  <a:tcPr>
                    <a:solidFill>
                      <a:schemeClr val="accent2"/>
                    </a:solidFill>
                  </a:tcPr>
                </a:tc>
                <a:tc>
                  <a:txBody>
                    <a:bodyPr/>
                    <a:lstStyle/>
                    <a:p>
                      <a:r>
                        <a:rPr lang="en-US" sz="2000" dirty="0">
                          <a:solidFill>
                            <a:schemeClr val="bg1"/>
                          </a:solidFill>
                        </a:rPr>
                        <a:t>$185.96</a:t>
                      </a:r>
                    </a:p>
                  </a:txBody>
                  <a:tcPr>
                    <a:solidFill>
                      <a:schemeClr val="accent2"/>
                    </a:solidFill>
                  </a:tcPr>
                </a:tc>
                <a:extLst>
                  <a:ext uri="{0D108BD9-81ED-4DB2-BD59-A6C34878D82A}">
                    <a16:rowId xmlns:a16="http://schemas.microsoft.com/office/drawing/2014/main" val="1761064125"/>
                  </a:ext>
                </a:extLst>
              </a:tr>
              <a:tr h="387401">
                <a:tc>
                  <a:txBody>
                    <a:bodyPr/>
                    <a:lstStyle/>
                    <a:p>
                      <a:r>
                        <a:rPr lang="en-US" sz="2000" dirty="0">
                          <a:solidFill>
                            <a:schemeClr val="bg1"/>
                          </a:solidFill>
                        </a:rPr>
                        <a:t>Epistaxis Control Anterior, simple</a:t>
                      </a:r>
                    </a:p>
                    <a:p>
                      <a:r>
                        <a:rPr lang="en-US" sz="2000" dirty="0">
                          <a:solidFill>
                            <a:schemeClr val="bg1"/>
                          </a:solidFill>
                        </a:rPr>
                        <a:t>(silver nitrate)</a:t>
                      </a:r>
                    </a:p>
                  </a:txBody>
                  <a:tcPr>
                    <a:solidFill>
                      <a:schemeClr val="accent2"/>
                    </a:solidFill>
                  </a:tcPr>
                </a:tc>
                <a:tc>
                  <a:txBody>
                    <a:bodyPr/>
                    <a:lstStyle/>
                    <a:p>
                      <a:r>
                        <a:rPr lang="en-US" sz="2000" dirty="0">
                          <a:solidFill>
                            <a:schemeClr val="bg1"/>
                          </a:solidFill>
                        </a:rPr>
                        <a:t>30901</a:t>
                      </a:r>
                    </a:p>
                  </a:txBody>
                  <a:tcPr>
                    <a:solidFill>
                      <a:schemeClr val="accent2"/>
                    </a:solidFill>
                  </a:tcPr>
                </a:tc>
                <a:tc>
                  <a:txBody>
                    <a:bodyPr/>
                    <a:lstStyle/>
                    <a:p>
                      <a:r>
                        <a:rPr lang="en-US" sz="2000" dirty="0">
                          <a:solidFill>
                            <a:schemeClr val="bg1"/>
                          </a:solidFill>
                        </a:rPr>
                        <a:t>1.62</a:t>
                      </a:r>
                    </a:p>
                  </a:txBody>
                  <a:tcPr>
                    <a:solidFill>
                      <a:schemeClr val="accent2"/>
                    </a:solidFill>
                  </a:tcPr>
                </a:tc>
                <a:tc>
                  <a:txBody>
                    <a:bodyPr/>
                    <a:lstStyle/>
                    <a:p>
                      <a:endParaRPr lang="en-US" sz="2000" dirty="0">
                        <a:solidFill>
                          <a:schemeClr val="bg1"/>
                        </a:solidFill>
                      </a:endParaRPr>
                    </a:p>
                  </a:txBody>
                  <a:tcPr>
                    <a:solidFill>
                      <a:schemeClr val="accent2"/>
                    </a:solidFill>
                  </a:tcPr>
                </a:tc>
                <a:extLst>
                  <a:ext uri="{0D108BD9-81ED-4DB2-BD59-A6C34878D82A}">
                    <a16:rowId xmlns:a16="http://schemas.microsoft.com/office/drawing/2014/main" val="3072279720"/>
                  </a:ext>
                </a:extLst>
              </a:tr>
              <a:tr h="370840">
                <a:tc>
                  <a:txBody>
                    <a:bodyPr/>
                    <a:lstStyle/>
                    <a:p>
                      <a:r>
                        <a:rPr lang="en-US" sz="2000" dirty="0" err="1">
                          <a:solidFill>
                            <a:schemeClr val="bg1"/>
                          </a:solidFill>
                        </a:rPr>
                        <a:t>Expistaxis</a:t>
                      </a:r>
                      <a:r>
                        <a:rPr lang="en-US" sz="2000" dirty="0">
                          <a:solidFill>
                            <a:schemeClr val="bg1"/>
                          </a:solidFill>
                        </a:rPr>
                        <a:t> Control Anterior, complex (packing, nasal tampon)</a:t>
                      </a:r>
                    </a:p>
                  </a:txBody>
                  <a:tcPr>
                    <a:solidFill>
                      <a:schemeClr val="accent2"/>
                    </a:solidFill>
                  </a:tcPr>
                </a:tc>
                <a:tc>
                  <a:txBody>
                    <a:bodyPr/>
                    <a:lstStyle/>
                    <a:p>
                      <a:r>
                        <a:rPr lang="en-US" sz="2000" dirty="0">
                          <a:solidFill>
                            <a:schemeClr val="bg1"/>
                          </a:solidFill>
                        </a:rPr>
                        <a:t>30903</a:t>
                      </a:r>
                    </a:p>
                  </a:txBody>
                  <a:tcPr>
                    <a:solidFill>
                      <a:schemeClr val="accent2"/>
                    </a:solidFill>
                  </a:tcPr>
                </a:tc>
                <a:tc>
                  <a:txBody>
                    <a:bodyPr/>
                    <a:lstStyle/>
                    <a:p>
                      <a:r>
                        <a:rPr lang="en-US" sz="2000" dirty="0">
                          <a:solidFill>
                            <a:schemeClr val="bg1"/>
                          </a:solidFill>
                        </a:rPr>
                        <a:t>2.25</a:t>
                      </a:r>
                    </a:p>
                  </a:txBody>
                  <a:tcPr>
                    <a:solidFill>
                      <a:schemeClr val="accent2"/>
                    </a:solidFill>
                  </a:tcPr>
                </a:tc>
                <a:tc>
                  <a:txBody>
                    <a:bodyPr/>
                    <a:lstStyle/>
                    <a:p>
                      <a:endParaRPr lang="en-US" sz="2000" dirty="0">
                        <a:solidFill>
                          <a:schemeClr val="bg1"/>
                        </a:solidFill>
                      </a:endParaRPr>
                    </a:p>
                  </a:txBody>
                  <a:tcPr>
                    <a:solidFill>
                      <a:schemeClr val="accent2"/>
                    </a:solidFill>
                  </a:tcPr>
                </a:tc>
                <a:extLst>
                  <a:ext uri="{0D108BD9-81ED-4DB2-BD59-A6C34878D82A}">
                    <a16:rowId xmlns:a16="http://schemas.microsoft.com/office/drawing/2014/main" val="2032726110"/>
                  </a:ext>
                </a:extLst>
              </a:tr>
              <a:tr h="370840">
                <a:tc>
                  <a:txBody>
                    <a:bodyPr/>
                    <a:lstStyle/>
                    <a:p>
                      <a:r>
                        <a:rPr lang="en-US" sz="2000" dirty="0">
                          <a:solidFill>
                            <a:schemeClr val="bg1"/>
                          </a:solidFill>
                        </a:rPr>
                        <a:t>Epistaxis Control Posterior (packing)</a:t>
                      </a:r>
                    </a:p>
                  </a:txBody>
                  <a:tcPr>
                    <a:solidFill>
                      <a:schemeClr val="accent2"/>
                    </a:solidFill>
                  </a:tcPr>
                </a:tc>
                <a:tc>
                  <a:txBody>
                    <a:bodyPr/>
                    <a:lstStyle/>
                    <a:p>
                      <a:r>
                        <a:rPr lang="en-US" sz="2000" dirty="0">
                          <a:solidFill>
                            <a:schemeClr val="bg1"/>
                          </a:solidFill>
                        </a:rPr>
                        <a:t>30905</a:t>
                      </a:r>
                    </a:p>
                  </a:txBody>
                  <a:tcPr>
                    <a:solidFill>
                      <a:schemeClr val="accent2"/>
                    </a:solidFill>
                  </a:tcPr>
                </a:tc>
                <a:tc>
                  <a:txBody>
                    <a:bodyPr/>
                    <a:lstStyle/>
                    <a:p>
                      <a:r>
                        <a:rPr lang="en-US" sz="2000" dirty="0">
                          <a:solidFill>
                            <a:schemeClr val="bg1"/>
                          </a:solidFill>
                        </a:rPr>
                        <a:t>3.01</a:t>
                      </a:r>
                    </a:p>
                  </a:txBody>
                  <a:tcPr>
                    <a:solidFill>
                      <a:schemeClr val="accent2"/>
                    </a:solidFill>
                  </a:tcPr>
                </a:tc>
                <a:tc>
                  <a:txBody>
                    <a:bodyPr/>
                    <a:lstStyle/>
                    <a:p>
                      <a:endParaRPr lang="en-US" sz="2000" dirty="0">
                        <a:solidFill>
                          <a:schemeClr val="bg1"/>
                        </a:solidFill>
                      </a:endParaRPr>
                    </a:p>
                  </a:txBody>
                  <a:tcPr>
                    <a:solidFill>
                      <a:schemeClr val="accent2"/>
                    </a:solidFill>
                  </a:tcPr>
                </a:tc>
                <a:extLst>
                  <a:ext uri="{0D108BD9-81ED-4DB2-BD59-A6C34878D82A}">
                    <a16:rowId xmlns:a16="http://schemas.microsoft.com/office/drawing/2014/main" val="1529375239"/>
                  </a:ext>
                </a:extLst>
              </a:tr>
            </a:tbl>
          </a:graphicData>
        </a:graphic>
      </p:graphicFrame>
      <p:sp>
        <p:nvSpPr>
          <p:cNvPr id="3" name="TextBox 2">
            <a:extLst>
              <a:ext uri="{FF2B5EF4-FFF2-40B4-BE49-F238E27FC236}">
                <a16:creationId xmlns:a16="http://schemas.microsoft.com/office/drawing/2014/main" id="{BFBE2B9B-57C9-43F7-875F-F603FACF04A2}"/>
              </a:ext>
            </a:extLst>
          </p:cNvPr>
          <p:cNvSpPr txBox="1"/>
          <p:nvPr/>
        </p:nvSpPr>
        <p:spPr>
          <a:xfrm>
            <a:off x="808074" y="5442903"/>
            <a:ext cx="7543800" cy="307777"/>
          </a:xfrm>
          <a:prstGeom prst="rect">
            <a:avLst/>
          </a:prstGeom>
          <a:noFill/>
        </p:spPr>
        <p:txBody>
          <a:bodyPr wrap="square" rtlCol="0">
            <a:spAutoFit/>
          </a:bodyPr>
          <a:lstStyle/>
          <a:p>
            <a:r>
              <a:rPr lang="en-US" sz="1400" dirty="0"/>
              <a:t>List generated utilizing 2019 National Physician Fee Schedule Relative Value File, published by CMS.</a:t>
            </a:r>
          </a:p>
        </p:txBody>
      </p:sp>
    </p:spTree>
    <p:extLst>
      <p:ext uri="{BB962C8B-B14F-4D97-AF65-F5344CB8AC3E}">
        <p14:creationId xmlns:p14="http://schemas.microsoft.com/office/powerpoint/2010/main" val="95643960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5FC4D9-1220-4410-98A7-CFCF066586E9}"/>
              </a:ext>
            </a:extLst>
          </p:cNvPr>
          <p:cNvSpPr>
            <a:spLocks noGrp="1"/>
          </p:cNvSpPr>
          <p:nvPr>
            <p:ph type="title"/>
          </p:nvPr>
        </p:nvSpPr>
        <p:spPr/>
        <p:txBody>
          <a:bodyPr/>
          <a:lstStyle/>
          <a:p>
            <a:r>
              <a:rPr lang="en-US" dirty="0"/>
              <a:t>References</a:t>
            </a:r>
          </a:p>
        </p:txBody>
      </p:sp>
      <p:sp>
        <p:nvSpPr>
          <p:cNvPr id="3" name="Content Placeholder 2">
            <a:extLst>
              <a:ext uri="{FF2B5EF4-FFF2-40B4-BE49-F238E27FC236}">
                <a16:creationId xmlns:a16="http://schemas.microsoft.com/office/drawing/2014/main" id="{3D706611-32C2-4163-83D5-4081C9F23A71}"/>
              </a:ext>
            </a:extLst>
          </p:cNvPr>
          <p:cNvSpPr>
            <a:spLocks noGrp="1"/>
          </p:cNvSpPr>
          <p:nvPr>
            <p:ph idx="1"/>
          </p:nvPr>
        </p:nvSpPr>
        <p:spPr/>
        <p:txBody>
          <a:bodyPr>
            <a:normAutofit/>
          </a:bodyPr>
          <a:lstStyle/>
          <a:p>
            <a:r>
              <a:rPr lang="en-US" sz="1600" dirty="0"/>
              <a:t>1. Emergency department coding and reimbursement: a physician’s guide. LOGIX Health.</a:t>
            </a:r>
          </a:p>
          <a:p>
            <a:r>
              <a:rPr lang="en-US" sz="1600" dirty="0"/>
              <a:t>2. What every graduating resident needs to know about reimbursement. American College of Emergency Physicians. Updated March 2019. https://www.acep.org/administration/reimbursement/what-every-graduating-resident-needs-to-know-about-reimbursement/</a:t>
            </a:r>
          </a:p>
          <a:p>
            <a:r>
              <a:rPr lang="en-US" sz="1600" dirty="0"/>
              <a:t>3. CPT</a:t>
            </a:r>
            <a:r>
              <a:rPr lang="en-US" sz="1600" baseline="30000" dirty="0">
                <a:sym typeface="Symbol" panose="05050102010706020507" pitchFamily="18" charset="2"/>
              </a:rPr>
              <a:t></a:t>
            </a:r>
            <a:r>
              <a:rPr lang="en-US" sz="1600" dirty="0"/>
              <a:t> codes, guidelines &amp; additional resources. American Medical Association. https://www.ama-assn.org/amaone/cpt-current-procedural-terminology</a:t>
            </a:r>
          </a:p>
          <a:p>
            <a:r>
              <a:rPr lang="en-US" sz="1600" dirty="0"/>
              <a:t>4. Evaluation and management documentation requirements – CMS vs. CPT. American College of Emergency Physicians. https://www.acep.org/administration/reimbursement/documentation-guidelines/evaluation-and-management-documentation-requirements--cms-vs.-cpt/</a:t>
            </a:r>
          </a:p>
          <a:p>
            <a:r>
              <a:rPr lang="en-US" sz="1600" dirty="0"/>
              <a:t>5. Approach to emergency department coding FAQ. American College of Emergency Physicians. https://www.acep.org/administration/reimbursement/reimbursement-faqs/approach-to-emergency-department-coding-faq/</a:t>
            </a:r>
          </a:p>
          <a:p>
            <a:endParaRPr lang="en-US" sz="1600" dirty="0"/>
          </a:p>
        </p:txBody>
      </p:sp>
    </p:spTree>
    <p:extLst>
      <p:ext uri="{BB962C8B-B14F-4D97-AF65-F5344CB8AC3E}">
        <p14:creationId xmlns:p14="http://schemas.microsoft.com/office/powerpoint/2010/main" val="22305811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9CD4CD-5499-4C2F-A2A2-933D13759007}"/>
              </a:ext>
            </a:extLst>
          </p:cNvPr>
          <p:cNvSpPr>
            <a:spLocks noGrp="1"/>
          </p:cNvSpPr>
          <p:nvPr>
            <p:ph type="title"/>
          </p:nvPr>
        </p:nvSpPr>
        <p:spPr/>
        <p:txBody>
          <a:bodyPr>
            <a:normAutofit/>
          </a:bodyPr>
          <a:lstStyle/>
          <a:p>
            <a:r>
              <a:rPr lang="en-US" sz="4000" dirty="0"/>
              <a:t>CPT vs CMS</a:t>
            </a:r>
          </a:p>
        </p:txBody>
      </p:sp>
      <p:sp>
        <p:nvSpPr>
          <p:cNvPr id="3" name="Content Placeholder 2">
            <a:extLst>
              <a:ext uri="{FF2B5EF4-FFF2-40B4-BE49-F238E27FC236}">
                <a16:creationId xmlns:a16="http://schemas.microsoft.com/office/drawing/2014/main" id="{0F5000B1-4453-42A7-85CD-6B4A51C3759E}"/>
              </a:ext>
            </a:extLst>
          </p:cNvPr>
          <p:cNvSpPr>
            <a:spLocks noGrp="1"/>
          </p:cNvSpPr>
          <p:nvPr>
            <p:ph idx="1"/>
          </p:nvPr>
        </p:nvSpPr>
        <p:spPr/>
        <p:txBody>
          <a:bodyPr/>
          <a:lstStyle/>
          <a:p>
            <a:r>
              <a:rPr lang="en-US" sz="3200" dirty="0"/>
              <a:t>Center for Medicare and Medicaid Services (CMS)</a:t>
            </a:r>
          </a:p>
          <a:p>
            <a:r>
              <a:rPr lang="en-US" sz="3200" dirty="0"/>
              <a:t>Differences between CPT and CMS for E/M</a:t>
            </a:r>
          </a:p>
          <a:p>
            <a:pPr lvl="1"/>
            <a:r>
              <a:rPr lang="en-US" sz="2800" dirty="0"/>
              <a:t>Dependent upon group and payer mix</a:t>
            </a:r>
          </a:p>
          <a:p>
            <a:pPr lvl="1"/>
            <a:r>
              <a:rPr lang="en-US" sz="2800" dirty="0"/>
              <a:t>CPT guidelines apply if non-participatory with a payer</a:t>
            </a:r>
          </a:p>
        </p:txBody>
      </p:sp>
    </p:spTree>
    <p:extLst>
      <p:ext uri="{BB962C8B-B14F-4D97-AF65-F5344CB8AC3E}">
        <p14:creationId xmlns:p14="http://schemas.microsoft.com/office/powerpoint/2010/main" val="75441592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5FC4D9-1220-4410-98A7-CFCF066586E9}"/>
              </a:ext>
            </a:extLst>
          </p:cNvPr>
          <p:cNvSpPr>
            <a:spLocks noGrp="1"/>
          </p:cNvSpPr>
          <p:nvPr>
            <p:ph type="title"/>
          </p:nvPr>
        </p:nvSpPr>
        <p:spPr/>
        <p:txBody>
          <a:bodyPr/>
          <a:lstStyle/>
          <a:p>
            <a:r>
              <a:rPr lang="en-US" dirty="0"/>
              <a:t>References</a:t>
            </a:r>
          </a:p>
        </p:txBody>
      </p:sp>
      <p:sp>
        <p:nvSpPr>
          <p:cNvPr id="3" name="Content Placeholder 2">
            <a:extLst>
              <a:ext uri="{FF2B5EF4-FFF2-40B4-BE49-F238E27FC236}">
                <a16:creationId xmlns:a16="http://schemas.microsoft.com/office/drawing/2014/main" id="{3D706611-32C2-4163-83D5-4081C9F23A71}"/>
              </a:ext>
            </a:extLst>
          </p:cNvPr>
          <p:cNvSpPr>
            <a:spLocks noGrp="1"/>
          </p:cNvSpPr>
          <p:nvPr>
            <p:ph idx="1"/>
          </p:nvPr>
        </p:nvSpPr>
        <p:spPr/>
        <p:txBody>
          <a:bodyPr>
            <a:normAutofit/>
          </a:bodyPr>
          <a:lstStyle/>
          <a:p>
            <a:r>
              <a:rPr lang="en-US" sz="1600" dirty="0"/>
              <a:t>6. Coding and reimbursement pearls. American College of Emergency Physicians. https://www.acep.org/administration/reimbursement/coding-and-reimbursement-pearls/#laceration</a:t>
            </a:r>
          </a:p>
          <a:p>
            <a:r>
              <a:rPr lang="en-US" sz="1600" dirty="0"/>
              <a:t>7. Modifier dictionary FAQ. American College of Emergency Physicians. Updated April 12 2017. https://www.acep.org/administration/reimbursement/reimbursement-faqs/modifier-dictionary-faq/</a:t>
            </a:r>
          </a:p>
          <a:p>
            <a:r>
              <a:rPr lang="en-US" sz="1600" dirty="0"/>
              <a:t>8. </a:t>
            </a:r>
            <a:r>
              <a:rPr lang="en-US" sz="1600" dirty="0" err="1"/>
              <a:t>Verhovshek</a:t>
            </a:r>
            <a:r>
              <a:rPr lang="en-US" sz="1600" dirty="0"/>
              <a:t> J. Wound repair closure coding made simple. American Academy of Professional Coders. https://www.aapc.com/blog/26267-closure-coding-made-simple/</a:t>
            </a:r>
          </a:p>
          <a:p>
            <a:r>
              <a:rPr lang="en-US" sz="1600" dirty="0"/>
              <a:t>9. </a:t>
            </a:r>
            <a:r>
              <a:rPr lang="en-US" sz="1600" dirty="0" err="1"/>
              <a:t>Magdziarz</a:t>
            </a:r>
            <a:r>
              <a:rPr lang="en-US" sz="1600" dirty="0"/>
              <a:t> D. Reimbursement 2019: a field-guide for physicians in the trenches. American College of Osteopathic Emergency Physicians. https://acoep.org/ss19/wp-content/uploads/2019/03/Reimbursement-2019_-A-Field-Guide-for-Physicians-in-the-Trenches_Magdziarz.pdf</a:t>
            </a:r>
          </a:p>
          <a:p>
            <a:r>
              <a:rPr lang="en-US" sz="1600" dirty="0"/>
              <a:t>10. </a:t>
            </a:r>
            <a:r>
              <a:rPr lang="en-US" sz="1600" dirty="0" err="1"/>
              <a:t>Verhovshek</a:t>
            </a:r>
            <a:r>
              <a:rPr lang="en-US" sz="1600" dirty="0"/>
              <a:t> J. Coding abscess procedures. American Academy of Professional Coders. https://www.aapc.com/blog/37219-coding-abscess-procedures/</a:t>
            </a:r>
          </a:p>
          <a:p>
            <a:endParaRPr lang="en-US" dirty="0"/>
          </a:p>
          <a:p>
            <a:pPr marL="0" indent="0">
              <a:buNone/>
            </a:pPr>
            <a:endParaRPr lang="en-US" dirty="0"/>
          </a:p>
        </p:txBody>
      </p:sp>
    </p:spTree>
    <p:extLst>
      <p:ext uri="{BB962C8B-B14F-4D97-AF65-F5344CB8AC3E}">
        <p14:creationId xmlns:p14="http://schemas.microsoft.com/office/powerpoint/2010/main" val="9127957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5FC4D9-1220-4410-98A7-CFCF066586E9}"/>
              </a:ext>
            </a:extLst>
          </p:cNvPr>
          <p:cNvSpPr>
            <a:spLocks noGrp="1"/>
          </p:cNvSpPr>
          <p:nvPr>
            <p:ph type="title"/>
          </p:nvPr>
        </p:nvSpPr>
        <p:spPr/>
        <p:txBody>
          <a:bodyPr/>
          <a:lstStyle/>
          <a:p>
            <a:r>
              <a:rPr lang="en-US" dirty="0"/>
              <a:t>References</a:t>
            </a:r>
          </a:p>
        </p:txBody>
      </p:sp>
      <p:sp>
        <p:nvSpPr>
          <p:cNvPr id="3" name="Content Placeholder 2">
            <a:extLst>
              <a:ext uri="{FF2B5EF4-FFF2-40B4-BE49-F238E27FC236}">
                <a16:creationId xmlns:a16="http://schemas.microsoft.com/office/drawing/2014/main" id="{3D706611-32C2-4163-83D5-4081C9F23A71}"/>
              </a:ext>
            </a:extLst>
          </p:cNvPr>
          <p:cNvSpPr>
            <a:spLocks noGrp="1"/>
          </p:cNvSpPr>
          <p:nvPr>
            <p:ph idx="1"/>
          </p:nvPr>
        </p:nvSpPr>
        <p:spPr>
          <a:xfrm>
            <a:off x="822959" y="1845733"/>
            <a:ext cx="7543801" cy="4236659"/>
          </a:xfrm>
        </p:spPr>
        <p:txBody>
          <a:bodyPr>
            <a:noAutofit/>
          </a:bodyPr>
          <a:lstStyle/>
          <a:p>
            <a:r>
              <a:rPr lang="en-US" sz="1600" dirty="0"/>
              <a:t>11. Orthopedic fracture/dislocation management FAQ. American College of Emergency Physicians. Updated May 16, 2015. https://www.acep.org/administration/reimbursement/reimbursement-faqs/orthopedic-fracture--dislocation-management-faq/#question0</a:t>
            </a:r>
          </a:p>
          <a:p>
            <a:r>
              <a:rPr lang="en-US" sz="1600" dirty="0"/>
              <a:t>12. </a:t>
            </a:r>
            <a:r>
              <a:rPr lang="en-US" sz="1600" dirty="0" err="1"/>
              <a:t>Verhovshek</a:t>
            </a:r>
            <a:r>
              <a:rPr lang="en-US" sz="1600" dirty="0"/>
              <a:t> J. Proper coding for endotracheal intubation. American Academy of Professional Coders. https://www.aapc.com/blog/28116-proper-coding-for-endotracheal-intubation/</a:t>
            </a:r>
          </a:p>
          <a:p>
            <a:r>
              <a:rPr lang="en-US" sz="1600" dirty="0"/>
              <a:t>13. Ultrasound FAQ. American College of Emergency Physicians. Updated September 2019. https://www.acep.org/administration/reimbursement/reimbursement-faqs/ultrasound-faqs/#question10</a:t>
            </a:r>
          </a:p>
        </p:txBody>
      </p:sp>
    </p:spTree>
    <p:extLst>
      <p:ext uri="{BB962C8B-B14F-4D97-AF65-F5344CB8AC3E}">
        <p14:creationId xmlns:p14="http://schemas.microsoft.com/office/powerpoint/2010/main" val="6996492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EC2553-2DAB-4DB8-A8B7-AA1C78DB7454}"/>
              </a:ext>
            </a:extLst>
          </p:cNvPr>
          <p:cNvSpPr>
            <a:spLocks noGrp="1"/>
          </p:cNvSpPr>
          <p:nvPr>
            <p:ph type="title"/>
          </p:nvPr>
        </p:nvSpPr>
        <p:spPr/>
        <p:txBody>
          <a:bodyPr/>
          <a:lstStyle/>
          <a:p>
            <a:r>
              <a:rPr lang="en-US" dirty="0"/>
              <a:t>RVUs</a:t>
            </a:r>
          </a:p>
        </p:txBody>
      </p:sp>
      <p:sp>
        <p:nvSpPr>
          <p:cNvPr id="3" name="Content Placeholder 2">
            <a:extLst>
              <a:ext uri="{FF2B5EF4-FFF2-40B4-BE49-F238E27FC236}">
                <a16:creationId xmlns:a16="http://schemas.microsoft.com/office/drawing/2014/main" id="{ECD52DDE-3879-499E-BE03-90EE40910863}"/>
              </a:ext>
            </a:extLst>
          </p:cNvPr>
          <p:cNvSpPr>
            <a:spLocks noGrp="1"/>
          </p:cNvSpPr>
          <p:nvPr>
            <p:ph idx="1"/>
          </p:nvPr>
        </p:nvSpPr>
        <p:spPr/>
        <p:txBody>
          <a:bodyPr>
            <a:normAutofit/>
          </a:bodyPr>
          <a:lstStyle/>
          <a:p>
            <a:r>
              <a:rPr lang="en-US" sz="3200" dirty="0"/>
              <a:t>Relative Value Unit</a:t>
            </a:r>
          </a:p>
          <a:p>
            <a:pPr lvl="1"/>
            <a:r>
              <a:rPr lang="en-US" sz="2800" dirty="0"/>
              <a:t>Value assigned to E/M codes, CPT codes</a:t>
            </a:r>
          </a:p>
          <a:p>
            <a:pPr lvl="1"/>
            <a:r>
              <a:rPr lang="en-US" sz="2800" dirty="0"/>
              <a:t>In 2019, 1 RVU = $36.04</a:t>
            </a:r>
          </a:p>
          <a:p>
            <a:r>
              <a:rPr lang="en-US" sz="3200" dirty="0"/>
              <a:t>Total RVU components:</a:t>
            </a:r>
          </a:p>
          <a:p>
            <a:pPr lvl="1"/>
            <a:r>
              <a:rPr lang="en-US" sz="2800" dirty="0"/>
              <a:t>Physician Work</a:t>
            </a:r>
          </a:p>
          <a:p>
            <a:pPr lvl="1"/>
            <a:r>
              <a:rPr lang="en-US" sz="2800" dirty="0"/>
              <a:t>Practice Expense (facility)</a:t>
            </a:r>
          </a:p>
          <a:p>
            <a:pPr lvl="1"/>
            <a:r>
              <a:rPr lang="en-US" sz="2800" dirty="0"/>
              <a:t>Liability Insurance (malpractice)</a:t>
            </a:r>
          </a:p>
        </p:txBody>
      </p:sp>
    </p:spTree>
    <p:extLst>
      <p:ext uri="{BB962C8B-B14F-4D97-AF65-F5344CB8AC3E}">
        <p14:creationId xmlns:p14="http://schemas.microsoft.com/office/powerpoint/2010/main" val="17007187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910CC7-B846-4654-8485-3E963CC035A2}"/>
              </a:ext>
            </a:extLst>
          </p:cNvPr>
          <p:cNvSpPr>
            <a:spLocks noGrp="1"/>
          </p:cNvSpPr>
          <p:nvPr>
            <p:ph type="title"/>
          </p:nvPr>
        </p:nvSpPr>
        <p:spPr>
          <a:xfrm>
            <a:off x="822959" y="263527"/>
            <a:ext cx="7609842" cy="1450757"/>
          </a:xfrm>
        </p:spPr>
        <p:txBody>
          <a:bodyPr>
            <a:normAutofit/>
          </a:bodyPr>
          <a:lstStyle/>
          <a:p>
            <a:r>
              <a:rPr lang="en-US" sz="4000" dirty="0"/>
              <a:t>General Approach to Procedures</a:t>
            </a:r>
          </a:p>
        </p:txBody>
      </p:sp>
      <p:sp>
        <p:nvSpPr>
          <p:cNvPr id="3" name="Content Placeholder 2">
            <a:extLst>
              <a:ext uri="{FF2B5EF4-FFF2-40B4-BE49-F238E27FC236}">
                <a16:creationId xmlns:a16="http://schemas.microsoft.com/office/drawing/2014/main" id="{0B9D886B-538B-49D7-AFA1-3F735ECE8BAB}"/>
              </a:ext>
            </a:extLst>
          </p:cNvPr>
          <p:cNvSpPr>
            <a:spLocks noGrp="1"/>
          </p:cNvSpPr>
          <p:nvPr>
            <p:ph idx="1"/>
          </p:nvPr>
        </p:nvSpPr>
        <p:spPr/>
        <p:txBody>
          <a:bodyPr>
            <a:normAutofit/>
          </a:bodyPr>
          <a:lstStyle/>
          <a:p>
            <a:r>
              <a:rPr lang="en-US" sz="3200" dirty="0"/>
              <a:t>In addition to E/M services</a:t>
            </a:r>
          </a:p>
          <a:p>
            <a:r>
              <a:rPr lang="en-US" sz="3200" dirty="0"/>
              <a:t>Document each procedure individually</a:t>
            </a:r>
          </a:p>
          <a:p>
            <a:endParaRPr lang="en-US" sz="3000" dirty="0"/>
          </a:p>
          <a:p>
            <a:pPr algn="ctr"/>
            <a:r>
              <a:rPr lang="en-US" sz="3200" dirty="0"/>
              <a:t>“Remember, you do not get reimbursed for what you do, you get paid for what you document about what you do!”</a:t>
            </a:r>
          </a:p>
          <a:p>
            <a:pPr algn="ctr"/>
            <a:r>
              <a:rPr lang="en-US" dirty="0"/>
              <a:t>ACEP Coding and Reimbursement Pearls</a:t>
            </a:r>
          </a:p>
          <a:p>
            <a:endParaRPr lang="en-US" sz="3000" dirty="0"/>
          </a:p>
        </p:txBody>
      </p:sp>
    </p:spTree>
    <p:extLst>
      <p:ext uri="{BB962C8B-B14F-4D97-AF65-F5344CB8AC3E}">
        <p14:creationId xmlns:p14="http://schemas.microsoft.com/office/powerpoint/2010/main" val="4661542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B9D886B-538B-49D7-AFA1-3F735ECE8BAB}"/>
              </a:ext>
            </a:extLst>
          </p:cNvPr>
          <p:cNvSpPr>
            <a:spLocks noGrp="1"/>
          </p:cNvSpPr>
          <p:nvPr>
            <p:ph idx="1"/>
          </p:nvPr>
        </p:nvSpPr>
        <p:spPr/>
        <p:txBody>
          <a:bodyPr>
            <a:normAutofit/>
          </a:bodyPr>
          <a:lstStyle/>
          <a:p>
            <a:r>
              <a:rPr lang="en-US" sz="3200" dirty="0"/>
              <a:t>Document (when applicable):</a:t>
            </a:r>
          </a:p>
          <a:p>
            <a:pPr lvl="1"/>
            <a:r>
              <a:rPr lang="en-US" sz="2800" dirty="0"/>
              <a:t>Procedure performed</a:t>
            </a:r>
          </a:p>
          <a:p>
            <a:pPr lvl="1"/>
            <a:r>
              <a:rPr lang="en-US" sz="2800" dirty="0"/>
              <a:t>Indication</a:t>
            </a:r>
          </a:p>
          <a:p>
            <a:pPr lvl="1"/>
            <a:r>
              <a:rPr lang="en-US" sz="2800" dirty="0"/>
              <a:t>Location</a:t>
            </a:r>
          </a:p>
          <a:p>
            <a:pPr lvl="1"/>
            <a:r>
              <a:rPr lang="en-US" sz="2800" dirty="0"/>
              <a:t>Laterality</a:t>
            </a:r>
          </a:p>
          <a:p>
            <a:pPr lvl="1"/>
            <a:r>
              <a:rPr lang="en-US" sz="2800" dirty="0"/>
              <a:t>Complexity</a:t>
            </a:r>
          </a:p>
          <a:p>
            <a:pPr lvl="1"/>
            <a:r>
              <a:rPr lang="en-US" sz="2800" dirty="0"/>
              <a:t>Technique</a:t>
            </a:r>
          </a:p>
          <a:p>
            <a:pPr lvl="1"/>
            <a:r>
              <a:rPr lang="en-US" sz="2800" dirty="0"/>
              <a:t>Supplies used</a:t>
            </a:r>
          </a:p>
        </p:txBody>
      </p:sp>
      <p:sp>
        <p:nvSpPr>
          <p:cNvPr id="5" name="Title 4">
            <a:extLst>
              <a:ext uri="{FF2B5EF4-FFF2-40B4-BE49-F238E27FC236}">
                <a16:creationId xmlns:a16="http://schemas.microsoft.com/office/drawing/2014/main" id="{5DB85A46-6ADA-416A-8ABE-33EBD7AC8CAA}"/>
              </a:ext>
            </a:extLst>
          </p:cNvPr>
          <p:cNvSpPr>
            <a:spLocks noGrp="1"/>
          </p:cNvSpPr>
          <p:nvPr>
            <p:ph type="title"/>
          </p:nvPr>
        </p:nvSpPr>
        <p:spPr/>
        <p:txBody>
          <a:bodyPr>
            <a:normAutofit/>
          </a:bodyPr>
          <a:lstStyle/>
          <a:p>
            <a:r>
              <a:rPr lang="en-US" sz="4000" dirty="0"/>
              <a:t>General Approach to Procedures</a:t>
            </a:r>
          </a:p>
        </p:txBody>
      </p:sp>
    </p:spTree>
    <p:extLst>
      <p:ext uri="{BB962C8B-B14F-4D97-AF65-F5344CB8AC3E}">
        <p14:creationId xmlns:p14="http://schemas.microsoft.com/office/powerpoint/2010/main" val="39549251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B9D886B-538B-49D7-AFA1-3F735ECE8BAB}"/>
              </a:ext>
            </a:extLst>
          </p:cNvPr>
          <p:cNvSpPr>
            <a:spLocks noGrp="1"/>
          </p:cNvSpPr>
          <p:nvPr>
            <p:ph idx="1"/>
          </p:nvPr>
        </p:nvSpPr>
        <p:spPr/>
        <p:txBody>
          <a:bodyPr>
            <a:normAutofit/>
          </a:bodyPr>
          <a:lstStyle/>
          <a:p>
            <a:r>
              <a:rPr lang="en-US" sz="3200" dirty="0"/>
              <a:t>Many procedures only have 1 CPT code</a:t>
            </a:r>
            <a:endParaRPr lang="en-US" sz="2800" dirty="0"/>
          </a:p>
          <a:p>
            <a:r>
              <a:rPr lang="en-US" sz="3200" dirty="0"/>
              <a:t>Other procedures can have multiple options</a:t>
            </a:r>
          </a:p>
        </p:txBody>
      </p:sp>
      <p:sp>
        <p:nvSpPr>
          <p:cNvPr id="5" name="Title 4">
            <a:extLst>
              <a:ext uri="{FF2B5EF4-FFF2-40B4-BE49-F238E27FC236}">
                <a16:creationId xmlns:a16="http://schemas.microsoft.com/office/drawing/2014/main" id="{5DB85A46-6ADA-416A-8ABE-33EBD7AC8CAA}"/>
              </a:ext>
            </a:extLst>
          </p:cNvPr>
          <p:cNvSpPr>
            <a:spLocks noGrp="1"/>
          </p:cNvSpPr>
          <p:nvPr>
            <p:ph type="title"/>
          </p:nvPr>
        </p:nvSpPr>
        <p:spPr/>
        <p:txBody>
          <a:bodyPr>
            <a:normAutofit/>
          </a:bodyPr>
          <a:lstStyle/>
          <a:p>
            <a:r>
              <a:rPr lang="en-US" sz="4000" dirty="0"/>
              <a:t>General Approach to Procedures</a:t>
            </a:r>
          </a:p>
        </p:txBody>
      </p:sp>
    </p:spTree>
    <p:extLst>
      <p:ext uri="{BB962C8B-B14F-4D97-AF65-F5344CB8AC3E}">
        <p14:creationId xmlns:p14="http://schemas.microsoft.com/office/powerpoint/2010/main" val="13456429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B9D886B-538B-49D7-AFA1-3F735ECE8BAB}"/>
              </a:ext>
            </a:extLst>
          </p:cNvPr>
          <p:cNvSpPr>
            <a:spLocks noGrp="1"/>
          </p:cNvSpPr>
          <p:nvPr>
            <p:ph idx="1"/>
          </p:nvPr>
        </p:nvSpPr>
        <p:spPr>
          <a:xfrm>
            <a:off x="822959" y="1845733"/>
            <a:ext cx="7543801" cy="4434993"/>
          </a:xfrm>
        </p:spPr>
        <p:txBody>
          <a:bodyPr>
            <a:normAutofit/>
          </a:bodyPr>
          <a:lstStyle/>
          <a:p>
            <a:r>
              <a:rPr lang="en-US" sz="3200" dirty="0"/>
              <a:t>Special circumstance related to a procedure</a:t>
            </a:r>
          </a:p>
          <a:p>
            <a:pPr lvl="1"/>
            <a:r>
              <a:rPr lang="en-US" sz="2800" dirty="0"/>
              <a:t>-22 Increased Procedural Services</a:t>
            </a:r>
          </a:p>
          <a:p>
            <a:pPr lvl="1"/>
            <a:r>
              <a:rPr lang="en-US" sz="2800" dirty="0"/>
              <a:t>-50 Bilateral Procedure</a:t>
            </a:r>
          </a:p>
          <a:p>
            <a:pPr lvl="1"/>
            <a:r>
              <a:rPr lang="en-US" sz="2800" dirty="0"/>
              <a:t>-51 Multiple Procedures</a:t>
            </a:r>
          </a:p>
          <a:p>
            <a:pPr lvl="1"/>
            <a:r>
              <a:rPr lang="en-US" sz="2800" dirty="0"/>
              <a:t>-53 Discontinued Procedure</a:t>
            </a:r>
          </a:p>
          <a:p>
            <a:endParaRPr lang="en-US" sz="2800" dirty="0"/>
          </a:p>
        </p:txBody>
      </p:sp>
      <p:sp>
        <p:nvSpPr>
          <p:cNvPr id="5" name="Title 4">
            <a:extLst>
              <a:ext uri="{FF2B5EF4-FFF2-40B4-BE49-F238E27FC236}">
                <a16:creationId xmlns:a16="http://schemas.microsoft.com/office/drawing/2014/main" id="{5DB85A46-6ADA-416A-8ABE-33EBD7AC8CAA}"/>
              </a:ext>
            </a:extLst>
          </p:cNvPr>
          <p:cNvSpPr>
            <a:spLocks noGrp="1"/>
          </p:cNvSpPr>
          <p:nvPr>
            <p:ph type="title"/>
          </p:nvPr>
        </p:nvSpPr>
        <p:spPr/>
        <p:txBody>
          <a:bodyPr>
            <a:normAutofit/>
          </a:bodyPr>
          <a:lstStyle/>
          <a:p>
            <a:r>
              <a:rPr lang="en-US" sz="4000" dirty="0"/>
              <a:t>Modifiers</a:t>
            </a:r>
          </a:p>
        </p:txBody>
      </p:sp>
    </p:spTree>
    <p:extLst>
      <p:ext uri="{BB962C8B-B14F-4D97-AF65-F5344CB8AC3E}">
        <p14:creationId xmlns:p14="http://schemas.microsoft.com/office/powerpoint/2010/main" val="2717622149"/>
      </p:ext>
    </p:extLst>
  </p:cSld>
  <p:clrMapOvr>
    <a:masterClrMapping/>
  </p:clrMapOvr>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3785</TotalTime>
  <Words>3380</Words>
  <Application>Microsoft Office PowerPoint</Application>
  <PresentationFormat>On-screen Show (4:3)</PresentationFormat>
  <Paragraphs>610</Paragraphs>
  <Slides>41</Slides>
  <Notes>32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41</vt:i4>
      </vt:variant>
    </vt:vector>
  </HeadingPairs>
  <TitlesOfParts>
    <vt:vector size="45" baseType="lpstr">
      <vt:lpstr>Arial</vt:lpstr>
      <vt:lpstr>Calibri</vt:lpstr>
      <vt:lpstr>Calibri Light</vt:lpstr>
      <vt:lpstr>Retrospect</vt:lpstr>
      <vt:lpstr>Billing &amp; Coding Emergency Department Procedures &amp; Point-of-Care Ultrasound</vt:lpstr>
      <vt:lpstr>Reimbursement</vt:lpstr>
      <vt:lpstr>CPT Codes</vt:lpstr>
      <vt:lpstr>CPT vs CMS</vt:lpstr>
      <vt:lpstr>RVUs</vt:lpstr>
      <vt:lpstr>General Approach to Procedures</vt:lpstr>
      <vt:lpstr>General Approach to Procedures</vt:lpstr>
      <vt:lpstr>General Approach to Procedures</vt:lpstr>
      <vt:lpstr>Modifiers</vt:lpstr>
      <vt:lpstr>Modifiers</vt:lpstr>
      <vt:lpstr>Lacerations/Wound Repair</vt:lpstr>
      <vt:lpstr>Lacerations/Wound Repair</vt:lpstr>
      <vt:lpstr>Lacerations/Wound Repair</vt:lpstr>
      <vt:lpstr>Lacerations/Wound Repair</vt:lpstr>
      <vt:lpstr>Lacerations/Wound Repair</vt:lpstr>
      <vt:lpstr>Lacerations/Wound Repair</vt:lpstr>
      <vt:lpstr>Lacerations/Wound Repair</vt:lpstr>
      <vt:lpstr>Lacerations/Wound Repair</vt:lpstr>
      <vt:lpstr>Lacerations/Wound Repair</vt:lpstr>
      <vt:lpstr>Abscess I&amp;D</vt:lpstr>
      <vt:lpstr>Abscess I&amp;D</vt:lpstr>
      <vt:lpstr>Fracture/Dislocation Care</vt:lpstr>
      <vt:lpstr>Fracture/Dislocation Care</vt:lpstr>
      <vt:lpstr>Fracture/Dislocation Care</vt:lpstr>
      <vt:lpstr>Fracture/Dislocation Care</vt:lpstr>
      <vt:lpstr>Procedural Sedation</vt:lpstr>
      <vt:lpstr>Procedural Sedation</vt:lpstr>
      <vt:lpstr>Point-of-Care Ultrasound</vt:lpstr>
      <vt:lpstr>Point-of-Care Ultrasound</vt:lpstr>
      <vt:lpstr>Point-of-Care Ultrasound</vt:lpstr>
      <vt:lpstr>Point-of-Care Ultrasound</vt:lpstr>
      <vt:lpstr>Point-of-Care Ultrasound</vt:lpstr>
      <vt:lpstr>Point-of-Care Ultrasound</vt:lpstr>
      <vt:lpstr>Point-of-Care Ultrasound</vt:lpstr>
      <vt:lpstr>Point-of-Care Ultrasound</vt:lpstr>
      <vt:lpstr>Common Procedures</vt:lpstr>
      <vt:lpstr>Common Procedures</vt:lpstr>
      <vt:lpstr>Common Procedures</vt:lpstr>
      <vt:lpstr>References</vt:lpstr>
      <vt:lpstr>References</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Billing &amp; Coding Emergency Department Procedures &amp; Point-of-Care Ultrasound</dc:title>
  <dc:creator>Elizabeth Werley</dc:creator>
  <cp:lastModifiedBy>Elizabeth Werley</cp:lastModifiedBy>
  <cp:revision>82</cp:revision>
  <dcterms:created xsi:type="dcterms:W3CDTF">2020-04-04T21:34:03Z</dcterms:created>
  <dcterms:modified xsi:type="dcterms:W3CDTF">2020-04-12T17:29:54Z</dcterms:modified>
</cp:coreProperties>
</file>