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11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13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79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3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47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403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254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254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8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33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23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621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2239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21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67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5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2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08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8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8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54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869"/>
            <a:ext cx="8229600" cy="4104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858" y="69981"/>
            <a:ext cx="1041103" cy="79257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82297" y="201907"/>
            <a:ext cx="183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CORD </a:t>
            </a:r>
          </a:p>
          <a:p>
            <a:r>
              <a:rPr lang="en-US" dirty="0"/>
              <a:t>Curricular Toolkit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4295" y="-35082"/>
            <a:ext cx="1000898" cy="10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em.org/UserFiles/media/aaem-podcast-episode-4.mp3" TargetMode="External"/><Relationship Id="rId4" Type="http://schemas.openxmlformats.org/officeDocument/2006/relationships/hyperlink" Target="https://www.aaem.org/UserFiles/media/aaem-epa-podcast-episode-6.mp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aem.org/UserFiles/WoodPodcast1edited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Physician Liability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557" y="3927503"/>
            <a:ext cx="4858764" cy="12078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Stacy Marshall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uFillTx/>
              </a:rPr>
              <a:t>,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uFillTx/>
              </a:rPr>
              <a:t>MD</a:t>
            </a:r>
            <a:endParaRPr lang="en-US" sz="2800" dirty="0">
              <a:solidFill>
                <a:schemeClr val="bg1">
                  <a:lumMod val="50000"/>
                </a:schemeClr>
              </a:solidFill>
              <a:uFillTx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uFillTx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142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Claims Made Policy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 fontScale="92500"/>
          </a:bodyPr>
          <a:lstStyle/>
          <a:p>
            <a:r>
              <a:rPr lang="en-US" dirty="0"/>
              <a:t>Most common type</a:t>
            </a:r>
          </a:p>
          <a:p>
            <a:r>
              <a:rPr lang="en-US" dirty="0"/>
              <a:t>1 million/3 million is a common policy</a:t>
            </a:r>
          </a:p>
          <a:p>
            <a:r>
              <a:rPr lang="en-US" dirty="0"/>
              <a:t>Only covers </a:t>
            </a:r>
            <a:r>
              <a:rPr lang="en-US" b="1" dirty="0"/>
              <a:t>claims made while the policy</a:t>
            </a:r>
            <a:r>
              <a:rPr lang="en-US" dirty="0"/>
              <a:t> is being enforced</a:t>
            </a:r>
          </a:p>
          <a:p>
            <a:pPr lvl="1"/>
            <a:r>
              <a:rPr lang="en-US" dirty="0"/>
              <a:t>Example: Dr. Jones worked had a policy from January 2013 until January 2017</a:t>
            </a:r>
          </a:p>
          <a:p>
            <a:pPr lvl="2"/>
            <a:r>
              <a:rPr lang="en-US" sz="2200" dirty="0"/>
              <a:t>Claim made in April of 2014 for an event that occurred in February of 2013 (both during policy) = COVERED</a:t>
            </a:r>
          </a:p>
          <a:p>
            <a:pPr lvl="2"/>
            <a:r>
              <a:rPr lang="en-US" sz="2200" dirty="0"/>
              <a:t>Claim made in March of 2018 (after he left) for an event that occurred in March of 2016 = NOT COVERED</a:t>
            </a:r>
          </a:p>
          <a:p>
            <a:pPr lvl="1"/>
            <a:r>
              <a:rPr lang="en-US" dirty="0"/>
              <a:t>Important to consider tail coverage when leaving a practice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36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Group Claims Made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Same concept as an individual claims made policy but it covers a group</a:t>
            </a:r>
          </a:p>
          <a:p>
            <a:r>
              <a:rPr lang="en-US" dirty="0"/>
              <a:t>1 million/3 million/10 million</a:t>
            </a:r>
          </a:p>
          <a:p>
            <a:r>
              <a:rPr lang="en-US" dirty="0"/>
              <a:t>Yearly cap is often estimated based on the number of patients the group sees</a:t>
            </a:r>
          </a:p>
          <a:p>
            <a:r>
              <a:rPr lang="en-US" dirty="0"/>
              <a:t>No claims will be covered after the cap is reached</a:t>
            </a:r>
          </a:p>
          <a:p>
            <a:r>
              <a:rPr lang="en-US" dirty="0"/>
              <a:t>Individuals often invest in a secondary individual policy as well as tail coverage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Occurrence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Uncommon policy</a:t>
            </a:r>
          </a:p>
          <a:p>
            <a:r>
              <a:rPr lang="en-US" dirty="0"/>
              <a:t>Covers any claim made on an event that occurred during the period in which the policy was enforced</a:t>
            </a:r>
          </a:p>
          <a:p>
            <a:pPr lvl="1"/>
            <a:r>
              <a:rPr lang="en-US" dirty="0"/>
              <a:t>Ex: Dr. Jones worked at a practice between January 2013 and January 2015.</a:t>
            </a:r>
          </a:p>
          <a:p>
            <a:pPr lvl="1"/>
            <a:r>
              <a:rPr lang="en-US" dirty="0"/>
              <a:t>Claim was made in 2016 on an event that occurred in January of 2014.</a:t>
            </a:r>
          </a:p>
          <a:p>
            <a:pPr lvl="1"/>
            <a:r>
              <a:rPr lang="en-US" dirty="0"/>
              <a:t>Under an occurrence policy, this event will be covered </a:t>
            </a:r>
            <a:r>
              <a:rPr lang="en-US" b="1" dirty="0"/>
              <a:t>regardless of when the claim is made</a:t>
            </a:r>
          </a:p>
          <a:p>
            <a:r>
              <a:rPr lang="en-US" dirty="0"/>
              <a:t>Essentially claims made policy with inherent tail coverage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245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Tail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Purchased after claims made policy has ended</a:t>
            </a:r>
          </a:p>
          <a:p>
            <a:r>
              <a:rPr lang="en-US" dirty="0"/>
              <a:t>Covers </a:t>
            </a:r>
            <a:r>
              <a:rPr lang="en-US" b="1" dirty="0"/>
              <a:t>future</a:t>
            </a:r>
            <a:r>
              <a:rPr lang="en-US" dirty="0"/>
              <a:t> claims made on events that occurred while that insurance policy was being enforced</a:t>
            </a:r>
          </a:p>
          <a:p>
            <a:r>
              <a:rPr lang="en-US" dirty="0"/>
              <a:t>Often costs 1.5x the previous year’s premium</a:t>
            </a:r>
          </a:p>
          <a:p>
            <a:pPr lvl="1"/>
            <a:r>
              <a:rPr lang="en-US" dirty="0"/>
              <a:t>Claims made premium of $50,000 </a:t>
            </a:r>
            <a:r>
              <a:rPr lang="en-US" dirty="0">
                <a:sym typeface="Wingdings" panose="05000000000000000000" pitchFamily="2" charset="2"/>
              </a:rPr>
              <a:t> tail coverage insurance would often cost around $75,000</a:t>
            </a:r>
          </a:p>
          <a:p>
            <a:r>
              <a:rPr lang="en-US" dirty="0">
                <a:sym typeface="Wingdings" panose="05000000000000000000" pitchFamily="2" charset="2"/>
              </a:rPr>
              <a:t>Short time frame to purchase after stopping an insurance policy (around 30 days)</a:t>
            </a:r>
          </a:p>
          <a:p>
            <a:r>
              <a:rPr lang="en-US" b="1" dirty="0">
                <a:sym typeface="Wingdings" panose="05000000000000000000" pitchFamily="2" charset="2"/>
              </a:rPr>
              <a:t>High risk to leave a practice without tail coverage insurance </a:t>
            </a:r>
            <a:r>
              <a:rPr lang="en-US" dirty="0">
                <a:sym typeface="Wingdings" panose="05000000000000000000" pitchFamily="2" charset="2"/>
              </a:rPr>
              <a:t>in emergency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6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Amount of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Median award is $111,749 (Jena, 2011)</a:t>
            </a:r>
          </a:p>
          <a:p>
            <a:r>
              <a:rPr lang="en-US" dirty="0"/>
              <a:t>Average award is $274,887 (Jena, 2011)</a:t>
            </a:r>
          </a:p>
          <a:p>
            <a:r>
              <a:rPr lang="en-US" dirty="0"/>
              <a:t>Rare for an award to be greater than 1 million</a:t>
            </a:r>
          </a:p>
          <a:p>
            <a:pPr lvl="1"/>
            <a:r>
              <a:rPr lang="en-US" dirty="0"/>
              <a:t>Claims involving high earning patients with legitimate injury/negative outcome</a:t>
            </a:r>
          </a:p>
          <a:p>
            <a:r>
              <a:rPr lang="en-US" dirty="0"/>
              <a:t>Important to have high enough maximum on single claim to be able to settle the majority of cases if needed</a:t>
            </a:r>
          </a:p>
          <a:p>
            <a:pPr lvl="1"/>
            <a:r>
              <a:rPr lang="en-US" dirty="0"/>
              <a:t>1 million is often reasonable</a:t>
            </a:r>
          </a:p>
          <a:p>
            <a:pPr lvl="1"/>
            <a:r>
              <a:rPr lang="en-US" dirty="0"/>
              <a:t>Plaintiff is more likely to refuse a settlement of $100,000 where as few would refuse a settlement of $1 million</a:t>
            </a:r>
          </a:p>
        </p:txBody>
      </p:sp>
    </p:spTree>
    <p:extLst>
      <p:ext uri="{BB962C8B-B14F-4D97-AF65-F5344CB8AC3E}">
        <p14:creationId xmlns:p14="http://schemas.microsoft.com/office/powerpoint/2010/main" val="369204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A40D48-1239-41B6-8303-9E6B95D2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3" y="1230702"/>
            <a:ext cx="3589779" cy="5205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EAEFA8-A250-4207-B160-4D5857353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0702"/>
            <a:ext cx="4000946" cy="52046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249D7A-6821-4C40-8025-2C5ED79D6AB2}"/>
              </a:ext>
            </a:extLst>
          </p:cNvPr>
          <p:cNvSpPr/>
          <p:nvPr/>
        </p:nvSpPr>
        <p:spPr>
          <a:xfrm>
            <a:off x="954657" y="3933646"/>
            <a:ext cx="1886309" cy="18978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5EF8C2-86FB-4E09-AD1E-BD676CB01874}"/>
              </a:ext>
            </a:extLst>
          </p:cNvPr>
          <p:cNvSpPr/>
          <p:nvPr/>
        </p:nvSpPr>
        <p:spPr>
          <a:xfrm>
            <a:off x="5029201" y="4850921"/>
            <a:ext cx="1886309" cy="18978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BD7B04-B210-4FBB-98C2-7AD8AAF27C2D}"/>
              </a:ext>
            </a:extLst>
          </p:cNvPr>
          <p:cNvSpPr txBox="1"/>
          <p:nvPr/>
        </p:nvSpPr>
        <p:spPr>
          <a:xfrm>
            <a:off x="2932981" y="64525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(Jena, 2011)</a:t>
            </a:r>
          </a:p>
        </p:txBody>
      </p:sp>
    </p:spTree>
    <p:extLst>
      <p:ext uri="{BB962C8B-B14F-4D97-AF65-F5344CB8AC3E}">
        <p14:creationId xmlns:p14="http://schemas.microsoft.com/office/powerpoint/2010/main" val="345431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Insurance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9889"/>
            <a:ext cx="8229600" cy="4468535"/>
          </a:xfrm>
        </p:spPr>
        <p:txBody>
          <a:bodyPr>
            <a:noAutofit/>
          </a:bodyPr>
          <a:lstStyle/>
          <a:p>
            <a:r>
              <a:rPr lang="en-US" sz="2600" dirty="0"/>
              <a:t>Solvent and reliable</a:t>
            </a:r>
          </a:p>
          <a:p>
            <a:r>
              <a:rPr lang="en-US" sz="2600" dirty="0"/>
              <a:t>Preferably admitted to the state in which you are practicing</a:t>
            </a:r>
          </a:p>
          <a:p>
            <a:pPr lvl="1"/>
            <a:r>
              <a:rPr lang="en-US" dirty="0"/>
              <a:t>Company that is licensed to do business in that state as an insurance company</a:t>
            </a:r>
          </a:p>
          <a:p>
            <a:pPr lvl="1"/>
            <a:r>
              <a:rPr lang="en-US" dirty="0"/>
              <a:t>Protections afforded to the policyholder by the state’s guaranty fund</a:t>
            </a:r>
          </a:p>
          <a:p>
            <a:pPr lvl="2"/>
            <a:r>
              <a:rPr lang="en-US" sz="2200" dirty="0"/>
              <a:t>If that company becomes insolvent or defaults on the benefit payments, the fund protects the policyholders of that insurance company</a:t>
            </a:r>
          </a:p>
          <a:p>
            <a:r>
              <a:rPr lang="en-US" sz="2600" dirty="0"/>
              <a:t>Often provides own attorney</a:t>
            </a:r>
          </a:p>
          <a:p>
            <a:r>
              <a:rPr lang="en-US" sz="2600" dirty="0"/>
              <a:t>Consent to settle</a:t>
            </a:r>
          </a:p>
        </p:txBody>
      </p:sp>
    </p:spTree>
    <p:extLst>
      <p:ext uri="{BB962C8B-B14F-4D97-AF65-F5344CB8AC3E}">
        <p14:creationId xmlns:p14="http://schemas.microsoft.com/office/powerpoint/2010/main" val="130773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Best policy is likely to be an individual policy from a reliable, domestic company that is admitted to the state in which you practice with a single claims cap that is sufficient to settle the vast majority of claims.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if a lost claim exceeds my coverage maximum?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7149"/>
            <a:ext cx="8229600" cy="3576744"/>
          </a:xfrm>
        </p:spPr>
        <p:txBody>
          <a:bodyPr>
            <a:normAutofit/>
          </a:bodyPr>
          <a:lstStyle/>
          <a:p>
            <a:r>
              <a:rPr lang="en-US" dirty="0"/>
              <a:t>Dr. A has a 3 million claim that he lost. His liability insurance has a $1 million per claim cap.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Dr. A is now personally responsible for the remaining $2 million of that claim.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Assets are now vulnerable to seizure by creditors.</a:t>
            </a:r>
          </a:p>
        </p:txBody>
      </p:sp>
    </p:spTree>
    <p:extLst>
      <p:ext uri="{BB962C8B-B14F-4D97-AF65-F5344CB8AC3E}">
        <p14:creationId xmlns:p14="http://schemas.microsoft.com/office/powerpoint/2010/main" val="259844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Asset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50152"/>
            <a:ext cx="9144000" cy="3393150"/>
          </a:xfrm>
        </p:spPr>
        <p:txBody>
          <a:bodyPr>
            <a:normAutofit/>
          </a:bodyPr>
          <a:lstStyle/>
          <a:p>
            <a:r>
              <a:rPr lang="en-US" dirty="0"/>
              <a:t>Protecting assets from creditors in the event of a claim</a:t>
            </a:r>
          </a:p>
          <a:p>
            <a:r>
              <a:rPr lang="en-US" dirty="0"/>
              <a:t>Often thought of as “tax evasion”</a:t>
            </a:r>
          </a:p>
          <a:p>
            <a:r>
              <a:rPr lang="en-US" dirty="0"/>
              <a:t>Assume that legitimate creditors will track down </a:t>
            </a:r>
            <a:r>
              <a:rPr lang="en-US" dirty="0" smtClean="0"/>
              <a:t>assets</a:t>
            </a:r>
            <a:endParaRPr lang="en-US" dirty="0"/>
          </a:p>
          <a:p>
            <a:r>
              <a:rPr lang="en-US" dirty="0"/>
              <a:t>Commonly exempt assets (although will vary </a:t>
            </a:r>
            <a:r>
              <a:rPr lang="en-US" dirty="0" smtClean="0"/>
              <a:t>by state</a:t>
            </a:r>
            <a:r>
              <a:rPr lang="en-US" dirty="0"/>
              <a:t>)</a:t>
            </a:r>
          </a:p>
          <a:p>
            <a:r>
              <a:rPr lang="en-US" dirty="0"/>
              <a:t>Trust funds</a:t>
            </a:r>
          </a:p>
          <a:p>
            <a:r>
              <a:rPr lang="en-US" dirty="0"/>
              <a:t>Foreign assets</a:t>
            </a:r>
          </a:p>
        </p:txBody>
      </p:sp>
    </p:spTree>
    <p:extLst>
      <p:ext uri="{BB962C8B-B14F-4D97-AF65-F5344CB8AC3E}">
        <p14:creationId xmlns:p14="http://schemas.microsoft.com/office/powerpoint/2010/main" val="23862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461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49461"/>
            <a:ext cx="8229600" cy="4104971"/>
          </a:xfrm>
        </p:spPr>
        <p:txBody>
          <a:bodyPr>
            <a:normAutofit/>
          </a:bodyPr>
          <a:lstStyle/>
          <a:p>
            <a:r>
              <a:rPr lang="en-US" dirty="0"/>
              <a:t>Liability Insurance</a:t>
            </a:r>
          </a:p>
          <a:p>
            <a:pPr lvl="1"/>
            <a:r>
              <a:rPr lang="en-US" dirty="0"/>
              <a:t>What does is cover?</a:t>
            </a:r>
          </a:p>
          <a:p>
            <a:pPr lvl="1"/>
            <a:r>
              <a:rPr lang="en-US" dirty="0"/>
              <a:t>Understanding the basics of policies</a:t>
            </a:r>
          </a:p>
          <a:p>
            <a:pPr lvl="1"/>
            <a:r>
              <a:rPr lang="en-US" dirty="0"/>
              <a:t>Types of policies</a:t>
            </a:r>
          </a:p>
          <a:p>
            <a:pPr lvl="1"/>
            <a:r>
              <a:rPr lang="en-US" dirty="0"/>
              <a:t>Tail coverage</a:t>
            </a:r>
          </a:p>
          <a:p>
            <a:pPr lvl="1"/>
            <a:r>
              <a:rPr lang="en-US" dirty="0"/>
              <a:t>Insurance companies</a:t>
            </a:r>
          </a:p>
          <a:p>
            <a:r>
              <a:rPr lang="en-US" dirty="0"/>
              <a:t>Asset Protection</a:t>
            </a:r>
          </a:p>
          <a:p>
            <a:r>
              <a:rPr lang="en-US" dirty="0"/>
              <a:t>Umbrella Insurance</a:t>
            </a:r>
          </a:p>
        </p:txBody>
      </p:sp>
    </p:spTree>
    <p:extLst>
      <p:ext uri="{BB962C8B-B14F-4D97-AF65-F5344CB8AC3E}">
        <p14:creationId xmlns:p14="http://schemas.microsoft.com/office/powerpoint/2010/main" val="171352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Commonly Exempt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Employee Base Retirement Funds e.g. 401(k)</a:t>
            </a:r>
          </a:p>
          <a:p>
            <a:pPr lvl="1"/>
            <a:r>
              <a:rPr lang="en-US" dirty="0"/>
              <a:t>ERISA (Employee Retirement Income Security Act)</a:t>
            </a:r>
          </a:p>
          <a:p>
            <a:pPr lvl="1"/>
            <a:r>
              <a:rPr lang="en-US" dirty="0"/>
              <a:t>Individual retirement plans are not covered by ERISA</a:t>
            </a:r>
          </a:p>
          <a:p>
            <a:r>
              <a:rPr lang="en-US" dirty="0"/>
              <a:t>IRA Funds (state dependent)</a:t>
            </a:r>
          </a:p>
          <a:p>
            <a:r>
              <a:rPr lang="en-US" dirty="0"/>
              <a:t>Life Insurance (state dependent)</a:t>
            </a:r>
          </a:p>
          <a:p>
            <a:r>
              <a:rPr lang="en-US" dirty="0"/>
              <a:t>Annuities (state dependent)</a:t>
            </a:r>
          </a:p>
          <a:p>
            <a:pPr lvl="1"/>
            <a:r>
              <a:rPr lang="en-US" dirty="0"/>
              <a:t>Provide a fixed stream of payments to an individual</a:t>
            </a:r>
          </a:p>
          <a:p>
            <a:pPr lvl="1"/>
            <a:r>
              <a:rPr lang="en-US" dirty="0"/>
              <a:t>Primarily used to provide income to a retiree</a:t>
            </a:r>
          </a:p>
          <a:p>
            <a:r>
              <a:rPr lang="en-US" dirty="0"/>
              <a:t>Personal Residence (state dependent)</a:t>
            </a:r>
          </a:p>
        </p:txBody>
      </p:sp>
    </p:spTree>
    <p:extLst>
      <p:ext uri="{BB962C8B-B14F-4D97-AF65-F5344CB8AC3E}">
        <p14:creationId xmlns:p14="http://schemas.microsoft.com/office/powerpoint/2010/main" val="392483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Personal Residence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Autofit/>
          </a:bodyPr>
          <a:lstStyle/>
          <a:p>
            <a:r>
              <a:rPr lang="en-US" sz="2600" dirty="0"/>
              <a:t>Variable based on state</a:t>
            </a:r>
          </a:p>
          <a:p>
            <a:r>
              <a:rPr lang="en-US" sz="2600" dirty="0"/>
              <a:t>Protective cap</a:t>
            </a:r>
          </a:p>
          <a:p>
            <a:pPr lvl="1"/>
            <a:r>
              <a:rPr lang="en-US" sz="2300" dirty="0"/>
              <a:t>Amount depends on state</a:t>
            </a:r>
          </a:p>
          <a:p>
            <a:r>
              <a:rPr lang="en-US" sz="2600" dirty="0"/>
              <a:t>Florida and Texas </a:t>
            </a:r>
            <a:r>
              <a:rPr lang="en-US" sz="2600" dirty="0">
                <a:sym typeface="Wingdings" panose="05000000000000000000" pitchFamily="2" charset="2"/>
              </a:rPr>
              <a:t> residences are protected from claims</a:t>
            </a:r>
          </a:p>
          <a:p>
            <a:r>
              <a:rPr lang="en-US" sz="2600" dirty="0">
                <a:sym typeface="Wingdings" panose="05000000000000000000" pitchFamily="2" charset="2"/>
              </a:rPr>
              <a:t>Tenancy by the Entirety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1/3 of states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Joint ownership of a property between spouses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Neither party may sell his/her share of the property without the other’s permission</a:t>
            </a:r>
          </a:p>
          <a:p>
            <a:pPr lvl="1"/>
            <a:r>
              <a:rPr lang="en-US" sz="2300" dirty="0">
                <a:sym typeface="Wingdings" panose="05000000000000000000" pitchFamily="2" charset="2"/>
              </a:rPr>
              <a:t>The property is also protected from claims involving either spouse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322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Trust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Protected from claims if the money is intended for another and are unable to be revoked</a:t>
            </a:r>
          </a:p>
          <a:p>
            <a:pPr lvl="1"/>
            <a:r>
              <a:rPr lang="en-US" dirty="0"/>
              <a:t>Trustee cannot send money back to him/herself</a:t>
            </a:r>
          </a:p>
          <a:p>
            <a:pPr lvl="1"/>
            <a:r>
              <a:rPr lang="en-US" dirty="0"/>
              <a:t>Only irrevocable funds are protected</a:t>
            </a:r>
          </a:p>
        </p:txBody>
      </p:sp>
    </p:spTree>
    <p:extLst>
      <p:ext uri="{BB962C8B-B14F-4D97-AF65-F5344CB8AC3E}">
        <p14:creationId xmlns:p14="http://schemas.microsoft.com/office/powerpoint/2010/main" val="178244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Foreign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Autofit/>
          </a:bodyPr>
          <a:lstStyle/>
          <a:p>
            <a:r>
              <a:rPr lang="en-US" dirty="0"/>
              <a:t>Be wary of companies offering creation of offshore/foreign assets</a:t>
            </a:r>
          </a:p>
          <a:p>
            <a:r>
              <a:rPr lang="en-US" dirty="0"/>
              <a:t>Uniform Fraudulent Transfer Act</a:t>
            </a:r>
          </a:p>
          <a:p>
            <a:pPr lvl="1"/>
            <a:r>
              <a:rPr lang="en-US" dirty="0"/>
              <a:t>Cannot create assets or sell/give away assets in an attempt to evade or frustrate creditors</a:t>
            </a:r>
          </a:p>
          <a:p>
            <a:pPr lvl="1"/>
            <a:r>
              <a:rPr lang="en-US" dirty="0"/>
              <a:t>Includes foreign assets created </a:t>
            </a:r>
            <a:r>
              <a:rPr lang="en-US" b="1" dirty="0"/>
              <a:t>prior</a:t>
            </a:r>
            <a:r>
              <a:rPr lang="en-US" dirty="0"/>
              <a:t> to when a claim was made</a:t>
            </a:r>
          </a:p>
          <a:p>
            <a:pPr lvl="1"/>
            <a:r>
              <a:rPr lang="en-US" dirty="0"/>
              <a:t>All about </a:t>
            </a:r>
            <a:r>
              <a:rPr lang="en-US" b="1" dirty="0"/>
              <a:t>perceived intention</a:t>
            </a:r>
          </a:p>
          <a:p>
            <a:r>
              <a:rPr lang="en-US" dirty="0"/>
              <a:t>Judge has power to incarcerate an individual until the money is transferred back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233194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Autofit/>
          </a:bodyPr>
          <a:lstStyle/>
          <a:p>
            <a:r>
              <a:rPr lang="en-US" sz="2600" dirty="0"/>
              <a:t>Dr. A decided to cancel his malpractice insurance and move all of his money to off shore bank accounts thinking that if a law suit was brought against him and he lost, creditors would not be able to collect on. He lives in Texas.</a:t>
            </a:r>
          </a:p>
          <a:p>
            <a:r>
              <a:rPr lang="en-US" sz="2600" dirty="0"/>
              <a:t>A claim is brought against him and he lost.</a:t>
            </a:r>
          </a:p>
          <a:p>
            <a:pPr lvl="1"/>
            <a:r>
              <a:rPr lang="en-US" sz="2200" dirty="0"/>
              <a:t>Home is protected because he lives in Texas </a:t>
            </a:r>
          </a:p>
          <a:p>
            <a:pPr lvl="1"/>
            <a:r>
              <a:rPr lang="en-US" sz="2200" dirty="0"/>
              <a:t>Foreign assets would not be protected under the Fraudulent Transfer Act</a:t>
            </a:r>
          </a:p>
          <a:p>
            <a:pPr lvl="1"/>
            <a:r>
              <a:rPr lang="en-US" sz="2200" dirty="0"/>
              <a:t>Judge may have the power to incarcerate him until he transfers the money back to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58608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rmAutofit/>
          </a:bodyPr>
          <a:lstStyle/>
          <a:p>
            <a:r>
              <a:rPr lang="en-US" dirty="0"/>
              <a:t>Dr. B created a spend thrift trust for his disabled son</a:t>
            </a:r>
          </a:p>
          <a:p>
            <a:r>
              <a:rPr lang="en-US" dirty="0"/>
              <a:t>The fund is irrevocable, meaning that once the money is transferred to the account, the money is no longer available to Dr. B.</a:t>
            </a:r>
          </a:p>
          <a:p>
            <a:r>
              <a:rPr lang="en-US" dirty="0"/>
              <a:t>The trust fund would likely be protected from creditors because creditors cannot take assets away from family members. </a:t>
            </a:r>
          </a:p>
        </p:txBody>
      </p:sp>
    </p:spTree>
    <p:extLst>
      <p:ext uri="{BB962C8B-B14F-4D97-AF65-F5344CB8AC3E}">
        <p14:creationId xmlns:p14="http://schemas.microsoft.com/office/powerpoint/2010/main" val="310973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Good asset protection starts with good insurance i.e. are there sufficient funds to tempt a settlement in the majority of cases and added umbrella insurance</a:t>
            </a:r>
          </a:p>
        </p:txBody>
      </p:sp>
    </p:spTree>
    <p:extLst>
      <p:ext uri="{BB962C8B-B14F-4D97-AF65-F5344CB8AC3E}">
        <p14:creationId xmlns:p14="http://schemas.microsoft.com/office/powerpoint/2010/main" val="142891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Dr. A has a 3 million claim that he lost. His liability insurance has a $1 million per claim cap. Dr. A is now responsible for the remaining $2 million of that claim.</a:t>
            </a:r>
          </a:p>
          <a:p>
            <a:r>
              <a:rPr lang="en-US" dirty="0"/>
              <a:t>Umbrella insurance can cover the remainder of that claim.</a:t>
            </a:r>
          </a:p>
        </p:txBody>
      </p:sp>
    </p:spTree>
    <p:extLst>
      <p:ext uri="{BB962C8B-B14F-4D97-AF65-F5344CB8AC3E}">
        <p14:creationId xmlns:p14="http://schemas.microsoft.com/office/powerpoint/2010/main" val="261968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Added Umbrella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Extra liability insurance that protects assets from major claims and lawsuits </a:t>
            </a:r>
          </a:p>
          <a:p>
            <a:pPr lvl="1"/>
            <a:r>
              <a:rPr lang="en-US" dirty="0"/>
              <a:t>Occupation and non-occupation related liability</a:t>
            </a:r>
          </a:p>
          <a:p>
            <a:r>
              <a:rPr lang="en-US" dirty="0"/>
              <a:t>Covers remaining amount of a claim that is not covered under professional liability insurance.</a:t>
            </a:r>
          </a:p>
          <a:p>
            <a:r>
              <a:rPr lang="en-US" dirty="0"/>
              <a:t>Can typically add on to homeowner’s insurance for relatively cheap</a:t>
            </a:r>
          </a:p>
        </p:txBody>
      </p:sp>
    </p:spTree>
    <p:extLst>
      <p:ext uri="{BB962C8B-B14F-4D97-AF65-F5344CB8AC3E}">
        <p14:creationId xmlns:p14="http://schemas.microsoft.com/office/powerpoint/2010/main" val="351676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Financial Catastrophes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Autofit/>
          </a:bodyPr>
          <a:lstStyle/>
          <a:p>
            <a:r>
              <a:rPr lang="en-US" dirty="0"/>
              <a:t>Death </a:t>
            </a:r>
            <a:r>
              <a:rPr lang="en-US" dirty="0">
                <a:sym typeface="Wingdings" panose="05000000000000000000" pitchFamily="2" charset="2"/>
              </a:rPr>
              <a:t> life insurance</a:t>
            </a:r>
          </a:p>
          <a:p>
            <a:r>
              <a:rPr lang="en-US" dirty="0">
                <a:sym typeface="Wingdings" panose="05000000000000000000" pitchFamily="2" charset="2"/>
              </a:rPr>
              <a:t>Disability  disability insurance</a:t>
            </a:r>
          </a:p>
          <a:p>
            <a:r>
              <a:rPr lang="en-US" dirty="0">
                <a:sym typeface="Wingdings" panose="05000000000000000000" pitchFamily="2" charset="2"/>
              </a:rPr>
              <a:t>Illness or Injury  health insurance</a:t>
            </a:r>
          </a:p>
          <a:p>
            <a:r>
              <a:rPr lang="en-US" dirty="0">
                <a:sym typeface="Wingdings" panose="05000000000000000000" pitchFamily="2" charset="2"/>
              </a:rPr>
              <a:t>Destruction of expensive property  homeowner’s insurance</a:t>
            </a:r>
          </a:p>
          <a:p>
            <a:r>
              <a:rPr lang="en-US" dirty="0">
                <a:sym typeface="Wingdings" panose="05000000000000000000" pitchFamily="2" charset="2"/>
              </a:rPr>
              <a:t>Non occupation related liability  automobile insurance, homeowner’s insurance and umbrella insurance</a:t>
            </a:r>
          </a:p>
          <a:p>
            <a:r>
              <a:rPr lang="en-US" dirty="0">
                <a:sym typeface="Wingdings" panose="05000000000000000000" pitchFamily="2" charset="2"/>
              </a:rPr>
              <a:t>Occupation related liability  professional liability insurance and umbrella insurance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157A8-5BC8-4A3A-A991-04B64005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37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liability insurance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C0436-393A-4072-AE6F-6ECB128D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0570"/>
            <a:ext cx="8229600" cy="4104971"/>
          </a:xfrm>
        </p:spPr>
        <p:txBody>
          <a:bodyPr>
            <a:noAutofit/>
          </a:bodyPr>
          <a:lstStyle/>
          <a:p>
            <a:r>
              <a:rPr lang="en-US" dirty="0"/>
              <a:t>Liability or malpractice insurance covers </a:t>
            </a:r>
          </a:p>
          <a:p>
            <a:pPr lvl="1"/>
            <a:r>
              <a:rPr lang="en-US" dirty="0"/>
              <a:t>the costs of any resulting verdicts or settlements</a:t>
            </a:r>
          </a:p>
          <a:p>
            <a:pPr lvl="1"/>
            <a:r>
              <a:rPr lang="en-US" dirty="0"/>
              <a:t>the costs of investigating the claim and defending the insured</a:t>
            </a:r>
          </a:p>
          <a:p>
            <a:pPr lvl="1"/>
            <a:r>
              <a:rPr lang="en-US" dirty="0"/>
              <a:t>up to the maximum amount for a single a </a:t>
            </a:r>
            <a:r>
              <a:rPr lang="en-US" dirty="0" smtClean="0"/>
              <a:t>claim</a:t>
            </a:r>
            <a:endParaRPr lang="en-US" sz="2800" dirty="0"/>
          </a:p>
          <a:p>
            <a:r>
              <a:rPr lang="en-US" dirty="0"/>
              <a:t>Does not cover gross negligence or procedures performed that are generally considered to be out of their scope of practice</a:t>
            </a:r>
          </a:p>
          <a:p>
            <a:pPr lvl="1"/>
            <a:r>
              <a:rPr lang="en-US" dirty="0"/>
              <a:t>Scope of practice is typically based on surrounding community consensus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3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Umbrella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4355"/>
            <a:ext cx="9144000" cy="4468535"/>
          </a:xfrm>
        </p:spPr>
        <p:txBody>
          <a:bodyPr>
            <a:noAutofit/>
          </a:bodyPr>
          <a:lstStyle/>
          <a:p>
            <a:r>
              <a:rPr lang="en-US" sz="2600" dirty="0"/>
              <a:t>Suggested to purchase between $1-5 million in added umbrella insurance policy</a:t>
            </a:r>
          </a:p>
          <a:p>
            <a:pPr lvl="1"/>
            <a:r>
              <a:rPr lang="en-US" sz="2200" dirty="0"/>
              <a:t>Depends on the value of your assets</a:t>
            </a:r>
          </a:p>
          <a:p>
            <a:r>
              <a:rPr lang="en-US" sz="2600" dirty="0"/>
              <a:t>Total liability coverage should equal the amount of your assets</a:t>
            </a:r>
          </a:p>
          <a:p>
            <a:pPr lvl="1"/>
            <a:r>
              <a:rPr lang="en-US" sz="2200" dirty="0"/>
              <a:t>Making it unlikely that a lawsuit will exceed that amount</a:t>
            </a:r>
          </a:p>
          <a:p>
            <a:r>
              <a:rPr lang="en-US" sz="2600" dirty="0"/>
              <a:t>Added benefit of likely providing a specialized lawyer to help defend you for free</a:t>
            </a:r>
          </a:p>
          <a:p>
            <a:pPr lvl="1"/>
            <a:r>
              <a:rPr lang="en-US" sz="2200" dirty="0"/>
              <a:t>Insurance company doesn’t want to pay the claim</a:t>
            </a:r>
          </a:p>
          <a:p>
            <a:pPr lvl="1"/>
            <a:r>
              <a:rPr lang="en-US" sz="2200" dirty="0"/>
              <a:t>Aligned interests</a:t>
            </a:r>
          </a:p>
          <a:p>
            <a:r>
              <a:rPr lang="en-US" sz="2600" dirty="0"/>
              <a:t>Cheaper if you bundle with automobile and </a:t>
            </a:r>
            <a:r>
              <a:rPr lang="en-US" sz="2600" dirty="0" smtClean="0"/>
              <a:t>homeowner’s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3469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7065"/>
            <a:ext cx="9144000" cy="4468535"/>
          </a:xfrm>
        </p:spPr>
        <p:txBody>
          <a:bodyPr>
            <a:noAutofit/>
          </a:bodyPr>
          <a:lstStyle/>
          <a:p>
            <a:r>
              <a:rPr lang="en-US" sz="2400" dirty="0"/>
              <a:t>Good insurance starts with good medicine, but insurance is necessary.</a:t>
            </a:r>
          </a:p>
          <a:p>
            <a:r>
              <a:rPr lang="en-US" sz="2400" dirty="0"/>
              <a:t>Best policy is likely to be an individual policy from a reliable, domestic company that is admitted to the state in which you practice with a single claims cap that is sufficient to settle the vast majority of claims.</a:t>
            </a:r>
          </a:p>
          <a:p>
            <a:r>
              <a:rPr lang="en-US" sz="2400" dirty="0"/>
              <a:t>Avoid gaps in coverage and research tail coverage before ending a policy.</a:t>
            </a:r>
          </a:p>
          <a:p>
            <a:r>
              <a:rPr lang="en-US" sz="2400" dirty="0"/>
              <a:t>Good asset protection starts with good insurance and consider umbrella insurance for additional asset protection.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643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AAEM. (2013, March 04). Episode 2: Key Contract Terms. Emergency Physician Advocates: Medical legal issues in emergency medicine. Retrieved from </a:t>
            </a:r>
            <a:r>
              <a:rPr lang="en-US" dirty="0">
                <a:hlinkClick r:id="rId2"/>
              </a:rPr>
              <a:t>https://www.aaem.org/UserFiles/WoodPodcast1edited.mp3</a:t>
            </a:r>
            <a:endParaRPr lang="en-US" dirty="0"/>
          </a:p>
          <a:p>
            <a:r>
              <a:rPr lang="en-US" dirty="0"/>
              <a:t>AAEM. (2013, May 08). Episode 4: Asset Protection. Emergency Physician Advocates: Medical legal issues in emergency medicine. Retrieved from </a:t>
            </a:r>
            <a:r>
              <a:rPr lang="en-US" dirty="0">
                <a:hlinkClick r:id="rId3"/>
              </a:rPr>
              <a:t>https://www.aaem.org/UserFiles/media/aaem-podcast-episode-4.mp3</a:t>
            </a:r>
            <a:endParaRPr lang="en-US" dirty="0"/>
          </a:p>
          <a:p>
            <a:r>
              <a:rPr lang="en-US" dirty="0"/>
              <a:t>AAEM. (2013, July 07). Episode 6: Liability Crisis. Emergency Physician Advocates: Medical legal issues in emergency medicine. Received from </a:t>
            </a:r>
            <a:r>
              <a:rPr lang="en-US" dirty="0">
                <a:hlinkClick r:id="rId4"/>
              </a:rPr>
              <a:t>https://www.aaem.org/UserFiles/media/aaem-epa-podcast-episode-6.mp3</a:t>
            </a:r>
            <a:endParaRPr lang="en-US" dirty="0"/>
          </a:p>
          <a:p>
            <a:r>
              <a:rPr lang="en-US" dirty="0"/>
              <a:t>Jena, A, et. al. (2011). Malpractice Risk According to Physician Specialty. </a:t>
            </a:r>
            <a:r>
              <a:rPr lang="en-US" i="1" dirty="0"/>
              <a:t>New England Journal of Medicine. </a:t>
            </a:r>
            <a:r>
              <a:rPr lang="en-US" dirty="0"/>
              <a:t>365:629-636. </a:t>
            </a:r>
          </a:p>
          <a:p>
            <a:r>
              <a:rPr lang="en-US" dirty="0"/>
              <a:t>American College of Legal Medicine. (2007) The Medical Malpractice Survival Handbook. Philadelphia, PA: Elsevier </a:t>
            </a:r>
            <a:r>
              <a:rPr lang="en-US" dirty="0" err="1"/>
              <a:t>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3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Gross Negligence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976"/>
            <a:ext cx="8229600" cy="20013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Conscious and voluntary disregard of the standard of care and is likely to cause foreseeable grave injury or harm to a person</a:t>
            </a:r>
          </a:p>
          <a:p>
            <a:r>
              <a:rPr lang="en-US" dirty="0"/>
              <a:t>Extreme of negligence (a mere failure to exercise reasonable care)</a:t>
            </a:r>
          </a:p>
          <a:p>
            <a:r>
              <a:rPr lang="en-US" dirty="0"/>
              <a:t>Gross negligence is NOT covered under liability insurance.</a:t>
            </a:r>
          </a:p>
          <a:p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943564-6197-47DC-8AB6-869534B0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193" y="3910338"/>
            <a:ext cx="3109087" cy="2947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BB714-1417-4138-B1D3-B31D9589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15" y="4688721"/>
            <a:ext cx="3887508" cy="8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Why is liability insurance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If a physician does not have liability insurance, the physician is personally responsible for the amount of a lost claim or settlement</a:t>
            </a:r>
          </a:p>
          <a:p>
            <a:r>
              <a:rPr lang="en-US" dirty="0"/>
              <a:t>Most insurance policies provide representation which is often a benefit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8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Self-Insurance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3272"/>
            <a:ext cx="8229600" cy="4468535"/>
          </a:xfrm>
        </p:spPr>
        <p:txBody>
          <a:bodyPr>
            <a:noAutofit/>
          </a:bodyPr>
          <a:lstStyle/>
          <a:p>
            <a:r>
              <a:rPr lang="en-US" dirty="0"/>
              <a:t>So why not “go bare” or go without insurance?</a:t>
            </a:r>
          </a:p>
          <a:p>
            <a:pPr lvl="1"/>
            <a:r>
              <a:rPr lang="en-US" dirty="0"/>
              <a:t>Avoid insurance premiums </a:t>
            </a:r>
          </a:p>
          <a:p>
            <a:pPr lvl="1"/>
            <a:r>
              <a:rPr lang="en-US" dirty="0"/>
              <a:t>Less of a “target”</a:t>
            </a:r>
          </a:p>
          <a:p>
            <a:pPr lvl="1"/>
            <a:r>
              <a:rPr lang="en-US" dirty="0"/>
              <a:t>However…</a:t>
            </a:r>
          </a:p>
          <a:p>
            <a:pPr lvl="2"/>
            <a:r>
              <a:rPr lang="en-US" dirty="0"/>
              <a:t>Most states require </a:t>
            </a:r>
            <a:r>
              <a:rPr lang="en-US" dirty="0" smtClean="0"/>
              <a:t>insurance </a:t>
            </a:r>
            <a:r>
              <a:rPr lang="en-US" dirty="0"/>
              <a:t>as a condition of licensure</a:t>
            </a:r>
          </a:p>
          <a:p>
            <a:pPr lvl="2"/>
            <a:r>
              <a:rPr lang="en-US" dirty="0"/>
              <a:t>Most hospitals require it as a condition of employment</a:t>
            </a:r>
          </a:p>
          <a:p>
            <a:pPr lvl="2"/>
            <a:r>
              <a:rPr lang="en-US" dirty="0"/>
              <a:t>Few states have homestead exemptions – meaning the physician’s home is at risk for seizure</a:t>
            </a:r>
          </a:p>
          <a:p>
            <a:pPr lvl="1"/>
            <a:r>
              <a:rPr lang="en-US" dirty="0"/>
              <a:t>Most importantly…</a:t>
            </a:r>
          </a:p>
          <a:p>
            <a:pPr lvl="2"/>
            <a:r>
              <a:rPr lang="en-US" dirty="0"/>
              <a:t>Often viewed as unethical </a:t>
            </a:r>
          </a:p>
          <a:p>
            <a:pPr lvl="2"/>
            <a:r>
              <a:rPr lang="en-US" dirty="0"/>
              <a:t>Seriously injured patients may be deprived of any real means of compensation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0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Consent to Settle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Outlined in the contract</a:t>
            </a:r>
          </a:p>
          <a:p>
            <a:r>
              <a:rPr lang="en-US" dirty="0"/>
              <a:t>Most physician-owned insurance companies will not settle a claim without a physician’s consent</a:t>
            </a:r>
          </a:p>
          <a:p>
            <a:r>
              <a:rPr lang="en-US" dirty="0"/>
              <a:t>Commercial-owned insurance companies often include a clause that compels physicians to agree to settle when “deemed expedient”</a:t>
            </a:r>
          </a:p>
          <a:p>
            <a:r>
              <a:rPr lang="en-US" dirty="0"/>
              <a:t>All settlements must be reported to National Practitioners Data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2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Understanding Liability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88954"/>
            <a:ext cx="8229600" cy="3500247"/>
          </a:xfrm>
        </p:spPr>
        <p:txBody>
          <a:bodyPr>
            <a:normAutofit/>
          </a:bodyPr>
          <a:lstStyle/>
          <a:p>
            <a:r>
              <a:rPr lang="en-US" dirty="0"/>
              <a:t>Coverage is described with 2 or 3 numbers</a:t>
            </a:r>
          </a:p>
          <a:p>
            <a:pPr lvl="1"/>
            <a:r>
              <a:rPr lang="en-US" dirty="0"/>
              <a:t>Ex. 1 million/3 million/10 million</a:t>
            </a:r>
          </a:p>
          <a:p>
            <a:pPr lvl="2"/>
            <a:r>
              <a:rPr lang="en-US" dirty="0"/>
              <a:t>First number </a:t>
            </a:r>
            <a:r>
              <a:rPr lang="en-US" dirty="0">
                <a:sym typeface="Wingdings" panose="05000000000000000000" pitchFamily="2" charset="2"/>
              </a:rPr>
              <a:t> maximum amount to be paid for a single claim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Second number  maximum amount to be paid over 1 year for one individual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Third number  maximum amount to be paid over 1 year for a group (only present for group policies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698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57179-C61E-42C9-A658-2DD3354A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7963"/>
            <a:ext cx="8229600" cy="1143000"/>
          </a:xfrm>
        </p:spPr>
        <p:txBody>
          <a:bodyPr/>
          <a:lstStyle/>
          <a:p>
            <a:r>
              <a:rPr lang="en-US" dirty="0"/>
              <a:t>Types of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58938-479C-4E1E-9CBF-50141F38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7065"/>
            <a:ext cx="8229600" cy="4468535"/>
          </a:xfrm>
        </p:spPr>
        <p:txBody>
          <a:bodyPr>
            <a:normAutofit/>
          </a:bodyPr>
          <a:lstStyle/>
          <a:p>
            <a:r>
              <a:rPr lang="en-US" dirty="0"/>
              <a:t>Claims Made Policy</a:t>
            </a:r>
          </a:p>
          <a:p>
            <a:r>
              <a:rPr lang="en-US" dirty="0"/>
              <a:t>Group Claims Made Policy</a:t>
            </a:r>
          </a:p>
          <a:p>
            <a:r>
              <a:rPr lang="en-US" dirty="0"/>
              <a:t>Occurrence Policy</a:t>
            </a:r>
          </a:p>
        </p:txBody>
      </p:sp>
    </p:spTree>
    <p:extLst>
      <p:ext uri="{BB962C8B-B14F-4D97-AF65-F5344CB8AC3E}">
        <p14:creationId xmlns:p14="http://schemas.microsoft.com/office/powerpoint/2010/main" val="2098352537"/>
      </p:ext>
    </p:extLst>
  </p:cSld>
  <p:clrMapOvr>
    <a:masterClrMapping/>
  </p:clrMapOvr>
</p:sld>
</file>

<file path=ppt/theme/theme1.xml><?xml version="1.0" encoding="utf-8"?>
<a:theme xmlns:a="http://schemas.openxmlformats.org/drawingml/2006/main" name="gil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18278"/>
      </a:hlink>
      <a:folHlink>
        <a:srgbClr val="128E89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3879</TotalTime>
  <Words>1919</Words>
  <Application>Microsoft Macintosh PowerPoint</Application>
  <PresentationFormat>On-screen Show (4:3)</PresentationFormat>
  <Paragraphs>199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gill</vt:lpstr>
      <vt:lpstr>Physician Liability Insurance</vt:lpstr>
      <vt:lpstr>Objectives</vt:lpstr>
      <vt:lpstr>What does liability insurance cover?</vt:lpstr>
      <vt:lpstr>Gross Negligence</vt:lpstr>
      <vt:lpstr>Why is liability insurance needed?</vt:lpstr>
      <vt:lpstr>Self-Insurance</vt:lpstr>
      <vt:lpstr>Consent to Settle</vt:lpstr>
      <vt:lpstr>Understanding Liability Insurance</vt:lpstr>
      <vt:lpstr>Types of Policies</vt:lpstr>
      <vt:lpstr>Claims Made Policy </vt:lpstr>
      <vt:lpstr>Group Claims Made Policy</vt:lpstr>
      <vt:lpstr>Occurrence Policy</vt:lpstr>
      <vt:lpstr>Tail Coverage</vt:lpstr>
      <vt:lpstr>Amount of Coverage</vt:lpstr>
      <vt:lpstr>PowerPoint Presentation</vt:lpstr>
      <vt:lpstr>Insurance Company</vt:lpstr>
      <vt:lpstr>Bottom Line</vt:lpstr>
      <vt:lpstr>What happens if a lost claim exceeds my coverage maximum?</vt:lpstr>
      <vt:lpstr>Asset Protection</vt:lpstr>
      <vt:lpstr>Commonly Exempt Assets</vt:lpstr>
      <vt:lpstr>Personal Residence Protection</vt:lpstr>
      <vt:lpstr>Trust Funds</vt:lpstr>
      <vt:lpstr>Foreign Assets</vt:lpstr>
      <vt:lpstr>Example 1</vt:lpstr>
      <vt:lpstr>Example 2</vt:lpstr>
      <vt:lpstr>Bottom Line</vt:lpstr>
      <vt:lpstr>Example</vt:lpstr>
      <vt:lpstr>Added Umbrella Insurance</vt:lpstr>
      <vt:lpstr>Financial Catastrophes</vt:lpstr>
      <vt:lpstr>Umbrella Insurance</vt:lpstr>
      <vt:lpstr>Summary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 Tichter</dc:creator>
  <cp:lastModifiedBy>Aleksandr Tichter</cp:lastModifiedBy>
  <cp:revision>16</cp:revision>
  <dcterms:created xsi:type="dcterms:W3CDTF">2019-01-10T00:19:09Z</dcterms:created>
  <dcterms:modified xsi:type="dcterms:W3CDTF">2019-02-25T21:51:15Z</dcterms:modified>
</cp:coreProperties>
</file>