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0" autoAdjust="0"/>
    <p:restoredTop sz="75702" autoAdjust="0"/>
  </p:normalViewPr>
  <p:slideViewPr>
    <p:cSldViewPr snapToGrid="0">
      <p:cViewPr>
        <p:scale>
          <a:sx n="68" d="100"/>
          <a:sy n="68" d="100"/>
        </p:scale>
        <p:origin x="-80" y="-272"/>
      </p:cViewPr>
      <p:guideLst>
        <p:guide orient="horz" pos="2160"/>
        <p:guide pos="3840"/>
      </p:guideLst>
    </p:cSldViewPr>
  </p:slideViewPr>
  <p:outlineViewPr>
    <p:cViewPr>
      <p:scale>
        <a:sx n="33" d="100"/>
        <a:sy n="33" d="100"/>
      </p:scale>
      <p:origin x="0" y="-28186"/>
    </p:cViewPr>
  </p:outlineViewPr>
  <p:notesTextViewPr>
    <p:cViewPr>
      <p:scale>
        <a:sx n="1" d="1"/>
        <a:sy n="1" d="1"/>
      </p:scale>
      <p:origin x="0" y="0"/>
    </p:cViewPr>
  </p:notesTextViewPr>
  <p:sorterViewPr>
    <p:cViewPr>
      <p:scale>
        <a:sx n="70" d="100"/>
        <a:sy n="70" d="100"/>
      </p:scale>
      <p:origin x="0" y="-5184"/>
    </p:cViewPr>
  </p:sorterViewPr>
  <p:notesViewPr>
    <p:cSldViewPr snapToGrid="0">
      <p:cViewPr varScale="1">
        <p:scale>
          <a:sx n="49" d="100"/>
          <a:sy n="49" d="100"/>
        </p:scale>
        <p:origin x="2732" y="36"/>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uFillTx/>
              </a:defRPr>
            </a:lvl1pPr>
          </a:lstStyle>
          <a:p>
            <a:fld id="{0B33DCA5-6FB6-4BC1-ABB5-2F1F4F28E4D3}" type="datetimeFigureOut">
              <a:rPr lang="en-US" smtClean="0">
                <a:uFillTx/>
              </a:rPr>
              <a:t>2/20/19</a:t>
            </a:fld>
            <a:endParaRPr lang="en-US">
              <a:uFillTx/>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uFillTx/>
              </a:defRPr>
            </a:lvl1pPr>
          </a:lstStyle>
          <a:p>
            <a:fld id="{25D779AC-21F3-4BBB-925C-F0C48F125630}" type="slidenum">
              <a:rPr lang="en-US" smtClean="0">
                <a:uFillTx/>
              </a:rPr>
              <a:t>‹#›</a:t>
            </a:fld>
            <a:endParaRPr lang="en-US">
              <a:uFillTx/>
            </a:endParaRPr>
          </a:p>
        </p:txBody>
      </p:sp>
    </p:spTree>
    <p:extLst>
      <p:ext uri="{BB962C8B-B14F-4D97-AF65-F5344CB8AC3E}">
        <p14:creationId xmlns:p14="http://schemas.microsoft.com/office/powerpoint/2010/main" val="347888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sym typeface="Wingdings" panose="05000000000000000000" pitchFamily="2" charset="2"/>
              </a:rPr>
              <a:t>&gt;11,000 claims involving emergency departments over 23 years</a:t>
            </a:r>
          </a:p>
          <a:p>
            <a:endParaRPr lang="en-US" dirty="0">
              <a:uFillTx/>
              <a:sym typeface="Wingdings" panose="05000000000000000000" pitchFamily="2" charset="2"/>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dirty="0">
                <a:uFillTx/>
              </a:rPr>
              <a:t>Brown TW, McCarthy ML, </a:t>
            </a:r>
            <a:r>
              <a:rPr lang="en-US" dirty="0" err="1">
                <a:uFillTx/>
              </a:rPr>
              <a:t>Kelen</a:t>
            </a:r>
            <a:r>
              <a:rPr lang="en-US" dirty="0">
                <a:uFillTx/>
              </a:rPr>
              <a:t> GD, Levy F. An epidemiologic study of closed emergency department malpractice claims in a national database of physician malpractice insurers. </a:t>
            </a:r>
            <a:r>
              <a:rPr lang="en-US" dirty="0" err="1">
                <a:uFillTx/>
              </a:rPr>
              <a:t>Acad</a:t>
            </a:r>
            <a:r>
              <a:rPr lang="en-US" dirty="0">
                <a:uFillTx/>
              </a:rPr>
              <a:t> </a:t>
            </a:r>
            <a:r>
              <a:rPr lang="en-US" dirty="0" err="1">
                <a:uFillTx/>
              </a:rPr>
              <a:t>Emerg</a:t>
            </a:r>
            <a:r>
              <a:rPr lang="en-US" dirty="0">
                <a:uFillTx/>
              </a:rPr>
              <a:t> Med. 2010;27(5):553-560.</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dirty="0" err="1">
                <a:uFillTx/>
              </a:rPr>
              <a:t>Grassie</a:t>
            </a:r>
            <a:r>
              <a:rPr lang="en-US" dirty="0">
                <a:uFillTx/>
              </a:rPr>
              <a:t> C, </a:t>
            </a:r>
            <a:r>
              <a:rPr lang="en-US" dirty="0" err="1">
                <a:uFillTx/>
              </a:rPr>
              <a:t>Nauss</a:t>
            </a:r>
            <a:r>
              <a:rPr lang="en-US" dirty="0">
                <a:uFillTx/>
              </a:rPr>
              <a:t> M, </a:t>
            </a:r>
            <a:r>
              <a:rPr lang="en-US" dirty="0" err="1">
                <a:uFillTx/>
              </a:rPr>
              <a:t>Syzek</a:t>
            </a:r>
            <a:r>
              <a:rPr lang="en-US" dirty="0">
                <a:uFillTx/>
              </a:rPr>
              <a:t> T. Summary of malpractice claim data &amp; trends from three sources: an information paper.  American College of Emergency Physicians. https://www.acep.org/globalassets/uploads/uploaded-files/acep/clinical-and-practice-management/resources/medical-legal/malpractice_claim_data_trends_ip_oct2013.pdf. October 2013.</a:t>
            </a:r>
          </a:p>
          <a:p>
            <a:endParaRPr lang="en-US" dirty="0">
              <a:uFillTx/>
            </a:endParaRPr>
          </a:p>
          <a:p>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2</a:t>
            </a:fld>
            <a:endParaRPr lang="en-US">
              <a:uFillTx/>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dirty="0">
                <a:uFillTx/>
              </a:rPr>
              <a:t>Dawson B, Carter K, Brewer K, Lawson L. Chart smart: a need for documentation and billing education among emergency medicine residents?</a:t>
            </a:r>
            <a:r>
              <a:rPr lang="en-US" sz="1200" b="0" i="0" u="none" kern="1200" dirty="0">
                <a:solidFill>
                  <a:schemeClr val="tx1"/>
                </a:solidFill>
                <a:effectLst/>
                <a:uFillTx/>
                <a:latin typeface="+mn-lt"/>
                <a:ea typeface="+mn-ea"/>
                <a:cs typeface="+mn-cs"/>
              </a:rPr>
              <a:t> </a:t>
            </a:r>
            <a:r>
              <a:rPr lang="en-US" sz="1200" b="0" i="1" u="none" kern="1200" dirty="0">
                <a:solidFill>
                  <a:schemeClr val="tx1"/>
                </a:solidFill>
                <a:effectLst/>
                <a:uFillTx/>
                <a:latin typeface="+mn-lt"/>
                <a:ea typeface="+mn-ea"/>
                <a:cs typeface="+mn-cs"/>
              </a:rPr>
              <a:t>West J </a:t>
            </a:r>
            <a:r>
              <a:rPr lang="en-US" sz="1200" b="0" i="1" u="none" kern="1200" dirty="0" err="1">
                <a:solidFill>
                  <a:schemeClr val="tx1"/>
                </a:solidFill>
                <a:effectLst/>
                <a:uFillTx/>
                <a:latin typeface="+mn-lt"/>
                <a:ea typeface="+mn-ea"/>
                <a:cs typeface="+mn-cs"/>
              </a:rPr>
              <a:t>Emerg</a:t>
            </a:r>
            <a:r>
              <a:rPr lang="en-US" sz="1200" b="0" i="1" u="none" kern="1200" dirty="0">
                <a:solidFill>
                  <a:schemeClr val="tx1"/>
                </a:solidFill>
                <a:effectLst/>
                <a:uFillTx/>
                <a:latin typeface="+mn-lt"/>
                <a:ea typeface="+mn-ea"/>
                <a:cs typeface="+mn-cs"/>
              </a:rPr>
              <a:t> Med</a:t>
            </a:r>
            <a:r>
              <a:rPr lang="en-US" sz="1200" b="0" i="0" u="none" kern="1200" dirty="0">
                <a:solidFill>
                  <a:schemeClr val="tx1"/>
                </a:solidFill>
                <a:effectLst/>
                <a:uFillTx/>
                <a:latin typeface="+mn-lt"/>
                <a:ea typeface="+mn-ea"/>
                <a:cs typeface="+mn-cs"/>
              </a:rPr>
              <a:t>. </a:t>
            </a:r>
            <a:r>
              <a:rPr lang="en-US" sz="1200" b="0" i="0" kern="1200" dirty="0">
                <a:solidFill>
                  <a:schemeClr val="tx1"/>
                </a:solidFill>
                <a:effectLst/>
                <a:uFillTx/>
                <a:latin typeface="+mn-lt"/>
                <a:ea typeface="+mn-ea"/>
                <a:cs typeface="+mn-cs"/>
              </a:rPr>
              <a:t>2010;11(2):116–119.</a:t>
            </a:r>
          </a:p>
          <a:p>
            <a:pPr marL="685800" lvl="1" indent="-228600">
              <a:buFont typeface="+mj-lt"/>
              <a:buAutoNum type="alphaLcPeriod"/>
            </a:pPr>
            <a:r>
              <a:rPr lang="en-US" dirty="0">
                <a:uFillTx/>
              </a:rPr>
              <a:t>Survey of academic ED – billing/documentation education: intern orientation lecture, commentary on documentation during monthly M&amp;M, PGY3 admin rotation includes chart reviews and billing overview</a:t>
            </a:r>
          </a:p>
          <a:p>
            <a:pPr marL="685800" lvl="1" indent="-228600">
              <a:buFont typeface="+mj-lt"/>
              <a:buAutoNum type="alphaLcPeriod"/>
            </a:pPr>
            <a:r>
              <a:rPr lang="en-US" dirty="0">
                <a:uFillTx/>
              </a:rPr>
              <a:t>&lt;30% resident and &lt;30% faculty felt adequate education on topic of billing and documentation</a:t>
            </a:r>
          </a:p>
          <a:p>
            <a:pPr marL="228600" indent="-228600">
              <a:buFont typeface="+mj-lt"/>
              <a:buAutoNum type="arabicPeriod"/>
            </a:pPr>
            <a:r>
              <a:rPr lang="en-US" sz="1200" b="0" i="0" kern="1200" dirty="0">
                <a:solidFill>
                  <a:schemeClr val="tx1"/>
                </a:solidFill>
                <a:effectLst/>
                <a:uFillTx/>
                <a:latin typeface="+mn-lt"/>
                <a:ea typeface="+mn-ea"/>
                <a:cs typeface="+mn-cs"/>
              </a:rPr>
              <a:t>Wrenn K, </a:t>
            </a:r>
            <a:r>
              <a:rPr lang="en-US" sz="1200" b="0" i="0" kern="1200" dirty="0" err="1">
                <a:solidFill>
                  <a:schemeClr val="tx1"/>
                </a:solidFill>
                <a:effectLst/>
                <a:uFillTx/>
                <a:latin typeface="+mn-lt"/>
                <a:ea typeface="+mn-ea"/>
                <a:cs typeface="+mn-cs"/>
              </a:rPr>
              <a:t>Rodewald</a:t>
            </a:r>
            <a:r>
              <a:rPr lang="en-US" sz="1200" b="0" i="0" kern="1200" dirty="0">
                <a:solidFill>
                  <a:schemeClr val="tx1"/>
                </a:solidFill>
                <a:effectLst/>
                <a:uFillTx/>
                <a:latin typeface="+mn-lt"/>
                <a:ea typeface="+mn-ea"/>
                <a:cs typeface="+mn-cs"/>
              </a:rPr>
              <a:t>, L, </a:t>
            </a:r>
            <a:r>
              <a:rPr lang="en-US" sz="1200" b="0" i="0" kern="1200" dirty="0" err="1">
                <a:solidFill>
                  <a:schemeClr val="tx1"/>
                </a:solidFill>
                <a:effectLst/>
                <a:uFillTx/>
                <a:latin typeface="+mn-lt"/>
                <a:ea typeface="+mn-ea"/>
                <a:cs typeface="+mn-cs"/>
              </a:rPr>
              <a:t>Lumb</a:t>
            </a:r>
            <a:r>
              <a:rPr lang="en-US" sz="1200" b="0" i="0" kern="1200" dirty="0">
                <a:solidFill>
                  <a:schemeClr val="tx1"/>
                </a:solidFill>
                <a:effectLst/>
                <a:uFillTx/>
                <a:latin typeface="+mn-lt"/>
                <a:ea typeface="+mn-ea"/>
                <a:cs typeface="+mn-cs"/>
              </a:rPr>
              <a:t> E, </a:t>
            </a:r>
            <a:r>
              <a:rPr lang="en-US" sz="1200" b="0" i="0" kern="1200" dirty="0" err="1">
                <a:solidFill>
                  <a:schemeClr val="tx1"/>
                </a:solidFill>
                <a:effectLst/>
                <a:uFillTx/>
                <a:latin typeface="+mn-lt"/>
                <a:ea typeface="+mn-ea"/>
                <a:cs typeface="+mn-cs"/>
              </a:rPr>
              <a:t>Slovis</a:t>
            </a:r>
            <a:r>
              <a:rPr lang="en-US" sz="1200" b="0" i="0" kern="1200" dirty="0">
                <a:solidFill>
                  <a:schemeClr val="tx1"/>
                </a:solidFill>
                <a:effectLst/>
                <a:uFillTx/>
                <a:latin typeface="+mn-lt"/>
                <a:ea typeface="+mn-ea"/>
                <a:cs typeface="+mn-cs"/>
              </a:rPr>
              <a:t> C. The use of structured, complaint-specific patient encounter forms in the emergency department. </a:t>
            </a:r>
            <a:r>
              <a:rPr lang="en-US" sz="1200" b="0" i="1" kern="1200" dirty="0">
                <a:solidFill>
                  <a:schemeClr val="tx1"/>
                </a:solidFill>
                <a:effectLst/>
                <a:uFillTx/>
                <a:latin typeface="+mn-lt"/>
                <a:ea typeface="+mn-ea"/>
                <a:cs typeface="+mn-cs"/>
              </a:rPr>
              <a:t>Ann </a:t>
            </a:r>
            <a:r>
              <a:rPr lang="en-US" sz="1200" b="0" i="1" kern="1200" dirty="0" err="1">
                <a:solidFill>
                  <a:schemeClr val="tx1"/>
                </a:solidFill>
                <a:effectLst/>
                <a:uFillTx/>
                <a:latin typeface="+mn-lt"/>
                <a:ea typeface="+mn-ea"/>
                <a:cs typeface="+mn-cs"/>
              </a:rPr>
              <a:t>Emerg</a:t>
            </a:r>
            <a:r>
              <a:rPr lang="en-US" sz="1200" b="0" i="1" kern="1200" dirty="0">
                <a:solidFill>
                  <a:schemeClr val="tx1"/>
                </a:solidFill>
                <a:effectLst/>
                <a:uFillTx/>
                <a:latin typeface="+mn-lt"/>
                <a:ea typeface="+mn-ea"/>
                <a:cs typeface="+mn-cs"/>
              </a:rPr>
              <a:t> Med</a:t>
            </a:r>
            <a:r>
              <a:rPr lang="en-US" sz="1200" b="0" i="0" kern="1200" dirty="0">
                <a:solidFill>
                  <a:schemeClr val="tx1"/>
                </a:solidFill>
                <a:effectLst/>
                <a:uFillTx/>
                <a:latin typeface="+mn-lt"/>
                <a:ea typeface="+mn-ea"/>
                <a:cs typeface="+mn-cs"/>
              </a:rPr>
              <a:t>. 1993;22(5):805–812.</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err="1">
                <a:solidFill>
                  <a:schemeClr val="tx1"/>
                </a:solidFill>
                <a:effectLst/>
                <a:uFillTx/>
                <a:latin typeface="+mn-lt"/>
                <a:ea typeface="+mn-ea"/>
                <a:cs typeface="+mn-cs"/>
              </a:rPr>
              <a:t>Guth</a:t>
            </a:r>
            <a:r>
              <a:rPr lang="en-US" sz="1200" b="0" i="0" kern="1200" dirty="0">
                <a:solidFill>
                  <a:schemeClr val="tx1"/>
                </a:solidFill>
                <a:effectLst/>
                <a:uFillTx/>
                <a:latin typeface="+mn-lt"/>
                <a:ea typeface="+mn-ea"/>
                <a:cs typeface="+mn-cs"/>
              </a:rPr>
              <a:t> T, Morrissey T. Medical Documentation and ED Charting. M3 Curriculum, Clerkship Directors in Emergency Medicine, Society for Academic Emergency Medicine. 2015. http://www.saem.org/cdem/education/online-education/m3-curriculum/documentation/documentation-of-em-encounters</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11</a:t>
            </a:fld>
            <a:endParaRPr lang="en-US">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Communication:</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EMR advantages: can eliminate illegibility issues, negates nonstandard abbreviations, multiple sites/people can access the chart, prompts can be built in, transfer of information, recording of tasks/task completion</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EMS disadvantages: pretty much isolated to a computer/keyboard, workarounds when location/timing not ideal for data entry (charting on paper, then taking back to a computer), relying on EMR too much for communication – can be easily missed (i.e., nursing notes), too generic</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Poor data display: data not presented as we have learned to view it (tables/charts vs stick figures for labs), can still miss abnormal results even if “click” acknowledge</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Wrong order/Wrong patient: order placed on incorrect patient, incorrect order too similar to something else (meds, diagnostic tests)</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Very risky – multiple unidentified patients that use a similar name, i.e., Doe A, Doe B, Trauma 123, Trauma 456, etc., often in same section of ED</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Alert fatigue: clinical decision support has a role, range of severity and risk associated with various warnings – may miss a relevant warning</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endParaRPr lang="en-US" dirty="0">
              <a:uFillTx/>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This paper also gave recommendations for departments/institutions as well as EMR vendors to improve the documentation process relevant to the ED.</a:t>
            </a:r>
          </a:p>
          <a:p>
            <a: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a:uFillTx/>
              </a:defRPr>
            </a:pPr>
            <a:endParaRPr lang="en-US" dirty="0">
              <a:uFillTx/>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a:uFillTx/>
              </a:defRPr>
            </a:pPr>
            <a:r>
              <a:rPr lang="en-US" dirty="0">
                <a:uFillTx/>
                <a:sym typeface="Wingdings" panose="05000000000000000000" pitchFamily="2" charset="2"/>
              </a:rPr>
              <a:t>1. Farley HL, </a:t>
            </a:r>
            <a:r>
              <a:rPr lang="en-US" dirty="0" err="1">
                <a:uFillTx/>
                <a:sym typeface="Wingdings" panose="05000000000000000000" pitchFamily="2" charset="2"/>
              </a:rPr>
              <a:t>Baumlin</a:t>
            </a:r>
            <a:r>
              <a:rPr lang="en-US" dirty="0">
                <a:uFillTx/>
                <a:sym typeface="Wingdings" panose="05000000000000000000" pitchFamily="2" charset="2"/>
              </a:rPr>
              <a:t> KM, </a:t>
            </a:r>
            <a:r>
              <a:rPr lang="en-US" dirty="0" err="1">
                <a:uFillTx/>
                <a:sym typeface="Wingdings" panose="05000000000000000000" pitchFamily="2" charset="2"/>
              </a:rPr>
              <a:t>Hamedani</a:t>
            </a:r>
            <a:r>
              <a:rPr lang="en-US" dirty="0">
                <a:uFillTx/>
                <a:sym typeface="Wingdings" panose="05000000000000000000" pitchFamily="2" charset="2"/>
              </a:rPr>
              <a:t> AG, et al. Quality and safety implications of emergency department information systems. Ann </a:t>
            </a:r>
            <a:r>
              <a:rPr lang="en-US" dirty="0" err="1">
                <a:uFillTx/>
                <a:sym typeface="Wingdings" panose="05000000000000000000" pitchFamily="2" charset="2"/>
              </a:rPr>
              <a:t>Emerg</a:t>
            </a:r>
            <a:r>
              <a:rPr lang="en-US" dirty="0">
                <a:uFillTx/>
                <a:sym typeface="Wingdings" panose="05000000000000000000" pitchFamily="2" charset="2"/>
              </a:rPr>
              <a:t> Med. 2013;62(4):399-407.</a:t>
            </a: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12</a:t>
            </a:fld>
            <a:endParaRPr lang="en-US">
              <a:uFillTx/>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Providers concerned about missing important information given volume of data, and expressed concerns about visual display and organization of data within the EMR</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Options include sorting by chronology,  color coding, applying filters</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If possible – depends on EMR capabilities and departmental/institutional flexibility in editing EMR characteristics</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endParaRPr lang="en-US" dirty="0">
              <a:uFillTx/>
              <a:sym typeface="Wingdings" panose="05000000000000000000" pitchFamily="2" charset="2"/>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dirty="0">
                <a:uFillTx/>
                <a:sym typeface="Wingdings" panose="05000000000000000000" pitchFamily="2" charset="2"/>
              </a:rPr>
              <a:t>Nolan ME, </a:t>
            </a:r>
            <a:r>
              <a:rPr lang="en-US" dirty="0" err="1">
                <a:uFillTx/>
                <a:sym typeface="Wingdings" panose="05000000000000000000" pitchFamily="2" charset="2"/>
              </a:rPr>
              <a:t>Cartin-Ceba</a:t>
            </a:r>
            <a:r>
              <a:rPr lang="en-US" dirty="0">
                <a:uFillTx/>
                <a:sym typeface="Wingdings" panose="05000000000000000000" pitchFamily="2" charset="2"/>
              </a:rPr>
              <a:t> R, Moreno-Franco P, et al. A multisite survey study of EMR review habits, information needs, and display preferences among medical ICU clinicians evaluating new patients. </a:t>
            </a:r>
            <a:r>
              <a:rPr lang="en-US" i="1" dirty="0">
                <a:uFillTx/>
                <a:sym typeface="Wingdings" panose="05000000000000000000" pitchFamily="2" charset="2"/>
              </a:rPr>
              <a:t>Appl Clin Inform</a:t>
            </a:r>
            <a:r>
              <a:rPr lang="en-US" dirty="0">
                <a:uFillTx/>
                <a:sym typeface="Wingdings" panose="05000000000000000000" pitchFamily="2" charset="2"/>
              </a:rPr>
              <a:t>. 2017; </a:t>
            </a:r>
            <a:r>
              <a:rPr lang="en-US" sz="1200" b="0" i="0" kern="1200" dirty="0">
                <a:solidFill>
                  <a:schemeClr val="tx1"/>
                </a:solidFill>
                <a:effectLst/>
                <a:uFillTx/>
                <a:latin typeface="+mn-lt"/>
                <a:ea typeface="+mn-ea"/>
                <a:cs typeface="+mn-cs"/>
              </a:rPr>
              <a:t>08(04):1197-1207.</a:t>
            </a:r>
            <a:endParaRPr lang="en-US" dirty="0">
              <a:uFillTx/>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13</a:t>
            </a:fld>
            <a:endParaRPr lang="en-US">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Complaint-driven templates minimizes free text  basis for many EMRs today</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Evaluation comprehensive but efficient – template targets critical questions/exam features per complaint</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Can incorporate clinical guidelines, teach standards, clinical decisions </a:t>
            </a:r>
            <a:r>
              <a:rPr lang="en-US" dirty="0" err="1">
                <a:uFillTx/>
                <a:sym typeface="Wingdings" panose="05000000000000000000" pitchFamily="2" charset="2"/>
              </a:rPr>
              <a:t>rools</a:t>
            </a:r>
            <a:endParaRPr lang="en-US" dirty="0">
              <a:uFillTx/>
              <a:sym typeface="Wingdings" panose="05000000000000000000" pitchFamily="2" charset="2"/>
            </a:endParaRP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Potential cost savings by incorporating guidelines and decreasing unnecessary testing</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May increase billing and coding</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Facilitates QA</a:t>
            </a:r>
          </a:p>
          <a:p>
            <a: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a:uFillTx/>
              </a:defRPr>
            </a:pPr>
            <a:endParaRPr lang="en-US" dirty="0">
              <a:uFillTx/>
              <a:sym typeface="Wingdings" panose="05000000000000000000" pitchFamily="2" charset="2"/>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a:solidFill>
                  <a:schemeClr val="tx1"/>
                </a:solidFill>
                <a:effectLst/>
                <a:uFillTx/>
                <a:latin typeface="+mn-lt"/>
                <a:ea typeface="+mn-ea"/>
                <a:cs typeface="+mn-cs"/>
              </a:rPr>
              <a:t>Wrenn K, </a:t>
            </a:r>
            <a:r>
              <a:rPr lang="en-US" sz="1200" b="0" i="0" kern="1200" dirty="0" err="1">
                <a:solidFill>
                  <a:schemeClr val="tx1"/>
                </a:solidFill>
                <a:effectLst/>
                <a:uFillTx/>
                <a:latin typeface="+mn-lt"/>
                <a:ea typeface="+mn-ea"/>
                <a:cs typeface="+mn-cs"/>
              </a:rPr>
              <a:t>Rodewald</a:t>
            </a:r>
            <a:r>
              <a:rPr lang="en-US" sz="1200" b="0" i="0" kern="1200" dirty="0">
                <a:solidFill>
                  <a:schemeClr val="tx1"/>
                </a:solidFill>
                <a:effectLst/>
                <a:uFillTx/>
                <a:latin typeface="+mn-lt"/>
                <a:ea typeface="+mn-ea"/>
                <a:cs typeface="+mn-cs"/>
              </a:rPr>
              <a:t>, L, </a:t>
            </a:r>
            <a:r>
              <a:rPr lang="en-US" sz="1200" b="0" i="0" kern="1200" dirty="0" err="1">
                <a:solidFill>
                  <a:schemeClr val="tx1"/>
                </a:solidFill>
                <a:effectLst/>
                <a:uFillTx/>
                <a:latin typeface="+mn-lt"/>
                <a:ea typeface="+mn-ea"/>
                <a:cs typeface="+mn-cs"/>
              </a:rPr>
              <a:t>Lumb</a:t>
            </a:r>
            <a:r>
              <a:rPr lang="en-US" sz="1200" b="0" i="0" kern="1200" dirty="0">
                <a:solidFill>
                  <a:schemeClr val="tx1"/>
                </a:solidFill>
                <a:effectLst/>
                <a:uFillTx/>
                <a:latin typeface="+mn-lt"/>
                <a:ea typeface="+mn-ea"/>
                <a:cs typeface="+mn-cs"/>
              </a:rPr>
              <a:t> E, </a:t>
            </a:r>
            <a:r>
              <a:rPr lang="en-US" sz="1200" b="0" i="0" kern="1200" dirty="0" err="1">
                <a:solidFill>
                  <a:schemeClr val="tx1"/>
                </a:solidFill>
                <a:effectLst/>
                <a:uFillTx/>
                <a:latin typeface="+mn-lt"/>
                <a:ea typeface="+mn-ea"/>
                <a:cs typeface="+mn-cs"/>
              </a:rPr>
              <a:t>Slovis</a:t>
            </a:r>
            <a:r>
              <a:rPr lang="en-US" sz="1200" b="0" i="0" kern="1200" dirty="0">
                <a:solidFill>
                  <a:schemeClr val="tx1"/>
                </a:solidFill>
                <a:effectLst/>
                <a:uFillTx/>
                <a:latin typeface="+mn-lt"/>
                <a:ea typeface="+mn-ea"/>
                <a:cs typeface="+mn-cs"/>
              </a:rPr>
              <a:t> C. The use of structured, complaint-specific patient encounter forms in the emergency department. </a:t>
            </a:r>
            <a:r>
              <a:rPr lang="en-US" sz="1200" b="0" i="1" kern="1200" dirty="0">
                <a:solidFill>
                  <a:schemeClr val="tx1"/>
                </a:solidFill>
                <a:effectLst/>
                <a:uFillTx/>
                <a:latin typeface="+mn-lt"/>
                <a:ea typeface="+mn-ea"/>
                <a:cs typeface="+mn-cs"/>
              </a:rPr>
              <a:t>Ann </a:t>
            </a:r>
            <a:r>
              <a:rPr lang="en-US" sz="1200" b="0" i="1" kern="1200" dirty="0" err="1">
                <a:solidFill>
                  <a:schemeClr val="tx1"/>
                </a:solidFill>
                <a:effectLst/>
                <a:uFillTx/>
                <a:latin typeface="+mn-lt"/>
                <a:ea typeface="+mn-ea"/>
                <a:cs typeface="+mn-cs"/>
              </a:rPr>
              <a:t>Emerg</a:t>
            </a:r>
            <a:r>
              <a:rPr lang="en-US" sz="1200" b="0" i="1" kern="1200" dirty="0">
                <a:solidFill>
                  <a:schemeClr val="tx1"/>
                </a:solidFill>
                <a:effectLst/>
                <a:uFillTx/>
                <a:latin typeface="+mn-lt"/>
                <a:ea typeface="+mn-ea"/>
                <a:cs typeface="+mn-cs"/>
              </a:rPr>
              <a:t> Med</a:t>
            </a:r>
            <a:r>
              <a:rPr lang="en-US" sz="1200" b="0" i="0" kern="1200" dirty="0">
                <a:solidFill>
                  <a:schemeClr val="tx1"/>
                </a:solidFill>
                <a:effectLst/>
                <a:uFillTx/>
                <a:latin typeface="+mn-lt"/>
                <a:ea typeface="+mn-ea"/>
                <a:cs typeface="+mn-cs"/>
              </a:rPr>
              <a:t>. 1993;22(5):805–812.</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err="1">
                <a:solidFill>
                  <a:schemeClr val="tx1"/>
                </a:solidFill>
                <a:effectLst/>
                <a:uFillTx/>
                <a:latin typeface="+mn-lt"/>
                <a:ea typeface="+mn-ea"/>
                <a:cs typeface="+mn-cs"/>
              </a:rPr>
              <a:t>Aronsky</a:t>
            </a:r>
            <a:r>
              <a:rPr lang="en-US" sz="1200" b="0" i="0" kern="1200" dirty="0">
                <a:solidFill>
                  <a:schemeClr val="tx1"/>
                </a:solidFill>
                <a:effectLst/>
                <a:uFillTx/>
                <a:latin typeface="+mn-lt"/>
                <a:ea typeface="+mn-ea"/>
                <a:cs typeface="+mn-cs"/>
              </a:rPr>
              <a:t> D, Kendall D, Merkley K, et al. A comprehensive set of coded chief complaints for the emergency department. </a:t>
            </a:r>
            <a:r>
              <a:rPr lang="en-US" sz="1200" b="0" i="1" kern="1200" dirty="0" err="1">
                <a:solidFill>
                  <a:schemeClr val="tx1"/>
                </a:solidFill>
                <a:effectLst/>
                <a:uFillTx/>
                <a:latin typeface="+mn-lt"/>
                <a:ea typeface="+mn-ea"/>
                <a:cs typeface="+mn-cs"/>
              </a:rPr>
              <a:t>Acad</a:t>
            </a:r>
            <a:r>
              <a:rPr lang="en-US" sz="1200" b="0" i="1" kern="1200" dirty="0">
                <a:solidFill>
                  <a:schemeClr val="tx1"/>
                </a:solidFill>
                <a:effectLst/>
                <a:uFillTx/>
                <a:latin typeface="+mn-lt"/>
                <a:ea typeface="+mn-ea"/>
                <a:cs typeface="+mn-cs"/>
              </a:rPr>
              <a:t> </a:t>
            </a:r>
            <a:r>
              <a:rPr lang="en-US" sz="1200" b="0" i="1" kern="1200" dirty="0" err="1">
                <a:solidFill>
                  <a:schemeClr val="tx1"/>
                </a:solidFill>
                <a:effectLst/>
                <a:uFillTx/>
                <a:latin typeface="+mn-lt"/>
                <a:ea typeface="+mn-ea"/>
                <a:cs typeface="+mn-cs"/>
              </a:rPr>
              <a:t>Emerg</a:t>
            </a:r>
            <a:r>
              <a:rPr lang="en-US" sz="1200" b="0" i="1" kern="1200" dirty="0">
                <a:solidFill>
                  <a:schemeClr val="tx1"/>
                </a:solidFill>
                <a:effectLst/>
                <a:uFillTx/>
                <a:latin typeface="+mn-lt"/>
                <a:ea typeface="+mn-ea"/>
                <a:cs typeface="+mn-cs"/>
              </a:rPr>
              <a:t> Med</a:t>
            </a:r>
            <a:r>
              <a:rPr lang="en-US" sz="1200" b="0" i="0" kern="1200" dirty="0">
                <a:solidFill>
                  <a:schemeClr val="tx1"/>
                </a:solidFill>
                <a:effectLst/>
                <a:uFillTx/>
                <a:latin typeface="+mn-lt"/>
                <a:ea typeface="+mn-ea"/>
                <a:cs typeface="+mn-cs"/>
              </a:rPr>
              <a:t>. 2001;8(10):980-989.</a:t>
            </a:r>
          </a:p>
          <a:p>
            <a:pPr marL="0" marR="0" lvl="0" indent="0" algn="l" defTabSz="914400" rtl="0" eaLnBrk="1" fontAlgn="auto" latinLnBrk="0" hangingPunct="1">
              <a:lnSpc>
                <a:spcPct val="100000"/>
              </a:lnSpc>
              <a:spcBef>
                <a:spcPts val="0"/>
              </a:spcBef>
              <a:spcAft>
                <a:spcPts val="0"/>
              </a:spcAft>
              <a:buFont typeface="+mj-lt"/>
              <a:buNone/>
              <a:defRPr>
                <a:uFillTx/>
              </a:defRPr>
            </a:pPr>
            <a:endParaRPr lang="en-US" dirty="0">
              <a:uFillTx/>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14</a:t>
            </a:fld>
            <a:endParaRPr lang="en-US">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Study trialing embedded clinical guidelines into the EMR for three common complaints</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Measured</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Essential items in record</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Essential items in discharge instructions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Percentage of appropriate testing</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Percentage of appropriate treatment decisions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Median charges per visit</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Pre- and post- physician satisfaction</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Patient satisfaction</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Improved documentation, patient care, patient satisfaction</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Heterogeneous response across the three complaints</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dirty="0">
                <a:uFillTx/>
              </a:rPr>
              <a:t>Buller-Close K, </a:t>
            </a:r>
            <a:r>
              <a:rPr lang="en-US" dirty="0" err="1">
                <a:uFillTx/>
              </a:rPr>
              <a:t>Schriger</a:t>
            </a:r>
            <a:r>
              <a:rPr lang="en-US" dirty="0">
                <a:uFillTx/>
              </a:rPr>
              <a:t> DL, </a:t>
            </a:r>
            <a:r>
              <a:rPr lang="en-US" dirty="0" err="1">
                <a:uFillTx/>
              </a:rPr>
              <a:t>Baraff</a:t>
            </a:r>
            <a:r>
              <a:rPr lang="en-US" dirty="0">
                <a:uFillTx/>
              </a:rPr>
              <a:t> LJ. Heterogeneous effect of an emergency department expert charting system. </a:t>
            </a:r>
            <a:r>
              <a:rPr lang="en-US" i="1" dirty="0">
                <a:uFillTx/>
              </a:rPr>
              <a:t>Ann </a:t>
            </a:r>
            <a:r>
              <a:rPr lang="en-US" i="1" dirty="0" err="1">
                <a:uFillTx/>
              </a:rPr>
              <a:t>Emerg</a:t>
            </a:r>
            <a:r>
              <a:rPr lang="en-US" i="1" dirty="0">
                <a:uFillTx/>
              </a:rPr>
              <a:t> Med</a:t>
            </a:r>
            <a:r>
              <a:rPr lang="en-US" dirty="0">
                <a:uFillTx/>
              </a:rPr>
              <a:t>. 2003;41(5):644-652.</a:t>
            </a: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15</a:t>
            </a:fld>
            <a:endParaRPr lang="en-US">
              <a:uFillTx/>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In the era of the EMR, more physicians are looking at prior records before seeing the patient and taking a history</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Discharge summaries, prior test results  - most common info accessed</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Junior doctors &gt; more experienced physicians perform this prelim chart dive more</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May make an impact on time in ED: reaching diagnosis, treatment, length of stay, patient outcomes/patient experience</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Drawback – if the information is available for review and wasn’t accessed, and there is a bad outcome, then can be used against a provider if there is a medicolegal issue</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endParaRPr lang="en-US" dirty="0">
              <a:uFillTx/>
              <a:sym typeface="Wingdings" panose="05000000000000000000" pitchFamily="2" charset="2"/>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dirty="0">
                <a:uFillTx/>
                <a:sym typeface="Wingdings" panose="05000000000000000000" pitchFamily="2" charset="2"/>
              </a:rPr>
              <a:t>Callen J, Li L, Georgiou A, et al. Does an integrated emergency department information system change the sequence of clinical work? A mixed-method cross-site study. </a:t>
            </a:r>
            <a:r>
              <a:rPr lang="en-US" sz="1200" b="0" i="1" kern="1200" dirty="0">
                <a:solidFill>
                  <a:schemeClr val="tx1"/>
                </a:solidFill>
                <a:effectLst/>
                <a:uFillTx/>
                <a:latin typeface="+mn-lt"/>
                <a:ea typeface="+mn-ea"/>
                <a:cs typeface="+mn-cs"/>
              </a:rPr>
              <a:t>Int J Med Inform</a:t>
            </a:r>
            <a:r>
              <a:rPr lang="en-US" sz="1200" b="0" i="0" kern="1200" dirty="0">
                <a:solidFill>
                  <a:schemeClr val="tx1"/>
                </a:solidFill>
                <a:effectLst/>
                <a:uFillTx/>
                <a:latin typeface="+mn-lt"/>
                <a:ea typeface="+mn-ea"/>
                <a:cs typeface="+mn-cs"/>
              </a:rPr>
              <a:t>. 2014;83:958-966.</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err="1">
                <a:solidFill>
                  <a:schemeClr val="tx1"/>
                </a:solidFill>
                <a:effectLst/>
                <a:uFillTx/>
                <a:latin typeface="+mn-lt"/>
                <a:ea typeface="+mn-ea"/>
                <a:cs typeface="+mn-cs"/>
              </a:rPr>
              <a:t>Grassie</a:t>
            </a:r>
            <a:r>
              <a:rPr lang="en-US" sz="1200" b="0" i="0" kern="1200" dirty="0">
                <a:solidFill>
                  <a:schemeClr val="tx1"/>
                </a:solidFill>
                <a:effectLst/>
                <a:uFillTx/>
                <a:latin typeface="+mn-lt"/>
                <a:ea typeface="+mn-ea"/>
                <a:cs typeface="+mn-cs"/>
              </a:rPr>
              <a:t> C, </a:t>
            </a:r>
            <a:r>
              <a:rPr lang="en-US" sz="1200" b="0" i="0" kern="1200" dirty="0" err="1">
                <a:solidFill>
                  <a:schemeClr val="tx1"/>
                </a:solidFill>
                <a:effectLst/>
                <a:uFillTx/>
                <a:latin typeface="+mn-lt"/>
                <a:ea typeface="+mn-ea"/>
                <a:cs typeface="+mn-cs"/>
              </a:rPr>
              <a:t>Nauss</a:t>
            </a:r>
            <a:r>
              <a:rPr lang="en-US" sz="1200" b="0" i="0" kern="1200" dirty="0">
                <a:solidFill>
                  <a:schemeClr val="tx1"/>
                </a:solidFill>
                <a:effectLst/>
                <a:uFillTx/>
                <a:latin typeface="+mn-lt"/>
                <a:ea typeface="+mn-ea"/>
                <a:cs typeface="+mn-cs"/>
              </a:rPr>
              <a:t> M, Schmitz G, et al., ACEP Medical Legal Committee. Top 10 principles on how to avoid getting sued in emergency medicine: an information paper. American College of Emergency Physicians. October 2013. https://www.acep.org/globalassets/uploads/uploaded-files/acep/clinical-and-practice-management/resources/medical-legal/top_10_prin_avoid_getting_sued_ip_oct2013.pdf</a:t>
            </a: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16</a:t>
            </a:fld>
            <a:endParaRPr lang="en-US">
              <a:uFillTx/>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Voice dictation, templates, and scribes can all improve efficiency, but need to be balanced by their risk.</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Text expansion: can be used for non-traditional orders, discharge instructions (i.e., order to set up lac repair supplies)</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endParaRPr lang="en-US" dirty="0">
              <a:uFillTx/>
              <a:sym typeface="Wingdings" panose="05000000000000000000" pitchFamily="2" charset="2"/>
            </a:endParaRPr>
          </a:p>
          <a:p>
            <a:pPr marL="228600" lvl="0" indent="-228600">
              <a:buFont typeface="+mj-lt"/>
              <a:buAutoNum type="arabicPeriod"/>
            </a:pPr>
            <a:r>
              <a:rPr lang="en-US" sz="1200" b="0" i="0" kern="1200" dirty="0">
                <a:solidFill>
                  <a:schemeClr val="tx1"/>
                </a:solidFill>
                <a:effectLst/>
                <a:uFillTx/>
                <a:latin typeface="+mn-lt"/>
                <a:ea typeface="+mn-ea"/>
                <a:cs typeface="+mn-cs"/>
              </a:rPr>
              <a:t>Marshall JP, </a:t>
            </a:r>
            <a:r>
              <a:rPr lang="en-US" sz="1200" b="0" i="0" kern="1200" dirty="0" err="1">
                <a:solidFill>
                  <a:schemeClr val="tx1"/>
                </a:solidFill>
                <a:effectLst/>
                <a:uFillTx/>
                <a:latin typeface="+mn-lt"/>
                <a:ea typeface="+mn-ea"/>
                <a:cs typeface="+mn-cs"/>
              </a:rPr>
              <a:t>Borloz</a:t>
            </a:r>
            <a:r>
              <a:rPr lang="en-US" sz="1200" b="0" i="0" kern="1200" dirty="0">
                <a:solidFill>
                  <a:schemeClr val="tx1"/>
                </a:solidFill>
                <a:effectLst/>
                <a:uFillTx/>
                <a:latin typeface="+mn-lt"/>
                <a:ea typeface="+mn-ea"/>
                <a:cs typeface="+mn-cs"/>
              </a:rPr>
              <a:t> M, Desai S, et al., Emergency Medicine Practice Committee. Electronic health record (EHR) best practices for efficiency and throughput: an information paper. American College of Emergency Physicians. July 2018. https://www.acep.org/globalassets/uploads/uploaded-files/acep/clinical-and-practice-management/policy-statements/information-papers/electronic-health-record-ehr-best-practices-for-efficiency-and-throughput.pdf</a:t>
            </a: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17</a:t>
            </a:fld>
            <a:endParaRPr lang="en-US">
              <a:uFillTx/>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Scribes are useful, adjunct to physician.</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Treat as ancillary staff.</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Should not:</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Interact independently with patients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Order entry</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Select discharge plans or documents</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dirty="0">
                <a:uFillTx/>
              </a:rPr>
              <a:t>Position statement on medical scribes. American Academy of Emergency Medicine. https://www.aaem.org/resources/statements/position/medical-scribes. Published August 2014. Accessed January 4, 2019.</a:t>
            </a: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18</a:t>
            </a:fld>
            <a:endParaRPr lang="en-US">
              <a:uFillTx/>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a:buFont typeface="Arial" panose="020B0604020202020204" pitchFamily="34" charset="0"/>
              <a:buChar char="•"/>
            </a:pPr>
            <a:r>
              <a:rPr lang="en-US" sz="2800" dirty="0">
                <a:solidFill>
                  <a:srgbClr val="000000"/>
                </a:solidFill>
                <a:uFillTx/>
              </a:rPr>
              <a:t>Use of clinical guidelines in documentation can be protective</a:t>
            </a:r>
          </a:p>
          <a:p>
            <a:pPr marL="914400" lvl="1" indent="-457200" algn="l">
              <a:buFont typeface="Arial" panose="020B0604020202020204" pitchFamily="34" charset="0"/>
              <a:buChar char="•"/>
            </a:pPr>
            <a:r>
              <a:rPr lang="en-US" sz="2400" dirty="0">
                <a:solidFill>
                  <a:srgbClr val="000000"/>
                </a:solidFill>
                <a:uFillTx/>
              </a:rPr>
              <a:t>Reflect standard of care</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Can have inherent bias based on where the guidelines come from, contradictory guidelines</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Must ensure the guidelines are not outdated, and based on current evidence-based medicine</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Potential increased risk to a physician if guidelines are not followed </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Educate the patient and use clinical guidelines to perform shared decision making with patient</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dirty="0">
                <a:uFillTx/>
              </a:rPr>
              <a:t>ACEP Medical Legal Committee. Clinical policies and their in risk management and liability. American College of Emergency Physicians. June 2015. https://www.acep.org/globalassets/uploads/uploaded-files/acep/clinical-and-practice-management/resources/medical-legal/clin-pol-risk-mgmt_info-paper_final_0715.pdf</a:t>
            </a:r>
          </a:p>
          <a:p>
            <a:pPr marL="0" marR="0" lvl="0" indent="0" algn="l" defTabSz="914400" rtl="0" eaLnBrk="1" fontAlgn="auto" latinLnBrk="0" hangingPunct="1">
              <a:lnSpc>
                <a:spcPct val="100000"/>
              </a:lnSpc>
              <a:spcBef>
                <a:spcPts val="0"/>
              </a:spcBef>
              <a:spcAft>
                <a:spcPts val="0"/>
              </a:spcAft>
              <a:buFont typeface="+mj-lt"/>
              <a:buNone/>
              <a:defRPr>
                <a:uFillTx/>
              </a:defRPr>
            </a:pP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19</a:t>
            </a:fld>
            <a:endParaRPr lang="en-US">
              <a:uFillTx/>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Incorporate QI/Risk Management</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Included documentation as part of department/group orientation as new employee</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Consideration of standardized documentation</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Build in risk reminders and prompts based on information available in the EMR</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Consider chart audits: new hires, high-risk complaints, or random audits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dirty="0" err="1">
                <a:uFillTx/>
              </a:rPr>
              <a:t>Grassie</a:t>
            </a:r>
            <a:r>
              <a:rPr lang="en-US" dirty="0">
                <a:uFillTx/>
              </a:rPr>
              <a:t> CR, Gelb AM, Rice MM, et al., ACEP Medical Legal Committee. A risk management program for emergency medicine; basic components and considerations. American College of Emergency Physicians. January 2013. https://www.acep.org/globalassets/uploads/uploaded-files/acep/clinical-and-practice-management/resources/medical-legal/risk-mgmt-infopaper_jan2013.pdf</a:t>
            </a: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20</a:t>
            </a:fld>
            <a:endParaRPr lang="en-US">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Missed diagnosis is one of the largest contributors to indemnity</a:t>
            </a:r>
          </a:p>
          <a:p>
            <a:r>
              <a:rPr lang="en-US" dirty="0">
                <a:uFillTx/>
              </a:rPr>
              <a:t>Diagnosis-related claims pay &gt; twice the payout of non-diagnostic related claims</a:t>
            </a:r>
          </a:p>
          <a:p>
            <a:r>
              <a:rPr lang="en-US" dirty="0">
                <a:uFillTx/>
              </a:rPr>
              <a:t>Other causes of error:</a:t>
            </a:r>
          </a:p>
          <a:p>
            <a:r>
              <a:rPr lang="en-US" dirty="0">
                <a:uFillTx/>
              </a:rPr>
              <a:t>#1: error in dx</a:t>
            </a:r>
          </a:p>
          <a:p>
            <a:r>
              <a:rPr lang="en-US" dirty="0">
                <a:uFillTx/>
              </a:rPr>
              <a:t>#2 no error identified by insurer</a:t>
            </a:r>
          </a:p>
          <a:p>
            <a:r>
              <a:rPr lang="en-US" dirty="0">
                <a:uFillTx/>
              </a:rPr>
              <a:t>Improper performance of a procedure</a:t>
            </a:r>
          </a:p>
          <a:p>
            <a:r>
              <a:rPr lang="en-US" dirty="0">
                <a:uFillTx/>
              </a:rPr>
              <a:t>Failure to supervise/monitor a case</a:t>
            </a:r>
          </a:p>
          <a:p>
            <a:r>
              <a:rPr lang="en-US" dirty="0">
                <a:uFillTx/>
              </a:rPr>
              <a:t>Failure to perform</a:t>
            </a:r>
          </a:p>
          <a:p>
            <a:r>
              <a:rPr lang="en-US" dirty="0">
                <a:uFillTx/>
              </a:rPr>
              <a:t>Delay in performance</a:t>
            </a:r>
          </a:p>
          <a:p>
            <a:r>
              <a:rPr lang="en-US" dirty="0">
                <a:uFillTx/>
              </a:rPr>
              <a:t>Medication errors</a:t>
            </a:r>
          </a:p>
          <a:p>
            <a:r>
              <a:rPr lang="en-US" dirty="0">
                <a:uFillTx/>
              </a:rPr>
              <a:t>Failure/delay in referral/consult</a:t>
            </a:r>
          </a:p>
          <a:p>
            <a:r>
              <a:rPr lang="en-US" dirty="0">
                <a:uFillTx/>
              </a:rPr>
              <a:t>Failure/delay in admission</a:t>
            </a:r>
          </a:p>
          <a:p>
            <a:r>
              <a:rPr lang="en-US" dirty="0">
                <a:uFillTx/>
              </a:rPr>
              <a:t>Failure to recognize treatment complication</a:t>
            </a:r>
          </a:p>
          <a:p>
            <a:r>
              <a:rPr lang="en-US" dirty="0">
                <a:uFillTx/>
              </a:rPr>
              <a:t>“Other”</a:t>
            </a:r>
          </a:p>
          <a:p>
            <a:endParaRPr lang="en-US" dirty="0">
              <a:uFillTx/>
            </a:endParaRPr>
          </a:p>
          <a:p>
            <a:r>
              <a:rPr lang="en-US" dirty="0">
                <a:uFillTx/>
              </a:rPr>
              <a:t>If you can’t/don’t make the correct diagnosis </a:t>
            </a:r>
            <a:r>
              <a:rPr lang="en-US" dirty="0">
                <a:uFillTx/>
                <a:sym typeface="Wingdings" panose="05000000000000000000" pitchFamily="2" charset="2"/>
              </a:rPr>
              <a:t> can’t treat the condition appropriately</a:t>
            </a:r>
          </a:p>
          <a:p>
            <a:endParaRPr lang="en-US" dirty="0">
              <a:uFillTx/>
              <a:sym typeface="Wingdings" panose="05000000000000000000" pitchFamily="2" charset="2"/>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dirty="0">
                <a:uFillTx/>
              </a:rPr>
              <a:t>Brown TW, McCarthy ML, </a:t>
            </a:r>
            <a:r>
              <a:rPr lang="en-US" dirty="0" err="1">
                <a:uFillTx/>
              </a:rPr>
              <a:t>Kelen</a:t>
            </a:r>
            <a:r>
              <a:rPr lang="en-US" dirty="0">
                <a:uFillTx/>
              </a:rPr>
              <a:t> GD, Levy F. An epidemiologic study of closed emergency department malpractice claims in a national database of physician malpractice insurers. </a:t>
            </a:r>
            <a:r>
              <a:rPr lang="en-US" dirty="0" err="1">
                <a:uFillTx/>
              </a:rPr>
              <a:t>Acad</a:t>
            </a:r>
            <a:r>
              <a:rPr lang="en-US" dirty="0">
                <a:uFillTx/>
              </a:rPr>
              <a:t> </a:t>
            </a:r>
            <a:r>
              <a:rPr lang="en-US" dirty="0" err="1">
                <a:uFillTx/>
              </a:rPr>
              <a:t>Emerg</a:t>
            </a:r>
            <a:r>
              <a:rPr lang="en-US" dirty="0">
                <a:uFillTx/>
              </a:rPr>
              <a:t> Med. 2010;27(5):553-560.</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dirty="0" err="1">
                <a:uFillTx/>
              </a:rPr>
              <a:t>Grassie</a:t>
            </a:r>
            <a:r>
              <a:rPr lang="en-US" dirty="0">
                <a:uFillTx/>
              </a:rPr>
              <a:t> C, </a:t>
            </a:r>
            <a:r>
              <a:rPr lang="en-US" dirty="0" err="1">
                <a:uFillTx/>
              </a:rPr>
              <a:t>Nauss</a:t>
            </a:r>
            <a:r>
              <a:rPr lang="en-US" dirty="0">
                <a:uFillTx/>
              </a:rPr>
              <a:t> M, </a:t>
            </a:r>
            <a:r>
              <a:rPr lang="en-US" dirty="0" err="1">
                <a:uFillTx/>
              </a:rPr>
              <a:t>Syzek</a:t>
            </a:r>
            <a:r>
              <a:rPr lang="en-US" dirty="0">
                <a:uFillTx/>
              </a:rPr>
              <a:t> T. Summary of malpractice claim data &amp; trends from three sources: an information paper.  American College of Emergency Physicians. https://www.acep.org/globalassets/uploads/uploaded-files/acep/clinical-and-practice-management/resources/medical-legal/malpractice_claim_data_trends_ip_oct2013.pdf. October 2013.</a:t>
            </a:r>
          </a:p>
          <a:p>
            <a:endParaRPr lang="en-US" dirty="0">
              <a:uFillTx/>
            </a:endParaRPr>
          </a:p>
          <a:p>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3</a:t>
            </a:fld>
            <a:endParaRPr lang="en-US">
              <a:uFillTx/>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Chart flow: should read like a story</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Beginning</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Evolution – factors that drove evolution (treatment, response to treatment, etc.)</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Conclusion – outcome of ED visit – admission, discharge, improvement, etc.</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Future – follow-up plans, etc.</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err="1">
                <a:solidFill>
                  <a:schemeClr val="tx1"/>
                </a:solidFill>
                <a:effectLst/>
                <a:uFillTx/>
                <a:latin typeface="+mn-lt"/>
                <a:ea typeface="+mn-ea"/>
                <a:cs typeface="+mn-cs"/>
              </a:rPr>
              <a:t>Guth</a:t>
            </a:r>
            <a:r>
              <a:rPr lang="en-US" sz="1200" b="0" i="0" kern="1200" dirty="0">
                <a:solidFill>
                  <a:schemeClr val="tx1"/>
                </a:solidFill>
                <a:effectLst/>
                <a:uFillTx/>
                <a:latin typeface="+mn-lt"/>
                <a:ea typeface="+mn-ea"/>
                <a:cs typeface="+mn-cs"/>
              </a:rPr>
              <a:t> T, Morrissey T. Medical Documentation and ED Charting. M3 Curriculum, Clerkship Directors in Emergency Medicine, Society for Academic Emergency Medicine. 2015. http://www.saem.org/cdem/education/online-education/m3-curriculum/documentation/documentation-of-em-encounters</a:t>
            </a: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21</a:t>
            </a:fld>
            <a:endParaRPr lang="en-US">
              <a:uFillTx/>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Teaching documentation</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Focus on accuracy and completion first</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Once accuracy and completion are solid, including removal of extraneous information, then focus on conciseness</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Conciseness can be obtained through organization of note</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err="1">
                <a:solidFill>
                  <a:schemeClr val="tx1"/>
                </a:solidFill>
                <a:effectLst/>
                <a:uFillTx/>
                <a:latin typeface="+mn-lt"/>
                <a:ea typeface="+mn-ea"/>
                <a:cs typeface="+mn-cs"/>
              </a:rPr>
              <a:t>Guth</a:t>
            </a:r>
            <a:r>
              <a:rPr lang="en-US" sz="1200" b="0" i="0" kern="1200" dirty="0">
                <a:solidFill>
                  <a:schemeClr val="tx1"/>
                </a:solidFill>
                <a:effectLst/>
                <a:uFillTx/>
                <a:latin typeface="+mn-lt"/>
                <a:ea typeface="+mn-ea"/>
                <a:cs typeface="+mn-cs"/>
              </a:rPr>
              <a:t> T, Morrissey T. Medical Documentation and ED Charting. M3 Curriculum, Clerkship Directors in Emergency Medicine, Society for Academic Emergency Medicine. 2015. http://www.saem.org/cdem/education/online-education/m3-curriculum/documentation/documentation-of-em-encounters</a:t>
            </a: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22</a:t>
            </a:fld>
            <a:endParaRPr lang="en-US">
              <a:uFillTx/>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uFillTx/>
              </a:rPr>
              <a:t>Teaching documentation</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Subjective – chronologic, lay terminology, patient quotes</a:t>
            </a:r>
          </a:p>
          <a:p>
            <a:pPr marL="1085850" marR="0" lvl="2"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200" dirty="0">
                <a:solidFill>
                  <a:srgbClr val="000000"/>
                </a:solidFill>
                <a:uFillTx/>
              </a:rPr>
              <a:t>Usually HPI</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Objective – medical terminology, no quotes</a:t>
            </a:r>
          </a:p>
          <a:p>
            <a:pPr marL="1085850" marR="0" lvl="2"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Usually ROS, PE</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Document portions of exam findings done – example given: don’t state HEENT exam is normal, list the specific portions of the HEENT exam performed and what the findings are</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Lab, imaging interpretation: ensure you document image interpretation based on who is reading it: emergency provider, prelim radiology read, or final radiology read</a:t>
            </a:r>
          </a:p>
          <a:p>
            <a:pPr marL="0" marR="0" lvl="0" indent="0" algn="l" defTabSz="914400" rtl="0" eaLnBrk="1" fontAlgn="auto" latinLnBrk="0" hangingPunct="1">
              <a:lnSpc>
                <a:spcPct val="100000"/>
              </a:lnSpc>
              <a:spcBef>
                <a:spcPts val="0"/>
              </a:spcBef>
              <a:spcAft>
                <a:spcPts val="0"/>
              </a:spcAft>
              <a:buFont typeface="+mj-lt"/>
              <a:buNone/>
              <a:defRPr>
                <a:uFillTx/>
              </a:defRPr>
            </a:pP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err="1">
                <a:solidFill>
                  <a:schemeClr val="tx1"/>
                </a:solidFill>
                <a:effectLst/>
                <a:uFillTx/>
                <a:latin typeface="+mn-lt"/>
                <a:ea typeface="+mn-ea"/>
                <a:cs typeface="+mn-cs"/>
              </a:rPr>
              <a:t>Guth</a:t>
            </a:r>
            <a:r>
              <a:rPr lang="en-US" sz="1200" b="0" i="0" kern="1200" dirty="0">
                <a:solidFill>
                  <a:schemeClr val="tx1"/>
                </a:solidFill>
                <a:effectLst/>
                <a:uFillTx/>
                <a:latin typeface="+mn-lt"/>
                <a:ea typeface="+mn-ea"/>
                <a:cs typeface="+mn-cs"/>
              </a:rPr>
              <a:t> T, Morrissey T. Medical Documentation and ED Charting. M3 Curriculum, Clerkship Directors in Emergency Medicine, Society for Academic Emergency Medicine. 2015. http://www.saem.org/cdem/education/online-education/m3-curriculum/documentation/documentation-of-em-encounters</a:t>
            </a: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23</a:t>
            </a:fld>
            <a:endParaRPr lang="en-US">
              <a:uFillTx/>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uFillTx/>
              </a:rPr>
              <a:t>Teaching documentation</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Assessment/MDM</a:t>
            </a:r>
          </a:p>
          <a:p>
            <a:pPr marL="1085850" marR="0" lvl="2"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Do not repeat chief complaint</a:t>
            </a:r>
          </a:p>
          <a:p>
            <a:pPr marL="1085850" marR="0" lvl="2"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Summary, puts complaint into context, plus risk stratification</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Differential diagnosis</a:t>
            </a:r>
          </a:p>
          <a:p>
            <a:pPr marL="1085850" marR="0" lvl="2"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Most likely and worst-first at the top</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Plan</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Can do Assessment/DDX/Plan for each complaint, or combine into one generalized statement</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Disposition</a:t>
            </a:r>
          </a:p>
          <a:p>
            <a:pPr marL="1085850" marR="0" lvl="2"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Admission – level of care, admitting service, clinical picture (stability, etc.)</a:t>
            </a:r>
          </a:p>
          <a:p>
            <a:pPr marL="1085850" marR="0" lvl="2"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Discharge – commentary on follow-up plans</a:t>
            </a:r>
          </a:p>
          <a:p>
            <a:pPr marL="0" marR="0" lvl="0" indent="0" algn="l" defTabSz="914400" rtl="0" eaLnBrk="1" fontAlgn="auto" latinLnBrk="0" hangingPunct="1">
              <a:lnSpc>
                <a:spcPct val="100000"/>
              </a:lnSpc>
              <a:spcBef>
                <a:spcPts val="0"/>
              </a:spcBef>
              <a:spcAft>
                <a:spcPts val="0"/>
              </a:spcAft>
              <a:buFont typeface="+mj-lt"/>
              <a:buNone/>
              <a:defRPr>
                <a:uFillTx/>
              </a:defRPr>
            </a:pP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err="1">
                <a:solidFill>
                  <a:schemeClr val="tx1"/>
                </a:solidFill>
                <a:effectLst/>
                <a:uFillTx/>
                <a:latin typeface="+mn-lt"/>
                <a:ea typeface="+mn-ea"/>
                <a:cs typeface="+mn-cs"/>
              </a:rPr>
              <a:t>Guth</a:t>
            </a:r>
            <a:r>
              <a:rPr lang="en-US" sz="1200" b="0" i="0" kern="1200" dirty="0">
                <a:solidFill>
                  <a:schemeClr val="tx1"/>
                </a:solidFill>
                <a:effectLst/>
                <a:uFillTx/>
                <a:latin typeface="+mn-lt"/>
                <a:ea typeface="+mn-ea"/>
                <a:cs typeface="+mn-cs"/>
              </a:rPr>
              <a:t> T, Morrissey T. Medical Documentation and ED Charting. M3 Curriculum, Clerkship Directors in Emergency Medicine, Society for Academic Emergency Medicine. 2015. http://www.saem.org/cdem/education/online-education/m3-curriculum/documentation/documentation-of-em-encounters</a:t>
            </a: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24</a:t>
            </a:fld>
            <a:endParaRPr lang="en-US">
              <a:uFillTx/>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Need to ensure your clinical thought process is documented – what is on differential diagnosis and what is not, and what you’re testing for/why and what you’re not testing for/why</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Example: atypical description for PE, </a:t>
            </a:r>
            <a:r>
              <a:rPr lang="en-US" dirty="0" err="1">
                <a:uFillTx/>
              </a:rPr>
              <a:t>pt</a:t>
            </a:r>
            <a:r>
              <a:rPr lang="en-US" dirty="0">
                <a:uFillTx/>
              </a:rPr>
              <a:t> low-risk, PERC negative.</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Location within the chart may be dependent on the EMR you’re using.  Middle of note, end of note.</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dirty="0">
                <a:uFillTx/>
              </a:rPr>
              <a:t>Brown TW, McCarthy ML, </a:t>
            </a:r>
            <a:r>
              <a:rPr lang="en-US" dirty="0" err="1">
                <a:uFillTx/>
              </a:rPr>
              <a:t>Kelen</a:t>
            </a:r>
            <a:r>
              <a:rPr lang="en-US" dirty="0">
                <a:uFillTx/>
              </a:rPr>
              <a:t> GD, Levy F. An epidemiologic study of closed emergency department malpractice claims in a national database of physician malpractice insurers. </a:t>
            </a:r>
            <a:r>
              <a:rPr lang="en-US" dirty="0" err="1">
                <a:uFillTx/>
              </a:rPr>
              <a:t>Acad</a:t>
            </a:r>
            <a:r>
              <a:rPr lang="en-US" dirty="0">
                <a:uFillTx/>
              </a:rPr>
              <a:t> </a:t>
            </a:r>
            <a:r>
              <a:rPr lang="en-US" dirty="0" err="1">
                <a:uFillTx/>
              </a:rPr>
              <a:t>Emerg</a:t>
            </a:r>
            <a:r>
              <a:rPr lang="en-US" dirty="0">
                <a:uFillTx/>
              </a:rPr>
              <a:t> Med. 2010;27(5):553-560.</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err="1">
                <a:solidFill>
                  <a:schemeClr val="tx1"/>
                </a:solidFill>
                <a:effectLst/>
                <a:uFillTx/>
                <a:latin typeface="+mn-lt"/>
                <a:ea typeface="+mn-ea"/>
                <a:cs typeface="+mn-cs"/>
              </a:rPr>
              <a:t>Grassie</a:t>
            </a:r>
            <a:r>
              <a:rPr lang="en-US" sz="1200" b="0" i="0" kern="1200" dirty="0">
                <a:solidFill>
                  <a:schemeClr val="tx1"/>
                </a:solidFill>
                <a:effectLst/>
                <a:uFillTx/>
                <a:latin typeface="+mn-lt"/>
                <a:ea typeface="+mn-ea"/>
                <a:cs typeface="+mn-cs"/>
              </a:rPr>
              <a:t> C, </a:t>
            </a:r>
            <a:r>
              <a:rPr lang="en-US" sz="1200" b="0" i="0" kern="1200" dirty="0" err="1">
                <a:solidFill>
                  <a:schemeClr val="tx1"/>
                </a:solidFill>
                <a:effectLst/>
                <a:uFillTx/>
                <a:latin typeface="+mn-lt"/>
                <a:ea typeface="+mn-ea"/>
                <a:cs typeface="+mn-cs"/>
              </a:rPr>
              <a:t>Nauss</a:t>
            </a:r>
            <a:r>
              <a:rPr lang="en-US" sz="1200" b="0" i="0" kern="1200" dirty="0">
                <a:solidFill>
                  <a:schemeClr val="tx1"/>
                </a:solidFill>
                <a:effectLst/>
                <a:uFillTx/>
                <a:latin typeface="+mn-lt"/>
                <a:ea typeface="+mn-ea"/>
                <a:cs typeface="+mn-cs"/>
              </a:rPr>
              <a:t> M, Schmitz G, et al., ACEP Medical Legal Committee. Top 10 principles on how to avoid getting sued in emergency medicine: an information paper. American College of Emergency Physicians. October 2013. https://www.acep.org/globalassets/uploads/uploaded-files/acep/clinical-and-practice-management/resources/medical-legal/top_10_prin_avoid_getting_sued_ip_oct2013.pdf</a:t>
            </a:r>
            <a:endParaRPr lang="en-US" dirty="0">
              <a:uFillTx/>
            </a:endParaRPr>
          </a:p>
          <a:p>
            <a:pPr marL="0" marR="0" lvl="0" indent="0" algn="l" defTabSz="914400" rtl="0" eaLnBrk="1" fontAlgn="auto" latinLnBrk="0" hangingPunct="1">
              <a:lnSpc>
                <a:spcPct val="100000"/>
              </a:lnSpc>
              <a:spcBef>
                <a:spcPts val="0"/>
              </a:spcBef>
              <a:spcAft>
                <a:spcPts val="0"/>
              </a:spcAft>
              <a:buFont typeface="+mj-lt"/>
              <a:buNone/>
              <a:defRPr>
                <a:uFillTx/>
              </a:defRPr>
            </a:pPr>
            <a:endParaRPr lang="en-US" dirty="0">
              <a:uFillTx/>
            </a:endParaRPr>
          </a:p>
          <a:p>
            <a:pPr marL="0" marR="0" lvl="0" indent="0" algn="l" defTabSz="914400" rtl="0" eaLnBrk="1" fontAlgn="auto" latinLnBrk="0" hangingPunct="1">
              <a:lnSpc>
                <a:spcPct val="100000"/>
              </a:lnSpc>
              <a:spcBef>
                <a:spcPts val="0"/>
              </a:spcBef>
              <a:spcAft>
                <a:spcPts val="0"/>
              </a:spcAft>
              <a:buFont typeface="+mj-lt"/>
              <a:buNone/>
              <a:defRPr>
                <a:uFillTx/>
              </a:defRPr>
            </a:pP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25</a:t>
            </a:fld>
            <a:endParaRPr lang="en-US">
              <a:uFillTx/>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b="0" i="0" kern="1200" dirty="0">
                <a:solidFill>
                  <a:schemeClr val="tx1"/>
                </a:solidFill>
                <a:effectLst/>
                <a:uFillTx/>
                <a:latin typeface="+mn-lt"/>
                <a:ea typeface="+mn-ea"/>
                <a:cs typeface="+mn-cs"/>
              </a:rPr>
              <a:t>If it’s not documented, it didn’t happen.  There is no track record if there is no documentation to support it, so will not hold up in a court of law.</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b="0" i="0" kern="1200" dirty="0">
                <a:solidFill>
                  <a:schemeClr val="tx1"/>
                </a:solidFill>
                <a:effectLst/>
                <a:uFillTx/>
                <a:latin typeface="+mn-lt"/>
                <a:ea typeface="+mn-ea"/>
                <a:cs typeface="+mn-cs"/>
              </a:rPr>
              <a:t>Review registration info, nursing notes, EMS notes if available.  Address any discrepancies in MDM.  Example: patient states something to RN, but denies to physician later, but it’s noted in the triage note, then it should be explained in MDM.</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b="0" i="0" kern="1200" dirty="0">
                <a:solidFill>
                  <a:schemeClr val="tx1"/>
                </a:solidFill>
                <a:effectLst/>
                <a:uFillTx/>
                <a:latin typeface="+mn-lt"/>
                <a:ea typeface="+mn-ea"/>
                <a:cs typeface="+mn-cs"/>
              </a:rPr>
              <a:t>Add in additional information obtained later (i.e., after family arrives, after calling nursing home, etc.) and explain if it supports your working diagnosis or changes your care plan.</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endParaRPr lang="en-US" sz="1200" b="0" i="0" kern="1200" dirty="0">
              <a:solidFill>
                <a:schemeClr val="tx1"/>
              </a:solidFill>
              <a:effectLst/>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a:solidFill>
                  <a:schemeClr val="tx1"/>
                </a:solidFill>
                <a:effectLst/>
                <a:uFillTx/>
                <a:latin typeface="+mn-lt"/>
                <a:ea typeface="+mn-ea"/>
                <a:cs typeface="+mn-cs"/>
              </a:rPr>
              <a:t>Chapter 15: Documentation. </a:t>
            </a:r>
            <a:r>
              <a:rPr lang="en-US" sz="1200" b="0" i="1" kern="1200" dirty="0">
                <a:solidFill>
                  <a:schemeClr val="tx1"/>
                </a:solidFill>
                <a:effectLst/>
                <a:uFillTx/>
                <a:latin typeface="+mn-lt"/>
                <a:ea typeface="+mn-ea"/>
                <a:cs typeface="+mn-cs"/>
              </a:rPr>
              <a:t>Emergency Medicine Clerkship Primer</a:t>
            </a:r>
            <a:r>
              <a:rPr lang="en-US" sz="1200" b="0" i="0" kern="1200" dirty="0">
                <a:solidFill>
                  <a:schemeClr val="tx1"/>
                </a:solidFill>
                <a:effectLst/>
                <a:uFillTx/>
                <a:latin typeface="+mn-lt"/>
                <a:ea typeface="+mn-ea"/>
                <a:cs typeface="+mn-cs"/>
              </a:rPr>
              <a:t>. </a:t>
            </a:r>
            <a:r>
              <a:rPr lang="en-US" dirty="0" err="1">
                <a:uFillTx/>
              </a:rPr>
              <a:t>Chrysa</a:t>
            </a:r>
            <a:r>
              <a:rPr lang="en-US" dirty="0">
                <a:uFillTx/>
              </a:rPr>
              <a:t> </a:t>
            </a:r>
            <a:r>
              <a:rPr lang="en-US" dirty="0" err="1">
                <a:uFillTx/>
              </a:rPr>
              <a:t>Cullather</a:t>
            </a:r>
            <a:r>
              <a:rPr lang="en-US" dirty="0">
                <a:uFillTx/>
              </a:rPr>
              <a:t>, ed. Clerkship Directors in Emergency Medicine.  Society for Academic Emergency Medicine. 2008. http://www.saem.org/cdem/education/online-education/m3-curriculum/documentation/documentation</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err="1">
                <a:solidFill>
                  <a:schemeClr val="tx1"/>
                </a:solidFill>
                <a:effectLst/>
                <a:uFillTx/>
                <a:latin typeface="+mn-lt"/>
                <a:ea typeface="+mn-ea"/>
                <a:cs typeface="+mn-cs"/>
              </a:rPr>
              <a:t>Grassie</a:t>
            </a:r>
            <a:r>
              <a:rPr lang="en-US" sz="1200" b="0" i="0" kern="1200" dirty="0">
                <a:solidFill>
                  <a:schemeClr val="tx1"/>
                </a:solidFill>
                <a:effectLst/>
                <a:uFillTx/>
                <a:latin typeface="+mn-lt"/>
                <a:ea typeface="+mn-ea"/>
                <a:cs typeface="+mn-cs"/>
              </a:rPr>
              <a:t> C, </a:t>
            </a:r>
            <a:r>
              <a:rPr lang="en-US" sz="1200" b="0" i="0" kern="1200" dirty="0" err="1">
                <a:solidFill>
                  <a:schemeClr val="tx1"/>
                </a:solidFill>
                <a:effectLst/>
                <a:uFillTx/>
                <a:latin typeface="+mn-lt"/>
                <a:ea typeface="+mn-ea"/>
                <a:cs typeface="+mn-cs"/>
              </a:rPr>
              <a:t>Nauss</a:t>
            </a:r>
            <a:r>
              <a:rPr lang="en-US" sz="1200" b="0" i="0" kern="1200" dirty="0">
                <a:solidFill>
                  <a:schemeClr val="tx1"/>
                </a:solidFill>
                <a:effectLst/>
                <a:uFillTx/>
                <a:latin typeface="+mn-lt"/>
                <a:ea typeface="+mn-ea"/>
                <a:cs typeface="+mn-cs"/>
              </a:rPr>
              <a:t> M, Schmitz G, et al., ACEP Medical Legal Committee. Top 10 principles on how to avoid getting sued in emergency medicine: an information paper. American College of Emergency Physicians. October 2013. https://www.acep.org/globalassets/uploads/uploaded-files/acep/clinical-and-practice-management/resources/medical-legal/top_10_prin_avoid_getting_sued_ip_oct2013.pdf</a:t>
            </a:r>
            <a:endParaRPr lang="en-US" dirty="0">
              <a:uFillTx/>
            </a:endParaRPr>
          </a:p>
          <a:p>
            <a:pPr marL="0" marR="0" lvl="0" indent="0" algn="l" defTabSz="914400" rtl="0" eaLnBrk="1" fontAlgn="auto" latinLnBrk="0" hangingPunct="1">
              <a:lnSpc>
                <a:spcPct val="100000"/>
              </a:lnSpc>
              <a:spcBef>
                <a:spcPts val="0"/>
              </a:spcBef>
              <a:spcAft>
                <a:spcPts val="0"/>
              </a:spcAft>
              <a:buFont typeface="+mj-lt"/>
              <a:buNone/>
              <a:defRPr>
                <a:uFillTx/>
              </a:defRPr>
            </a:pPr>
            <a:endParaRPr lang="en-US" sz="1200" b="0" i="0" kern="1200" dirty="0">
              <a:solidFill>
                <a:schemeClr val="tx1"/>
              </a:solidFill>
              <a:effectLst/>
              <a:uFillTx/>
              <a:latin typeface="+mn-lt"/>
              <a:ea typeface="+mn-ea"/>
              <a:cs typeface="+mn-cs"/>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26</a:t>
            </a:fld>
            <a:endParaRPr lang="en-US">
              <a:uFillTx/>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b="0" i="0" kern="1200" dirty="0">
                <a:solidFill>
                  <a:schemeClr val="tx1"/>
                </a:solidFill>
                <a:effectLst/>
                <a:uFillTx/>
                <a:latin typeface="+mn-lt"/>
                <a:ea typeface="+mn-ea"/>
                <a:cs typeface="+mn-cs"/>
              </a:rPr>
              <a:t>Summary of recommendations/hints for documentation from the </a:t>
            </a:r>
            <a:r>
              <a:rPr lang="en-US" sz="1200" b="0" i="1" kern="1200" dirty="0">
                <a:solidFill>
                  <a:schemeClr val="tx1"/>
                </a:solidFill>
                <a:effectLst/>
                <a:uFillTx/>
                <a:latin typeface="+mn-lt"/>
                <a:ea typeface="+mn-ea"/>
                <a:cs typeface="+mn-cs"/>
              </a:rPr>
              <a:t>Emergency Medicine Clerkship Primer</a:t>
            </a:r>
            <a:r>
              <a:rPr lang="en-US" sz="1200" b="0" i="0" kern="1200" dirty="0">
                <a:solidFill>
                  <a:schemeClr val="tx1"/>
                </a:solidFill>
                <a:effectLst/>
                <a:uFillTx/>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solidFill>
                  <a:srgbClr val="000000"/>
                </a:solidFill>
                <a:uFillTx/>
              </a:rPr>
              <a:t>Date/time stamp</a:t>
            </a:r>
          </a:p>
          <a:p>
            <a:pPr marL="1085850" marR="0" lvl="2"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solidFill>
                  <a:srgbClr val="000000"/>
                </a:solidFill>
                <a:uFillTx/>
              </a:rPr>
              <a:t>Don’t rely on the EMR.  It might timestamp when you’re documenting, but if you’re documenting after-the-fact, then you need a timestamp for when you were actually with the patient or doing something.</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solidFill>
                  <a:srgbClr val="000000"/>
                </a:solidFill>
                <a:uFillTx/>
              </a:rPr>
              <a:t>Legibility (if not typed)</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solidFill>
                  <a:srgbClr val="000000"/>
                </a:solidFill>
                <a:uFillTx/>
              </a:rPr>
              <a:t>Focused but thorough history and exam – it’s a balance</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solidFill>
                  <a:srgbClr val="000000"/>
                </a:solidFill>
                <a:uFillTx/>
              </a:rPr>
              <a:t>VS: must address abnormalities, commentary if they can be explained (i.e., tachycardia likely due to multiple albuterol treatments)</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solidFill>
                  <a:srgbClr val="000000"/>
                </a:solidFill>
                <a:uFillTx/>
              </a:rPr>
              <a:t>Results of </a:t>
            </a:r>
            <a:r>
              <a:rPr lang="en-US" sz="2800" i="1" dirty="0">
                <a:solidFill>
                  <a:srgbClr val="000000"/>
                </a:solidFill>
                <a:uFillTx/>
              </a:rPr>
              <a:t>all</a:t>
            </a:r>
            <a:r>
              <a:rPr lang="en-US" sz="2800" dirty="0">
                <a:solidFill>
                  <a:srgbClr val="000000"/>
                </a:solidFill>
                <a:uFillTx/>
              </a:rPr>
              <a:t> diagnostic tests</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solidFill>
                  <a:srgbClr val="000000"/>
                </a:solidFill>
                <a:uFillTx/>
              </a:rPr>
              <a:t>Response to therapy</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solidFill>
                  <a:srgbClr val="000000"/>
                </a:solidFill>
                <a:uFillTx/>
              </a:rPr>
              <a:t>Repeat exams</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endParaRPr lang="en-US" sz="1200" b="0" i="0" kern="1200" dirty="0">
              <a:solidFill>
                <a:schemeClr val="tx1"/>
              </a:solidFill>
              <a:effectLst/>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a:solidFill>
                  <a:schemeClr val="tx1"/>
                </a:solidFill>
                <a:effectLst/>
                <a:uFillTx/>
                <a:latin typeface="+mn-lt"/>
                <a:ea typeface="+mn-ea"/>
                <a:cs typeface="+mn-cs"/>
              </a:rPr>
              <a:t>Chapter 15: Documentation. </a:t>
            </a:r>
            <a:r>
              <a:rPr lang="en-US" sz="1200" b="0" i="1" kern="1200" dirty="0">
                <a:solidFill>
                  <a:schemeClr val="tx1"/>
                </a:solidFill>
                <a:effectLst/>
                <a:uFillTx/>
                <a:latin typeface="+mn-lt"/>
                <a:ea typeface="+mn-ea"/>
                <a:cs typeface="+mn-cs"/>
              </a:rPr>
              <a:t>Emergency Medicine Clerkship Primer</a:t>
            </a:r>
            <a:r>
              <a:rPr lang="en-US" sz="1200" b="0" i="0" kern="1200" dirty="0">
                <a:solidFill>
                  <a:schemeClr val="tx1"/>
                </a:solidFill>
                <a:effectLst/>
                <a:uFillTx/>
                <a:latin typeface="+mn-lt"/>
                <a:ea typeface="+mn-ea"/>
                <a:cs typeface="+mn-cs"/>
              </a:rPr>
              <a:t>. </a:t>
            </a:r>
            <a:r>
              <a:rPr lang="en-US" dirty="0" err="1">
                <a:uFillTx/>
              </a:rPr>
              <a:t>Chrysa</a:t>
            </a:r>
            <a:r>
              <a:rPr lang="en-US" dirty="0">
                <a:uFillTx/>
              </a:rPr>
              <a:t> </a:t>
            </a:r>
            <a:r>
              <a:rPr lang="en-US" dirty="0" err="1">
                <a:uFillTx/>
              </a:rPr>
              <a:t>Cullather</a:t>
            </a:r>
            <a:r>
              <a:rPr lang="en-US" dirty="0">
                <a:uFillTx/>
              </a:rPr>
              <a:t>, ed. Clerkship Directors in Emergency Medicine.  Society for Academic Emergency Medicine. 2008. http://www.saem.org/cdem/education/online-education/m3-curriculum/documentation/documentation</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err="1">
                <a:solidFill>
                  <a:schemeClr val="tx1"/>
                </a:solidFill>
                <a:effectLst/>
                <a:uFillTx/>
                <a:latin typeface="+mn-lt"/>
                <a:ea typeface="+mn-ea"/>
                <a:cs typeface="+mn-cs"/>
              </a:rPr>
              <a:t>Grassie</a:t>
            </a:r>
            <a:r>
              <a:rPr lang="en-US" sz="1200" b="0" i="0" kern="1200" dirty="0">
                <a:solidFill>
                  <a:schemeClr val="tx1"/>
                </a:solidFill>
                <a:effectLst/>
                <a:uFillTx/>
                <a:latin typeface="+mn-lt"/>
                <a:ea typeface="+mn-ea"/>
                <a:cs typeface="+mn-cs"/>
              </a:rPr>
              <a:t> C, </a:t>
            </a:r>
            <a:r>
              <a:rPr lang="en-US" sz="1200" b="0" i="0" kern="1200" dirty="0" err="1">
                <a:solidFill>
                  <a:schemeClr val="tx1"/>
                </a:solidFill>
                <a:effectLst/>
                <a:uFillTx/>
                <a:latin typeface="+mn-lt"/>
                <a:ea typeface="+mn-ea"/>
                <a:cs typeface="+mn-cs"/>
              </a:rPr>
              <a:t>Nauss</a:t>
            </a:r>
            <a:r>
              <a:rPr lang="en-US" sz="1200" b="0" i="0" kern="1200" dirty="0">
                <a:solidFill>
                  <a:schemeClr val="tx1"/>
                </a:solidFill>
                <a:effectLst/>
                <a:uFillTx/>
                <a:latin typeface="+mn-lt"/>
                <a:ea typeface="+mn-ea"/>
                <a:cs typeface="+mn-cs"/>
              </a:rPr>
              <a:t> M, Schmitz G, et al., ACEP Medical Legal Committee. Top 10 principles on how to avoid getting sued in emergency medicine: an information paper. American College of Emergency Physicians. October 2013. https://www.acep.org/globalassets/uploads/uploaded-files/acep/clinical-and-practice-management/resources/medical-legal/top_10_prin_avoid_getting_sued_ip_oct2013.pdf</a:t>
            </a:r>
            <a:endParaRPr lang="en-US" dirty="0">
              <a:uFillTx/>
            </a:endParaRPr>
          </a:p>
          <a:p>
            <a:pPr marL="0" marR="0" lvl="0" indent="0" algn="l" defTabSz="914400" rtl="0" eaLnBrk="1" fontAlgn="auto" latinLnBrk="0" hangingPunct="1">
              <a:lnSpc>
                <a:spcPct val="100000"/>
              </a:lnSpc>
              <a:spcBef>
                <a:spcPts val="0"/>
              </a:spcBef>
              <a:spcAft>
                <a:spcPts val="0"/>
              </a:spcAft>
              <a:buFont typeface="+mj-lt"/>
              <a:buNone/>
              <a:defRPr>
                <a:uFillTx/>
              </a:defRPr>
            </a:pPr>
            <a:endParaRPr lang="en-US" sz="1200" b="0" i="0" kern="1200" dirty="0">
              <a:solidFill>
                <a:schemeClr val="tx1"/>
              </a:solidFill>
              <a:effectLst/>
              <a:uFillTx/>
              <a:latin typeface="+mn-lt"/>
              <a:ea typeface="+mn-ea"/>
              <a:cs typeface="+mn-cs"/>
            </a:endParaRPr>
          </a:p>
          <a:p>
            <a:pPr marL="0" marR="0" lvl="0" indent="0" algn="l" defTabSz="914400" rtl="0" eaLnBrk="1" fontAlgn="auto" latinLnBrk="0" hangingPunct="1">
              <a:lnSpc>
                <a:spcPct val="100000"/>
              </a:lnSpc>
              <a:spcBef>
                <a:spcPts val="0"/>
              </a:spcBef>
              <a:spcAft>
                <a:spcPts val="0"/>
              </a:spcAft>
              <a:buFont typeface="+mj-lt"/>
              <a:buNone/>
              <a:defRPr>
                <a:uFillTx/>
              </a:defRPr>
            </a:pPr>
            <a:endParaRPr lang="en-US" sz="1200" b="0" i="0" kern="1200" dirty="0">
              <a:solidFill>
                <a:schemeClr val="tx1"/>
              </a:solidFill>
              <a:effectLst/>
              <a:uFillTx/>
              <a:latin typeface="+mn-lt"/>
              <a:ea typeface="+mn-ea"/>
              <a:cs typeface="+mn-cs"/>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27</a:t>
            </a:fld>
            <a:endParaRPr lang="en-US">
              <a:uFillTx/>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b="0" i="0" kern="1200" dirty="0">
                <a:solidFill>
                  <a:schemeClr val="tx1"/>
                </a:solidFill>
                <a:effectLst/>
                <a:uFillTx/>
                <a:latin typeface="+mn-lt"/>
                <a:ea typeface="+mn-ea"/>
                <a:cs typeface="+mn-cs"/>
              </a:rPr>
              <a:t>Summary of recommendations/hints for documentation from the </a:t>
            </a:r>
            <a:r>
              <a:rPr lang="en-US" sz="1200" b="0" i="1" kern="1200" dirty="0">
                <a:solidFill>
                  <a:schemeClr val="tx1"/>
                </a:solidFill>
                <a:effectLst/>
                <a:uFillTx/>
                <a:latin typeface="+mn-lt"/>
                <a:ea typeface="+mn-ea"/>
                <a:cs typeface="+mn-cs"/>
              </a:rPr>
              <a:t>Emergency Medicine Clerkship Primer</a:t>
            </a:r>
            <a:r>
              <a:rPr lang="en-US" sz="1200" b="0" i="0" kern="1200" dirty="0">
                <a:solidFill>
                  <a:schemeClr val="tx1"/>
                </a:solidFill>
                <a:effectLst/>
                <a:uFillTx/>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solidFill>
                  <a:srgbClr val="000000"/>
                </a:solidFill>
                <a:uFillTx/>
              </a:rPr>
              <a:t>Time, name if d/w consultant</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solidFill>
                  <a:srgbClr val="000000"/>
                </a:solidFill>
                <a:uFillTx/>
              </a:rPr>
              <a:t>MDM: explain your thought process</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solidFill>
                  <a:srgbClr val="000000"/>
                </a:solidFill>
                <a:uFillTx/>
              </a:rPr>
              <a:t>Procedures – ensure all necessary components</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solidFill>
                  <a:srgbClr val="000000"/>
                </a:solidFill>
                <a:uFillTx/>
              </a:rPr>
              <a:t>Discharge planning/follow-up</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solidFill>
                  <a:srgbClr val="000000"/>
                </a:solidFill>
                <a:uFillTx/>
              </a:rPr>
              <a:t>AMA:  should include risks of leaving against medical advice</a:t>
            </a:r>
          </a:p>
          <a:p>
            <a: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a:uFillTx/>
              </a:defRPr>
            </a:pPr>
            <a:endParaRPr lang="en-US" sz="1200" b="0" i="0" kern="1200" dirty="0">
              <a:solidFill>
                <a:schemeClr val="tx1"/>
              </a:solidFill>
              <a:effectLst/>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a:solidFill>
                  <a:schemeClr val="tx1"/>
                </a:solidFill>
                <a:effectLst/>
                <a:uFillTx/>
                <a:latin typeface="+mn-lt"/>
                <a:ea typeface="+mn-ea"/>
                <a:cs typeface="+mn-cs"/>
              </a:rPr>
              <a:t>Chapter 15: Documentation. </a:t>
            </a:r>
            <a:r>
              <a:rPr lang="en-US" sz="1200" b="0" i="1" kern="1200" dirty="0">
                <a:solidFill>
                  <a:schemeClr val="tx1"/>
                </a:solidFill>
                <a:effectLst/>
                <a:uFillTx/>
                <a:latin typeface="+mn-lt"/>
                <a:ea typeface="+mn-ea"/>
                <a:cs typeface="+mn-cs"/>
              </a:rPr>
              <a:t>Emergency Medicine Clerkship Primer</a:t>
            </a:r>
            <a:r>
              <a:rPr lang="en-US" sz="1200" b="0" i="0" kern="1200" dirty="0">
                <a:solidFill>
                  <a:schemeClr val="tx1"/>
                </a:solidFill>
                <a:effectLst/>
                <a:uFillTx/>
                <a:latin typeface="+mn-lt"/>
                <a:ea typeface="+mn-ea"/>
                <a:cs typeface="+mn-cs"/>
              </a:rPr>
              <a:t>. </a:t>
            </a:r>
            <a:r>
              <a:rPr lang="en-US" dirty="0" err="1">
                <a:uFillTx/>
              </a:rPr>
              <a:t>Chrysa</a:t>
            </a:r>
            <a:r>
              <a:rPr lang="en-US" dirty="0">
                <a:uFillTx/>
              </a:rPr>
              <a:t> </a:t>
            </a:r>
            <a:r>
              <a:rPr lang="en-US" dirty="0" err="1">
                <a:uFillTx/>
              </a:rPr>
              <a:t>Cullather</a:t>
            </a:r>
            <a:r>
              <a:rPr lang="en-US" dirty="0">
                <a:uFillTx/>
              </a:rPr>
              <a:t>, ed. Clerkship Directors in Emergency Medicine.  Society for Academic Emergency Medicine. 2008. http://www.saem.org/cdem/education/online-education/m3-curriculum/documentation/documentation</a:t>
            </a:r>
            <a:endParaRPr lang="en-US" sz="1200" b="0" i="0" kern="1200" dirty="0">
              <a:solidFill>
                <a:schemeClr val="tx1"/>
              </a:solidFill>
              <a:effectLst/>
              <a:uFillTx/>
              <a:latin typeface="+mn-lt"/>
              <a:ea typeface="+mn-ea"/>
              <a:cs typeface="+mn-cs"/>
            </a:endParaRPr>
          </a:p>
          <a:p>
            <a:pPr marL="0" marR="0" lvl="0" indent="0" algn="l" defTabSz="914400" rtl="0" eaLnBrk="1" fontAlgn="auto" latinLnBrk="0" hangingPunct="1">
              <a:lnSpc>
                <a:spcPct val="100000"/>
              </a:lnSpc>
              <a:spcBef>
                <a:spcPts val="0"/>
              </a:spcBef>
              <a:spcAft>
                <a:spcPts val="0"/>
              </a:spcAft>
              <a:buFont typeface="+mj-lt"/>
              <a:buNone/>
              <a:defRPr>
                <a:uFillTx/>
              </a:defRPr>
            </a:pPr>
            <a:endParaRPr lang="en-US" sz="1200" b="0" i="0" kern="1200" dirty="0">
              <a:solidFill>
                <a:schemeClr val="tx1"/>
              </a:solidFill>
              <a:effectLst/>
              <a:uFillTx/>
              <a:latin typeface="+mn-lt"/>
              <a:ea typeface="+mn-ea"/>
              <a:cs typeface="+mn-cs"/>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28</a:t>
            </a:fld>
            <a:endParaRPr lang="en-US">
              <a:uFillTx/>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b="0" i="0" kern="1200" dirty="0">
                <a:solidFill>
                  <a:schemeClr val="tx1"/>
                </a:solidFill>
                <a:effectLst/>
                <a:uFillTx/>
                <a:latin typeface="+mn-lt"/>
                <a:ea typeface="+mn-ea"/>
                <a:cs typeface="+mn-cs"/>
              </a:rPr>
              <a:t>Never put anything derogatory into a note.  </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b="0" i="0" kern="1200" dirty="0">
                <a:solidFill>
                  <a:schemeClr val="tx1"/>
                </a:solidFill>
                <a:effectLst/>
                <a:uFillTx/>
                <a:latin typeface="+mn-lt"/>
                <a:ea typeface="+mn-ea"/>
                <a:cs typeface="+mn-cs"/>
              </a:rPr>
              <a:t>Keep in mind with EMRs that more places permit patient access to charts or at least notes, and can read what is written about them.</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b="0" i="0" kern="1200" dirty="0">
                <a:solidFill>
                  <a:schemeClr val="tx1"/>
                </a:solidFill>
                <a:effectLst/>
                <a:uFillTx/>
                <a:latin typeface="+mn-lt"/>
                <a:ea typeface="+mn-ea"/>
                <a:cs typeface="+mn-cs"/>
              </a:rPr>
              <a:t>Never change a signed note.  Write an addendum if necessary, with a data and time.</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b="0" i="0" kern="1200" dirty="0">
                <a:solidFill>
                  <a:schemeClr val="tx1"/>
                </a:solidFill>
                <a:effectLst/>
                <a:uFillTx/>
                <a:latin typeface="+mn-lt"/>
                <a:ea typeface="+mn-ea"/>
                <a:cs typeface="+mn-cs"/>
              </a:rPr>
              <a:t>No “chart wars” – disagreements with consultants, etc., just provide ammunition for malpractice prosecution</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b="0" i="0" kern="1200" dirty="0">
                <a:solidFill>
                  <a:schemeClr val="tx1"/>
                </a:solidFill>
                <a:effectLst/>
                <a:uFillTx/>
                <a:latin typeface="+mn-lt"/>
                <a:ea typeface="+mn-ea"/>
                <a:cs typeface="+mn-cs"/>
              </a:rPr>
              <a:t>Keep discord out of the chart</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a:solidFill>
                  <a:schemeClr val="tx1"/>
                </a:solidFill>
                <a:effectLst/>
                <a:uFillTx/>
                <a:latin typeface="+mn-lt"/>
                <a:ea typeface="+mn-ea"/>
                <a:cs typeface="+mn-cs"/>
              </a:rPr>
              <a:t>Chapter 15: Documentation. </a:t>
            </a:r>
            <a:r>
              <a:rPr lang="en-US" sz="1200" b="0" i="1" kern="1200" dirty="0">
                <a:solidFill>
                  <a:schemeClr val="tx1"/>
                </a:solidFill>
                <a:effectLst/>
                <a:uFillTx/>
                <a:latin typeface="+mn-lt"/>
                <a:ea typeface="+mn-ea"/>
                <a:cs typeface="+mn-cs"/>
              </a:rPr>
              <a:t>Emergency Medicine Clerkship Primer</a:t>
            </a:r>
            <a:r>
              <a:rPr lang="en-US" sz="1200" b="0" i="0" kern="1200" dirty="0">
                <a:solidFill>
                  <a:schemeClr val="tx1"/>
                </a:solidFill>
                <a:effectLst/>
                <a:uFillTx/>
                <a:latin typeface="+mn-lt"/>
                <a:ea typeface="+mn-ea"/>
                <a:cs typeface="+mn-cs"/>
              </a:rPr>
              <a:t>. </a:t>
            </a:r>
            <a:r>
              <a:rPr lang="en-US" dirty="0" err="1">
                <a:uFillTx/>
              </a:rPr>
              <a:t>Chrysa</a:t>
            </a:r>
            <a:r>
              <a:rPr lang="en-US" dirty="0">
                <a:uFillTx/>
              </a:rPr>
              <a:t> </a:t>
            </a:r>
            <a:r>
              <a:rPr lang="en-US" dirty="0" err="1">
                <a:uFillTx/>
              </a:rPr>
              <a:t>Cullather</a:t>
            </a:r>
            <a:r>
              <a:rPr lang="en-US" dirty="0">
                <a:uFillTx/>
              </a:rPr>
              <a:t>, ed. Clerkship Directors in Emergency Medicine.  Society for Academic Emergency Medicine. 2008. http://www.saem.org/cdem/education/online-education/m3-curriculum/documentation/documentation</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err="1">
                <a:solidFill>
                  <a:schemeClr val="tx1"/>
                </a:solidFill>
                <a:effectLst/>
                <a:uFillTx/>
                <a:latin typeface="+mn-lt"/>
                <a:ea typeface="+mn-ea"/>
                <a:cs typeface="+mn-cs"/>
              </a:rPr>
              <a:t>Grassie</a:t>
            </a:r>
            <a:r>
              <a:rPr lang="en-US" sz="1200" b="0" i="0" kern="1200" dirty="0">
                <a:solidFill>
                  <a:schemeClr val="tx1"/>
                </a:solidFill>
                <a:effectLst/>
                <a:uFillTx/>
                <a:latin typeface="+mn-lt"/>
                <a:ea typeface="+mn-ea"/>
                <a:cs typeface="+mn-cs"/>
              </a:rPr>
              <a:t> C, </a:t>
            </a:r>
            <a:r>
              <a:rPr lang="en-US" sz="1200" b="0" i="0" kern="1200" dirty="0" err="1">
                <a:solidFill>
                  <a:schemeClr val="tx1"/>
                </a:solidFill>
                <a:effectLst/>
                <a:uFillTx/>
                <a:latin typeface="+mn-lt"/>
                <a:ea typeface="+mn-ea"/>
                <a:cs typeface="+mn-cs"/>
              </a:rPr>
              <a:t>Nauss</a:t>
            </a:r>
            <a:r>
              <a:rPr lang="en-US" sz="1200" b="0" i="0" kern="1200" dirty="0">
                <a:solidFill>
                  <a:schemeClr val="tx1"/>
                </a:solidFill>
                <a:effectLst/>
                <a:uFillTx/>
                <a:latin typeface="+mn-lt"/>
                <a:ea typeface="+mn-ea"/>
                <a:cs typeface="+mn-cs"/>
              </a:rPr>
              <a:t> M, Schmitz G, et al., ACEP Medical Legal Committee. Top 10 principles on how to avoid getting sued in emergency medicine: an information paper. American College of Emergency Physicians. October 2013. https://www.acep.org/globalassets/uploads/uploaded-files/acep/clinical-and-practice-management/resources/medical-legal/top_10_prin_avoid_getting_sued_ip_oct2013.pdf</a:t>
            </a: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endParaRPr lang="en-US" sz="1200" b="0" i="0" kern="1200" dirty="0">
              <a:solidFill>
                <a:schemeClr val="tx1"/>
              </a:solidFill>
              <a:effectLst/>
              <a:uFillTx/>
              <a:latin typeface="+mn-lt"/>
              <a:ea typeface="+mn-ea"/>
              <a:cs typeface="+mn-cs"/>
            </a:endParaRPr>
          </a:p>
          <a:p>
            <a:pPr marL="0" marR="0" lvl="0" indent="0" algn="l" defTabSz="914400" rtl="0" eaLnBrk="1" fontAlgn="auto" latinLnBrk="0" hangingPunct="1">
              <a:lnSpc>
                <a:spcPct val="100000"/>
              </a:lnSpc>
              <a:spcBef>
                <a:spcPts val="0"/>
              </a:spcBef>
              <a:spcAft>
                <a:spcPts val="0"/>
              </a:spcAft>
              <a:buFont typeface="+mj-lt"/>
              <a:buNone/>
              <a:defRPr>
                <a:uFillTx/>
              </a:defRPr>
            </a:pPr>
            <a:endParaRPr lang="en-US" sz="1200" b="0" i="0" kern="1200" dirty="0">
              <a:solidFill>
                <a:schemeClr val="tx1"/>
              </a:solidFill>
              <a:effectLst/>
              <a:uFillTx/>
              <a:latin typeface="+mn-lt"/>
              <a:ea typeface="+mn-ea"/>
              <a:cs typeface="+mn-cs"/>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29</a:t>
            </a:fld>
            <a:endParaRPr lang="en-US">
              <a:uFillTx/>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800" dirty="0">
                <a:uFillTx/>
              </a:rPr>
              <a:t>Teaching documentation</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Assessment/MDM</a:t>
            </a:r>
          </a:p>
          <a:p>
            <a:pPr marL="1085850" marR="0" lvl="2"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Do not repeat chief complaint</a:t>
            </a:r>
          </a:p>
          <a:p>
            <a:pPr marL="1085850" marR="0" lvl="2"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Summary, puts complaint into context, plus risk stratification</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Differential diagnosis</a:t>
            </a:r>
          </a:p>
          <a:p>
            <a:pPr marL="1085850" marR="0" lvl="2"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Most likely and worst-first at the top</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Plan</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Can do Assessment/DDX/Plan for each complaint, or combine into one generalized statement</a:t>
            </a:r>
          </a:p>
          <a:p>
            <a:pPr marL="6286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Disposition</a:t>
            </a:r>
          </a:p>
          <a:p>
            <a:pPr marL="1085850" marR="0" lvl="2"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Admission – level of care, admitting service, clinical picture (stability, etc.)</a:t>
            </a:r>
          </a:p>
          <a:p>
            <a:pPr marL="1085850" marR="0" lvl="2"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2400" dirty="0">
                <a:solidFill>
                  <a:srgbClr val="000000"/>
                </a:solidFill>
                <a:uFillTx/>
              </a:rPr>
              <a:t>Discharge – commentary </a:t>
            </a:r>
            <a:r>
              <a:rPr lang="en-US" sz="2400">
                <a:solidFill>
                  <a:srgbClr val="000000"/>
                </a:solidFill>
                <a:uFillTx/>
              </a:rPr>
              <a:t>on follow-up plans</a:t>
            </a:r>
            <a:endParaRPr lang="en-US" sz="2400" dirty="0">
              <a:solidFill>
                <a:srgbClr val="000000"/>
              </a:solidFill>
              <a:uFillTx/>
            </a:endParaRPr>
          </a:p>
          <a:p>
            <a:pPr marL="0" marR="0" lvl="0" indent="0" algn="l" defTabSz="914400" rtl="0" eaLnBrk="1" fontAlgn="auto" latinLnBrk="0" hangingPunct="1">
              <a:lnSpc>
                <a:spcPct val="100000"/>
              </a:lnSpc>
              <a:spcBef>
                <a:spcPts val="0"/>
              </a:spcBef>
              <a:spcAft>
                <a:spcPts val="0"/>
              </a:spcAft>
              <a:buFont typeface="+mj-lt"/>
              <a:buNone/>
              <a:defRPr>
                <a:uFillTx/>
              </a:defRPr>
            </a:pP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err="1">
                <a:solidFill>
                  <a:schemeClr val="tx1"/>
                </a:solidFill>
                <a:effectLst/>
                <a:uFillTx/>
                <a:latin typeface="+mn-lt"/>
                <a:ea typeface="+mn-ea"/>
                <a:cs typeface="+mn-cs"/>
              </a:rPr>
              <a:t>Guth</a:t>
            </a:r>
            <a:r>
              <a:rPr lang="en-US" sz="1200" b="0" i="0" kern="1200" dirty="0">
                <a:solidFill>
                  <a:schemeClr val="tx1"/>
                </a:solidFill>
                <a:effectLst/>
                <a:uFillTx/>
                <a:latin typeface="+mn-lt"/>
                <a:ea typeface="+mn-ea"/>
                <a:cs typeface="+mn-cs"/>
              </a:rPr>
              <a:t> T, Morrissey T. Medical Documentation and ED Charting. M3 Curriculum, Clerkship Directors in Emergency Medicine, Society for Academic Emergency Medicine. 2015. http://www.saem.org/cdem/education/online-education/m3-curriculum/documentation/documentation-of-em-encounters</a:t>
            </a: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30</a:t>
            </a:fld>
            <a:endParaRPr lang="en-US">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sym typeface="Wingdings" panose="05000000000000000000" pitchFamily="2" charset="2"/>
              </a:rPr>
              <a:t>Key times to ensure proper communication:</a:t>
            </a:r>
          </a:p>
          <a:p>
            <a:pPr marL="171450" indent="-171450">
              <a:buFont typeface="Arial" panose="020B0604020202020204" pitchFamily="34" charset="0"/>
              <a:buChar char="•"/>
            </a:pPr>
            <a:r>
              <a:rPr lang="en-US" dirty="0">
                <a:uFillTx/>
                <a:sym typeface="Wingdings" panose="05000000000000000000" pitchFamily="2" charset="2"/>
              </a:rPr>
              <a:t>Team discussion – physician, nurses, others</a:t>
            </a:r>
          </a:p>
          <a:p>
            <a:pPr marL="171450" indent="-171450">
              <a:buFont typeface="Arial" panose="020B0604020202020204" pitchFamily="34" charset="0"/>
              <a:buChar char="•"/>
            </a:pPr>
            <a:r>
              <a:rPr lang="en-US" dirty="0">
                <a:uFillTx/>
                <a:sym typeface="Wingdings" panose="05000000000000000000" pitchFamily="2" charset="2"/>
              </a:rPr>
              <a:t>Discharge instructions and verbal communication w/patient and family</a:t>
            </a:r>
          </a:p>
          <a:p>
            <a:pPr marL="171450" indent="-171450">
              <a:buFont typeface="Arial" panose="020B0604020202020204" pitchFamily="34" charset="0"/>
              <a:buChar char="•"/>
            </a:pPr>
            <a:r>
              <a:rPr lang="en-US" dirty="0">
                <a:uFillTx/>
                <a:sym typeface="Wingdings" panose="05000000000000000000" pitchFamily="2" charset="2"/>
              </a:rPr>
              <a:t>Handoff/</a:t>
            </a:r>
            <a:r>
              <a:rPr lang="en-US" dirty="0" err="1">
                <a:uFillTx/>
                <a:sym typeface="Wingdings" panose="05000000000000000000" pitchFamily="2" charset="2"/>
              </a:rPr>
              <a:t>signout</a:t>
            </a:r>
            <a:endParaRPr lang="en-US" dirty="0">
              <a:uFillTx/>
              <a:sym typeface="Wingdings" panose="05000000000000000000" pitchFamily="2" charset="2"/>
            </a:endParaRPr>
          </a:p>
          <a:p>
            <a:pPr marL="171450" indent="-171450">
              <a:buFont typeface="Arial" panose="020B0604020202020204" pitchFamily="34" charset="0"/>
              <a:buChar char="•"/>
            </a:pPr>
            <a:r>
              <a:rPr lang="en-US" dirty="0">
                <a:uFillTx/>
                <a:sym typeface="Wingdings" panose="05000000000000000000" pitchFamily="2" charset="2"/>
              </a:rPr>
              <a:t>Between provider and patient throughout visit</a:t>
            </a:r>
          </a:p>
          <a:p>
            <a:pPr marL="171450" indent="-171450">
              <a:buFont typeface="Arial" panose="020B0604020202020204" pitchFamily="34" charset="0"/>
              <a:buChar char="•"/>
            </a:pPr>
            <a:r>
              <a:rPr lang="en-US" dirty="0">
                <a:uFillTx/>
                <a:sym typeface="Wingdings" panose="05000000000000000000" pitchFamily="2" charset="2"/>
              </a:rPr>
              <a:t>Disclosure/apology if error</a:t>
            </a:r>
          </a:p>
          <a:p>
            <a:pPr marL="171450" indent="-171450">
              <a:buFont typeface="Arial" panose="020B0604020202020204" pitchFamily="34" charset="0"/>
              <a:buChar char="•"/>
            </a:pPr>
            <a:r>
              <a:rPr lang="en-US" dirty="0">
                <a:uFillTx/>
                <a:sym typeface="Wingdings" panose="05000000000000000000" pitchFamily="2" charset="2"/>
              </a:rPr>
              <a:t>Hazard reporting</a:t>
            </a:r>
          </a:p>
          <a:p>
            <a:endParaRPr lang="en-US" dirty="0">
              <a:uFillTx/>
              <a:sym typeface="Wingdings" panose="05000000000000000000" pitchFamily="2" charset="2"/>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dirty="0">
                <a:uFillTx/>
              </a:rPr>
              <a:t>Brown TW, McCarthy ML, </a:t>
            </a:r>
            <a:r>
              <a:rPr lang="en-US" dirty="0" err="1">
                <a:uFillTx/>
              </a:rPr>
              <a:t>Kelen</a:t>
            </a:r>
            <a:r>
              <a:rPr lang="en-US" dirty="0">
                <a:uFillTx/>
              </a:rPr>
              <a:t> GD, Levy F. An epidemiologic study of closed emergency department malpractice claims in a national database of physician malpractice insurers. </a:t>
            </a:r>
            <a:r>
              <a:rPr lang="en-US" dirty="0" err="1">
                <a:uFillTx/>
              </a:rPr>
              <a:t>Acad</a:t>
            </a:r>
            <a:r>
              <a:rPr lang="en-US" dirty="0">
                <a:uFillTx/>
              </a:rPr>
              <a:t> </a:t>
            </a:r>
            <a:r>
              <a:rPr lang="en-US" dirty="0" err="1">
                <a:uFillTx/>
              </a:rPr>
              <a:t>Emerg</a:t>
            </a:r>
            <a:r>
              <a:rPr lang="en-US" dirty="0">
                <a:uFillTx/>
              </a:rPr>
              <a:t> Med. 2010;27(5):553-560.</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dirty="0" err="1">
                <a:uFillTx/>
              </a:rPr>
              <a:t>Grassie</a:t>
            </a:r>
            <a:r>
              <a:rPr lang="en-US" dirty="0">
                <a:uFillTx/>
              </a:rPr>
              <a:t> C, </a:t>
            </a:r>
            <a:r>
              <a:rPr lang="en-US" dirty="0" err="1">
                <a:uFillTx/>
              </a:rPr>
              <a:t>Nauss</a:t>
            </a:r>
            <a:r>
              <a:rPr lang="en-US" dirty="0">
                <a:uFillTx/>
              </a:rPr>
              <a:t> M, </a:t>
            </a:r>
            <a:r>
              <a:rPr lang="en-US" dirty="0" err="1">
                <a:uFillTx/>
              </a:rPr>
              <a:t>Syzek</a:t>
            </a:r>
            <a:r>
              <a:rPr lang="en-US" dirty="0">
                <a:uFillTx/>
              </a:rPr>
              <a:t> T. Summary of malpractice claim data &amp; trends from three sources: an information paper.  American College of Emergency Physicians. https://www.acep.org/globalassets/uploads/uploaded-files/acep/clinical-and-practice-management/resources/medical-legal/malpractice_claim_data_trends_ip_oct2013.pdf. October 2013.</a:t>
            </a:r>
          </a:p>
          <a:p>
            <a:endParaRPr lang="en-US" dirty="0">
              <a:uFillTx/>
            </a:endParaRPr>
          </a:p>
          <a:p>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4</a:t>
            </a:fld>
            <a:endParaRPr lang="en-US">
              <a:uFillTx/>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Macros/templates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Risk if what is pre-checked doesn’t match what was performed on exam or ROS (i.e., GU exam), or patient information (male vs female)</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Suggestions include</a:t>
            </a:r>
          </a:p>
          <a:p>
            <a:pPr marL="1143000" marR="0" lvl="2"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Putting least amount of accurate info in a macro/template, then add in the patient specific information</a:t>
            </a:r>
          </a:p>
          <a:p>
            <a:pPr marL="1143000" marR="0" lvl="2"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Put in the parts that are completed on every patient every time, then add in extra</a:t>
            </a:r>
          </a:p>
          <a:p>
            <a:pPr marL="1143000" marR="0" lvl="2"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Build multiple macros – simple and complex, then choose whichever one meets the needs for that patient encounter</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Ideal is likely a combination of a click-box/radio button template with some portion of free text.  Free text makes a generic note more personal, helps you remember the patient after the fact, especially if it’s much later.</a:t>
            </a:r>
          </a:p>
          <a:p>
            <a: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a:uFillTx/>
              </a:defRPr>
            </a:pP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endParaRPr lang="en-US" dirty="0">
              <a:uFillTx/>
            </a:endParaRPr>
          </a:p>
          <a:p>
            <a:pPr marL="228600" lvl="0" indent="-228600">
              <a:buFont typeface="+mj-lt"/>
              <a:buAutoNum type="arabicPeriod"/>
            </a:pPr>
            <a:r>
              <a:rPr lang="en-US" sz="1200" b="0" i="0" kern="1200" dirty="0">
                <a:solidFill>
                  <a:schemeClr val="tx1"/>
                </a:solidFill>
                <a:effectLst/>
                <a:uFillTx/>
                <a:latin typeface="+mn-lt"/>
                <a:ea typeface="+mn-ea"/>
                <a:cs typeface="+mn-cs"/>
              </a:rPr>
              <a:t>Marshall JP, </a:t>
            </a:r>
            <a:r>
              <a:rPr lang="en-US" sz="1200" b="0" i="0" kern="1200" dirty="0" err="1">
                <a:solidFill>
                  <a:schemeClr val="tx1"/>
                </a:solidFill>
                <a:effectLst/>
                <a:uFillTx/>
                <a:latin typeface="+mn-lt"/>
                <a:ea typeface="+mn-ea"/>
                <a:cs typeface="+mn-cs"/>
              </a:rPr>
              <a:t>Borloz</a:t>
            </a:r>
            <a:r>
              <a:rPr lang="en-US" sz="1200" b="0" i="0" kern="1200" dirty="0">
                <a:solidFill>
                  <a:schemeClr val="tx1"/>
                </a:solidFill>
                <a:effectLst/>
                <a:uFillTx/>
                <a:latin typeface="+mn-lt"/>
                <a:ea typeface="+mn-ea"/>
                <a:cs typeface="+mn-cs"/>
              </a:rPr>
              <a:t> M, Desai S, et al., Emergency Medicine Practice Committee. Electronic health record (EHR) best practices for efficiency and throughput: an information paper. American College of Emergency Physicians. July 2018. https://www.acep.org/globalassets/uploads/uploaded-files/acep/clinical-and-practice-management/policy-statements/information-papers/electronic-health-record-ehr-best-practices-for-efficiency-and-throughput.pdf</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lang="en-US" sz="1200" b="0" i="0" kern="1200" dirty="0" err="1">
                <a:solidFill>
                  <a:schemeClr val="tx1"/>
                </a:solidFill>
                <a:effectLst/>
                <a:uFillTx/>
                <a:latin typeface="+mn-lt"/>
                <a:ea typeface="+mn-ea"/>
                <a:cs typeface="+mn-cs"/>
              </a:rPr>
              <a:t>Grassie</a:t>
            </a:r>
            <a:r>
              <a:rPr lang="en-US" sz="1200" b="0" i="0" kern="1200" dirty="0">
                <a:solidFill>
                  <a:schemeClr val="tx1"/>
                </a:solidFill>
                <a:effectLst/>
                <a:uFillTx/>
                <a:latin typeface="+mn-lt"/>
                <a:ea typeface="+mn-ea"/>
                <a:cs typeface="+mn-cs"/>
              </a:rPr>
              <a:t> C, </a:t>
            </a:r>
            <a:r>
              <a:rPr lang="en-US" sz="1200" b="0" i="0" kern="1200" dirty="0" err="1">
                <a:solidFill>
                  <a:schemeClr val="tx1"/>
                </a:solidFill>
                <a:effectLst/>
                <a:uFillTx/>
                <a:latin typeface="+mn-lt"/>
                <a:ea typeface="+mn-ea"/>
                <a:cs typeface="+mn-cs"/>
              </a:rPr>
              <a:t>Nauss</a:t>
            </a:r>
            <a:r>
              <a:rPr lang="en-US" sz="1200" b="0" i="0" kern="1200" dirty="0">
                <a:solidFill>
                  <a:schemeClr val="tx1"/>
                </a:solidFill>
                <a:effectLst/>
                <a:uFillTx/>
                <a:latin typeface="+mn-lt"/>
                <a:ea typeface="+mn-ea"/>
                <a:cs typeface="+mn-cs"/>
              </a:rPr>
              <a:t> M, Schmitz G, et al., ACEP Medical Legal Committee. Top 10 principles on how to avoid getting sued in emergency medicine: an information paper. American College of Emergency Physicians. October 2013. https://www.acep.org/globalassets/uploads/uploaded-files/acep/clinical-and-practice-management/resources/medical-legal/top_10_prin_avoid_getting_sued_ip_oct2013.pdf</a:t>
            </a:r>
            <a:endParaRPr lang="en-US" dirty="0">
              <a:uFillTx/>
            </a:endParaRPr>
          </a:p>
          <a:p>
            <a:pPr marL="0" lvl="0" indent="0">
              <a:buFont typeface="+mj-lt"/>
              <a:buNone/>
            </a:pP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31</a:t>
            </a:fld>
            <a:endParaRPr lang="en-US">
              <a:uFillTx/>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Quality and safety measures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Alerts: allergies, drug interactions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Logic: if X is noted in the chart, then Y happens (i.e., SIRS criteria triggering a sepsis alert of order set)</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Default orders – must opt out or manually change, can set departmental/institutional/regional standards (i.e., number of narcotic pills prescribed, antibiotic selection based on local antibiogram)</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Prompts – minimize unnecessary interventions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Decision support tools – to aide diagnosis, testing, treatment</a:t>
            </a:r>
            <a:endParaRPr lang="en-US" sz="2400" dirty="0">
              <a:solidFill>
                <a:srgbClr val="000000"/>
              </a:solidFill>
              <a:uFillTx/>
            </a:endParaRPr>
          </a:p>
          <a:p>
            <a:pPr marL="457200" indent="-457200" algn="l">
              <a:buFont typeface="Arial" panose="020B0604020202020204" pitchFamily="34" charset="0"/>
              <a:buChar char="•"/>
            </a:pPr>
            <a:r>
              <a:rPr lang="en-US" sz="2800" dirty="0">
                <a:solidFill>
                  <a:srgbClr val="000000"/>
                </a:solidFill>
                <a:uFillTx/>
              </a:rPr>
              <a:t>Standardize care/minimize options – based on EBM, provide limited options to group</a:t>
            </a: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endParaRPr lang="en-US" dirty="0">
              <a:uFillTx/>
            </a:endParaRPr>
          </a:p>
          <a:p>
            <a:pPr marL="228600" lvl="0" indent="-228600">
              <a:buFont typeface="+mj-lt"/>
              <a:buAutoNum type="arabicPeriod"/>
            </a:pPr>
            <a:r>
              <a:rPr lang="en-US" sz="1200" b="0" i="0" kern="1200" dirty="0">
                <a:solidFill>
                  <a:schemeClr val="tx1"/>
                </a:solidFill>
                <a:effectLst/>
                <a:uFillTx/>
                <a:latin typeface="+mn-lt"/>
                <a:ea typeface="+mn-ea"/>
                <a:cs typeface="+mn-cs"/>
              </a:rPr>
              <a:t>Marshall JP, </a:t>
            </a:r>
            <a:r>
              <a:rPr lang="en-US" sz="1200" b="0" i="0" kern="1200" dirty="0" err="1">
                <a:solidFill>
                  <a:schemeClr val="tx1"/>
                </a:solidFill>
                <a:effectLst/>
                <a:uFillTx/>
                <a:latin typeface="+mn-lt"/>
                <a:ea typeface="+mn-ea"/>
                <a:cs typeface="+mn-cs"/>
              </a:rPr>
              <a:t>Borloz</a:t>
            </a:r>
            <a:r>
              <a:rPr lang="en-US" sz="1200" b="0" i="0" kern="1200" dirty="0">
                <a:solidFill>
                  <a:schemeClr val="tx1"/>
                </a:solidFill>
                <a:effectLst/>
                <a:uFillTx/>
                <a:latin typeface="+mn-lt"/>
                <a:ea typeface="+mn-ea"/>
                <a:cs typeface="+mn-cs"/>
              </a:rPr>
              <a:t> M, Desai S, et al., Emergency Medicine Practice Committee. Electronic health record (EHR) best practices for efficiency and throughput: an information paper. American College of Emergency Physicians. July 2018. https://www.acep.org/globalassets/uploads/uploaded-files/acep/clinical-and-practice-management/policy-statements/information-papers/electronic-health-record-ehr-best-practices-for-efficiency-and-throughput.pdf</a:t>
            </a: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32</a:t>
            </a:fld>
            <a:endParaRPr lang="en-US">
              <a:uFillTx/>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Date/time stamps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Absolutely critical</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Documentation often occurs after care</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Provide chronological flow – especially important if case progresses or changes</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endParaRPr lang="en-US" dirty="0">
              <a:uFillTx/>
            </a:endParaRPr>
          </a:p>
          <a:p>
            <a:pPr marL="228600" lvl="0" indent="-228600">
              <a:buFont typeface="+mj-lt"/>
              <a:buAutoNum type="arabicPeriod"/>
            </a:pPr>
            <a:r>
              <a:rPr lang="en-US" sz="1200" b="0" i="0" kern="1200" dirty="0">
                <a:solidFill>
                  <a:schemeClr val="tx1"/>
                </a:solidFill>
                <a:effectLst/>
                <a:uFillTx/>
                <a:latin typeface="+mn-lt"/>
                <a:ea typeface="+mn-ea"/>
                <a:cs typeface="+mn-cs"/>
              </a:rPr>
              <a:t>Marshall JP, </a:t>
            </a:r>
            <a:r>
              <a:rPr lang="en-US" sz="1200" b="0" i="0" kern="1200" dirty="0" err="1">
                <a:solidFill>
                  <a:schemeClr val="tx1"/>
                </a:solidFill>
                <a:effectLst/>
                <a:uFillTx/>
                <a:latin typeface="+mn-lt"/>
                <a:ea typeface="+mn-ea"/>
                <a:cs typeface="+mn-cs"/>
              </a:rPr>
              <a:t>Borloz</a:t>
            </a:r>
            <a:r>
              <a:rPr lang="en-US" sz="1200" b="0" i="0" kern="1200" dirty="0">
                <a:solidFill>
                  <a:schemeClr val="tx1"/>
                </a:solidFill>
                <a:effectLst/>
                <a:uFillTx/>
                <a:latin typeface="+mn-lt"/>
                <a:ea typeface="+mn-ea"/>
                <a:cs typeface="+mn-cs"/>
              </a:rPr>
              <a:t> M, Desai S, et al., Emergency Medicine Practice Committee. Electronic health record (EHR) best practices for efficiency and throughput: an information paper. American College of Emergency Physicians. July 2018. https://www.acep.org/globalassets/uploads/uploaded-files/acep/clinical-and-practice-management/policy-statements/information-papers/electronic-health-record-ehr-best-practices-for-efficiency-and-throughput.pdf</a:t>
            </a:r>
          </a:p>
          <a:p>
            <a:pPr marL="228600" lvl="0" indent="-228600">
              <a:buFont typeface="+mj-lt"/>
              <a:buAutoNum type="arabicPeriod"/>
            </a:pPr>
            <a:r>
              <a:rPr lang="en-US" sz="1200" b="0" i="0" kern="1200" dirty="0" err="1">
                <a:solidFill>
                  <a:schemeClr val="tx1"/>
                </a:solidFill>
                <a:effectLst/>
                <a:uFillTx/>
                <a:latin typeface="+mn-lt"/>
                <a:ea typeface="+mn-ea"/>
                <a:cs typeface="+mn-cs"/>
              </a:rPr>
              <a:t>Grassie</a:t>
            </a:r>
            <a:r>
              <a:rPr lang="en-US" sz="1200" b="0" i="0" kern="1200" dirty="0">
                <a:solidFill>
                  <a:schemeClr val="tx1"/>
                </a:solidFill>
                <a:effectLst/>
                <a:uFillTx/>
                <a:latin typeface="+mn-lt"/>
                <a:ea typeface="+mn-ea"/>
                <a:cs typeface="+mn-cs"/>
              </a:rPr>
              <a:t> C, </a:t>
            </a:r>
            <a:r>
              <a:rPr lang="en-US" sz="1200" b="0" i="0" kern="1200" dirty="0" err="1">
                <a:solidFill>
                  <a:schemeClr val="tx1"/>
                </a:solidFill>
                <a:effectLst/>
                <a:uFillTx/>
                <a:latin typeface="+mn-lt"/>
                <a:ea typeface="+mn-ea"/>
                <a:cs typeface="+mn-cs"/>
              </a:rPr>
              <a:t>Nauss</a:t>
            </a:r>
            <a:r>
              <a:rPr lang="en-US" sz="1200" b="0" i="0" kern="1200" dirty="0">
                <a:solidFill>
                  <a:schemeClr val="tx1"/>
                </a:solidFill>
                <a:effectLst/>
                <a:uFillTx/>
                <a:latin typeface="+mn-lt"/>
                <a:ea typeface="+mn-ea"/>
                <a:cs typeface="+mn-cs"/>
              </a:rPr>
              <a:t> M, Schmitz G, et al., ACEP Medical Legal Committee. Top 10 principles on how to avoid getting sued in emergency medicine: an information paper. American College of Emergency Physicians. October 2013. https://www.acep.org/globalassets/uploads/uploaded-files/acep/clinical-and-practice-management/resources/medical-legal/top_10_prin_avoid_getting_sued_ip_oct2013.pdf</a:t>
            </a: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33</a:t>
            </a:fld>
            <a:endParaRPr lang="en-US">
              <a:uFillTx/>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Transitions of care (ED</a:t>
            </a:r>
            <a:r>
              <a:rPr lang="en-US" dirty="0">
                <a:uFillTx/>
                <a:sym typeface="Wingdings" panose="05000000000000000000" pitchFamily="2" charset="2"/>
              </a:rPr>
              <a:t>ED) </a:t>
            </a:r>
            <a:r>
              <a:rPr lang="en-US" dirty="0">
                <a:uFillTx/>
              </a:rPr>
              <a:t>– because of inherent medicolegal risks associated with it</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Standardize the process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Documentation of timing</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Documentation of information exchanged</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Change in plan/change in status – must be documented.  Ideal if patient eval with both providers at time of hand-off.</a:t>
            </a:r>
          </a:p>
          <a:p>
            <a:pPr marL="0" marR="0" lvl="0" indent="0" algn="l" defTabSz="914400" rtl="0" eaLnBrk="1" fontAlgn="auto" latinLnBrk="0" hangingPunct="1">
              <a:lnSpc>
                <a:spcPct val="100000"/>
              </a:lnSpc>
              <a:spcBef>
                <a:spcPts val="0"/>
              </a:spcBef>
              <a:spcAft>
                <a:spcPts val="0"/>
              </a:spcAft>
              <a:buFont typeface="+mj-lt"/>
              <a:buNone/>
              <a:defRPr>
                <a:uFillTx/>
              </a:defRPr>
            </a:pPr>
            <a:endParaRPr lang="en-US" dirty="0">
              <a:uFillTx/>
            </a:endParaRPr>
          </a:p>
          <a:p>
            <a:pPr marL="228600" lvl="0" indent="-228600">
              <a:buFont typeface="+mj-lt"/>
              <a:buAutoNum type="arabicPeriod"/>
            </a:pPr>
            <a:r>
              <a:rPr lang="en-US" sz="1200" b="0" i="0" kern="1200" dirty="0" err="1">
                <a:solidFill>
                  <a:schemeClr val="tx1"/>
                </a:solidFill>
                <a:effectLst/>
                <a:uFillTx/>
                <a:latin typeface="+mn-lt"/>
                <a:ea typeface="+mn-ea"/>
                <a:cs typeface="+mn-cs"/>
              </a:rPr>
              <a:t>Grassie</a:t>
            </a:r>
            <a:r>
              <a:rPr lang="en-US" sz="1200" b="0" i="0" kern="1200" dirty="0">
                <a:solidFill>
                  <a:schemeClr val="tx1"/>
                </a:solidFill>
                <a:effectLst/>
                <a:uFillTx/>
                <a:latin typeface="+mn-lt"/>
                <a:ea typeface="+mn-ea"/>
                <a:cs typeface="+mn-cs"/>
              </a:rPr>
              <a:t> C, </a:t>
            </a:r>
            <a:r>
              <a:rPr lang="en-US" sz="1200" b="0" i="0" kern="1200" dirty="0" err="1">
                <a:solidFill>
                  <a:schemeClr val="tx1"/>
                </a:solidFill>
                <a:effectLst/>
                <a:uFillTx/>
                <a:latin typeface="+mn-lt"/>
                <a:ea typeface="+mn-ea"/>
                <a:cs typeface="+mn-cs"/>
              </a:rPr>
              <a:t>Nauss</a:t>
            </a:r>
            <a:r>
              <a:rPr lang="en-US" sz="1200" b="0" i="0" kern="1200" dirty="0">
                <a:solidFill>
                  <a:schemeClr val="tx1"/>
                </a:solidFill>
                <a:effectLst/>
                <a:uFillTx/>
                <a:latin typeface="+mn-lt"/>
                <a:ea typeface="+mn-ea"/>
                <a:cs typeface="+mn-cs"/>
              </a:rPr>
              <a:t> M, Schmitz G, et al., ACEP Medical Legal Committee. Top 10 principles on how to avoid getting sued in emergency medicine: an information paper. American College of Emergency Physicians. October 2013. https://www.acep.org/globalassets/uploads/uploaded-files/acep/clinical-and-practice-management/resources/medical-legal/top_10_prin_avoid_getting_sued_ip_oct2013.pdf</a:t>
            </a: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34</a:t>
            </a:fld>
            <a:endParaRPr lang="en-US">
              <a:uFillTx/>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Transitions of care (</a:t>
            </a:r>
            <a:r>
              <a:rPr lang="en-US" dirty="0" err="1">
                <a:uFillTx/>
              </a:rPr>
              <a:t>ED</a:t>
            </a:r>
            <a:r>
              <a:rPr lang="en-US" dirty="0" err="1">
                <a:uFillTx/>
                <a:sym typeface="Wingdings" panose="05000000000000000000" pitchFamily="2" charset="2"/>
              </a:rPr>
              <a:t>admission</a:t>
            </a:r>
            <a:r>
              <a:rPr lang="en-US" dirty="0">
                <a:uFillTx/>
                <a:sym typeface="Wingdings" panose="05000000000000000000" pitchFamily="2" charset="2"/>
              </a:rPr>
              <a:t>)</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Time of conversation</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Who you spoke with, and what service they represent</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What information was provided at time of transition/presentation</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Agreed upon time of eval by admitting service – especially important for critically ill patients</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endParaRPr lang="en-US" dirty="0">
              <a:uFillTx/>
            </a:endParaRPr>
          </a:p>
          <a:p>
            <a:pPr marL="228600" lvl="0" indent="-228600">
              <a:buFont typeface="+mj-lt"/>
              <a:buAutoNum type="arabicPeriod"/>
            </a:pPr>
            <a:r>
              <a:rPr lang="en-US" sz="1200" b="0" i="0" kern="1200" dirty="0" err="1">
                <a:solidFill>
                  <a:schemeClr val="tx1"/>
                </a:solidFill>
                <a:effectLst/>
                <a:uFillTx/>
                <a:latin typeface="+mn-lt"/>
                <a:ea typeface="+mn-ea"/>
                <a:cs typeface="+mn-cs"/>
              </a:rPr>
              <a:t>Grassie</a:t>
            </a:r>
            <a:r>
              <a:rPr lang="en-US" sz="1200" b="0" i="0" kern="1200" dirty="0">
                <a:solidFill>
                  <a:schemeClr val="tx1"/>
                </a:solidFill>
                <a:effectLst/>
                <a:uFillTx/>
                <a:latin typeface="+mn-lt"/>
                <a:ea typeface="+mn-ea"/>
                <a:cs typeface="+mn-cs"/>
              </a:rPr>
              <a:t> C, </a:t>
            </a:r>
            <a:r>
              <a:rPr lang="en-US" sz="1200" b="0" i="0" kern="1200" dirty="0" err="1">
                <a:solidFill>
                  <a:schemeClr val="tx1"/>
                </a:solidFill>
                <a:effectLst/>
                <a:uFillTx/>
                <a:latin typeface="+mn-lt"/>
                <a:ea typeface="+mn-ea"/>
                <a:cs typeface="+mn-cs"/>
              </a:rPr>
              <a:t>Nauss</a:t>
            </a:r>
            <a:r>
              <a:rPr lang="en-US" sz="1200" b="0" i="0" kern="1200" dirty="0">
                <a:solidFill>
                  <a:schemeClr val="tx1"/>
                </a:solidFill>
                <a:effectLst/>
                <a:uFillTx/>
                <a:latin typeface="+mn-lt"/>
                <a:ea typeface="+mn-ea"/>
                <a:cs typeface="+mn-cs"/>
              </a:rPr>
              <a:t> M, Schmitz G, et al., ACEP Medical Legal Committee. Top 10 principles on how to avoid getting sued in emergency medicine: an information paper. American College of Emergency Physicians. October 2013. https://www.acep.org/globalassets/uploads/uploaded-files/acep/clinical-and-practice-management/resources/medical-legal/top_10_prin_avoid_getting_sued_ip_oct2013.pdf</a:t>
            </a: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35</a:t>
            </a:fld>
            <a:endParaRPr lang="en-US">
              <a:uFillTx/>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Discharge</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Relevant findings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Incidental findings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Diagnosis/lack of diagnosis – ensure if no clear diagnosis is found that </a:t>
            </a:r>
            <a:r>
              <a:rPr lang="en-US" dirty="0" err="1">
                <a:uFillTx/>
                <a:sym typeface="Wingdings" panose="05000000000000000000" pitchFamily="2" charset="2"/>
              </a:rPr>
              <a:t>pt</a:t>
            </a:r>
            <a:r>
              <a:rPr lang="en-US" dirty="0">
                <a:uFillTx/>
                <a:sym typeface="Wingdings" panose="05000000000000000000" pitchFamily="2" charset="2"/>
              </a:rPr>
              <a:t>/family understand constraints of ED, life threats ruled out, need for further testing/follow-up as outpatient</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Follow-up plan/timeframe</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Return precautions</a:t>
            </a: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endParaRPr lang="en-US" dirty="0">
              <a:uFillTx/>
            </a:endParaRPr>
          </a:p>
          <a:p>
            <a:pPr marL="228600" lvl="0" indent="-228600">
              <a:buFont typeface="+mj-lt"/>
              <a:buAutoNum type="arabicPeriod"/>
            </a:pPr>
            <a:r>
              <a:rPr lang="en-US" sz="1200" b="0" i="0" kern="1200" dirty="0" err="1">
                <a:solidFill>
                  <a:schemeClr val="tx1"/>
                </a:solidFill>
                <a:effectLst/>
                <a:uFillTx/>
                <a:latin typeface="+mn-lt"/>
                <a:ea typeface="+mn-ea"/>
                <a:cs typeface="+mn-cs"/>
              </a:rPr>
              <a:t>Grassie</a:t>
            </a:r>
            <a:r>
              <a:rPr lang="en-US" sz="1200" b="0" i="0" kern="1200" dirty="0">
                <a:solidFill>
                  <a:schemeClr val="tx1"/>
                </a:solidFill>
                <a:effectLst/>
                <a:uFillTx/>
                <a:latin typeface="+mn-lt"/>
                <a:ea typeface="+mn-ea"/>
                <a:cs typeface="+mn-cs"/>
              </a:rPr>
              <a:t> C, </a:t>
            </a:r>
            <a:r>
              <a:rPr lang="en-US" sz="1200" b="0" i="0" kern="1200" dirty="0" err="1">
                <a:solidFill>
                  <a:schemeClr val="tx1"/>
                </a:solidFill>
                <a:effectLst/>
                <a:uFillTx/>
                <a:latin typeface="+mn-lt"/>
                <a:ea typeface="+mn-ea"/>
                <a:cs typeface="+mn-cs"/>
              </a:rPr>
              <a:t>Nauss</a:t>
            </a:r>
            <a:r>
              <a:rPr lang="en-US" sz="1200" b="0" i="0" kern="1200" dirty="0">
                <a:solidFill>
                  <a:schemeClr val="tx1"/>
                </a:solidFill>
                <a:effectLst/>
                <a:uFillTx/>
                <a:latin typeface="+mn-lt"/>
                <a:ea typeface="+mn-ea"/>
                <a:cs typeface="+mn-cs"/>
              </a:rPr>
              <a:t> M, Schmitz G, et al., ACEP Medical Legal Committee. Top 10 principles on how to avoid getting sued in emergency medicine: an information paper. American College of Emergency Physicians. October 2013. https://www.acep.org/globalassets/uploads/uploaded-files/acep/clinical-and-practice-management/resources/medical-legal/top_10_prin_avoid_getting_sued_ip_oct2013.pdf</a:t>
            </a: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36</a:t>
            </a:fld>
            <a:endParaRPr lang="en-US">
              <a:uFillTx/>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Discharge</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Abnormal vital signs</a:t>
            </a:r>
          </a:p>
          <a:p>
            <a:pPr marL="1143000" marR="0" lvl="2"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Remeasure</a:t>
            </a:r>
          </a:p>
          <a:p>
            <a:pPr marL="1143000" marR="0" lvl="2"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Did they normalize? Or at least improve?</a:t>
            </a:r>
          </a:p>
          <a:p>
            <a:pPr marL="1143000" marR="0" lvl="2"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If still abnormal, can they be explained?</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PO challenge</a:t>
            </a:r>
          </a:p>
          <a:p>
            <a:pPr marL="1143000" marR="0" lvl="2"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Elderly and infant/toddlers more susceptible to dehydration for myriad reasons.  If they came in unable to eat/drink, they should be able to tolerate fluids prior to discharge.</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err="1">
                <a:uFillTx/>
                <a:sym typeface="Wingdings" panose="05000000000000000000" pitchFamily="2" charset="2"/>
              </a:rPr>
              <a:t>Amubulation</a:t>
            </a:r>
            <a:endParaRPr lang="en-US" dirty="0">
              <a:uFillTx/>
              <a:sym typeface="Wingdings" panose="05000000000000000000" pitchFamily="2" charset="2"/>
            </a:endParaRPr>
          </a:p>
          <a:p>
            <a:pPr marL="1143000" marR="0" lvl="2"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The “road test”</a:t>
            </a:r>
          </a:p>
          <a:p>
            <a:pPr marL="1143000" marR="0" lvl="2"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Especially important if elderly fall.  If initial studies negative (i.e., x-ray) and cannot ambulate, then consider additional studies (i.e., CT for occult fracture)</a:t>
            </a:r>
          </a:p>
          <a:p>
            <a:pPr marL="1143000" marR="0" lvl="2"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If they were previously ambulatory, they should leave the same way.</a:t>
            </a:r>
          </a:p>
          <a:p>
            <a:pPr marL="1143000" marR="0" lvl="2"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Relevant to neuro exam as well (i.e., vertigo, back pain, etc.)</a:t>
            </a: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endParaRPr lang="en-US" dirty="0">
              <a:uFillTx/>
            </a:endParaRPr>
          </a:p>
          <a:p>
            <a:pPr marL="228600" lvl="0" indent="-228600">
              <a:buFont typeface="+mj-lt"/>
              <a:buAutoNum type="arabicPeriod"/>
            </a:pPr>
            <a:r>
              <a:rPr lang="en-US" sz="1200" b="0" i="0" kern="1200" dirty="0" err="1">
                <a:solidFill>
                  <a:schemeClr val="tx1"/>
                </a:solidFill>
                <a:effectLst/>
                <a:uFillTx/>
                <a:latin typeface="+mn-lt"/>
                <a:ea typeface="+mn-ea"/>
                <a:cs typeface="+mn-cs"/>
              </a:rPr>
              <a:t>Grassie</a:t>
            </a:r>
            <a:r>
              <a:rPr lang="en-US" sz="1200" b="0" i="0" kern="1200" dirty="0">
                <a:solidFill>
                  <a:schemeClr val="tx1"/>
                </a:solidFill>
                <a:effectLst/>
                <a:uFillTx/>
                <a:latin typeface="+mn-lt"/>
                <a:ea typeface="+mn-ea"/>
                <a:cs typeface="+mn-cs"/>
              </a:rPr>
              <a:t> C, </a:t>
            </a:r>
            <a:r>
              <a:rPr lang="en-US" sz="1200" b="0" i="0" kern="1200" dirty="0" err="1">
                <a:solidFill>
                  <a:schemeClr val="tx1"/>
                </a:solidFill>
                <a:effectLst/>
                <a:uFillTx/>
                <a:latin typeface="+mn-lt"/>
                <a:ea typeface="+mn-ea"/>
                <a:cs typeface="+mn-cs"/>
              </a:rPr>
              <a:t>Nauss</a:t>
            </a:r>
            <a:r>
              <a:rPr lang="en-US" sz="1200" b="0" i="0" kern="1200" dirty="0">
                <a:solidFill>
                  <a:schemeClr val="tx1"/>
                </a:solidFill>
                <a:effectLst/>
                <a:uFillTx/>
                <a:latin typeface="+mn-lt"/>
                <a:ea typeface="+mn-ea"/>
                <a:cs typeface="+mn-cs"/>
              </a:rPr>
              <a:t> M, Schmitz G, et al., ACEP Medical Legal Committee. Top 10 principles on how to avoid getting sued in emergency medicine: an information paper. American College of Emergency Physicians. October 2013. https://www.acep.org/globalassets/uploads/uploaded-files/acep/clinical-and-practice-management/resources/medical-legal/top_10_prin_avoid_getting_sued_ip_oct2013.pdf</a:t>
            </a: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37</a:t>
            </a:fld>
            <a:endParaRPr lang="en-US">
              <a:uFillTx/>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Metadata</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Electronic stamp of any activity in the EMR. Included entries, edits, deletions.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Did not exist with paper charts.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Electronic timestamps of edits, even if just for typos/grammar, etc.</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Simultaneous charting: if two people (physician, nurse) are entering data at the same time, they are not reading what the other is writing, and need to ensure they are reviewing the other’s information later.</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Especially important for physician to respond to nursing documentation.</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Address discrepancies</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Incidental findings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Recommendations for follow-up of these findings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Who was in the room when information given to patient.  Beneficial if family present. May want to bring a witness, such as nurse or tech.</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AMA: discussion between physician and patient</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Risk of leaving against medical advice</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Alternative treatment options if available</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Patient capacity to understand risk and make their own decisions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Patient repeats back their understanding</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May help to cite patient’s reasoning for leaving AMA</a:t>
            </a: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endParaRPr lang="en-US" dirty="0">
              <a:uFillTx/>
            </a:endParaRPr>
          </a:p>
          <a:p>
            <a:pPr marL="228600" lvl="0" indent="-228600">
              <a:buFont typeface="+mj-lt"/>
              <a:buAutoNum type="arabicPeriod"/>
            </a:pPr>
            <a:r>
              <a:rPr lang="en-US" sz="1200" b="0" i="0" kern="1200" dirty="0" err="1">
                <a:solidFill>
                  <a:schemeClr val="tx1"/>
                </a:solidFill>
                <a:effectLst/>
                <a:uFillTx/>
                <a:latin typeface="+mn-lt"/>
                <a:ea typeface="+mn-ea"/>
                <a:cs typeface="+mn-cs"/>
              </a:rPr>
              <a:t>Grassie</a:t>
            </a:r>
            <a:r>
              <a:rPr lang="en-US" sz="1200" b="0" i="0" kern="1200" dirty="0">
                <a:solidFill>
                  <a:schemeClr val="tx1"/>
                </a:solidFill>
                <a:effectLst/>
                <a:uFillTx/>
                <a:latin typeface="+mn-lt"/>
                <a:ea typeface="+mn-ea"/>
                <a:cs typeface="+mn-cs"/>
              </a:rPr>
              <a:t> C, </a:t>
            </a:r>
            <a:r>
              <a:rPr lang="en-US" sz="1200" b="0" i="0" kern="1200" dirty="0" err="1">
                <a:solidFill>
                  <a:schemeClr val="tx1"/>
                </a:solidFill>
                <a:effectLst/>
                <a:uFillTx/>
                <a:latin typeface="+mn-lt"/>
                <a:ea typeface="+mn-ea"/>
                <a:cs typeface="+mn-cs"/>
              </a:rPr>
              <a:t>Nauss</a:t>
            </a:r>
            <a:r>
              <a:rPr lang="en-US" sz="1200" b="0" i="0" kern="1200" dirty="0">
                <a:solidFill>
                  <a:schemeClr val="tx1"/>
                </a:solidFill>
                <a:effectLst/>
                <a:uFillTx/>
                <a:latin typeface="+mn-lt"/>
                <a:ea typeface="+mn-ea"/>
                <a:cs typeface="+mn-cs"/>
              </a:rPr>
              <a:t> M, Schmitz G, et al., ACEP Medical Legal Committee. Top 10 principles on how to avoid getting sued in emergency medicine: an information paper. American College of Emergency Physicians. October 2013. https://www.acep.org/globalassets/uploads/uploaded-files/acep/clinical-and-practice-management/resources/medical-legal/top_10_prin_avoid_getting_sued_ip_oct2013.pdf</a:t>
            </a: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38</a:t>
            </a:fld>
            <a:endParaRPr lang="en-US">
              <a:uFillTx/>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Metadata</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Electronic stamp of any activity in the EMR. Included entries, edits, deletions.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Did not exist with paper charts.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Electronic timestamps of edits, even if just for typos/grammar, etc.</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Simultaneous charting: if two people (physician, nurse) are entering data at the same time, they are not reading what the other is writing, and need to ensure they are reviewing the other’s information later.</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Especially important for physician to respond to nursing documentation.</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Address discrepancies</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Incidental findings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Recommendations for follow-up of these findings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Who was in the room when information given to patient.  Beneficial if family present. May want to bring a witness, such as nurse or tech.</a:t>
            </a:r>
          </a:p>
          <a:p>
            <a:pPr marL="228600" marR="0" lvl="0"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AMA: discussion between physician and patient</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Risk of leaving against medical advice</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Alternative treatment options if available</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Patient capacity to understand risk and make their own decisions</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Patient repeats back their understanding</a:t>
            </a:r>
          </a:p>
          <a:p>
            <a:pPr marL="685800" marR="0" lvl="1" indent="-22860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sym typeface="Wingdings" panose="05000000000000000000" pitchFamily="2" charset="2"/>
              </a:rPr>
              <a:t>May help to cite patient’s reasoning for leaving AMA</a:t>
            </a:r>
            <a:endParaRPr lang="en-US" dirty="0">
              <a:uFillTx/>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endParaRPr lang="en-US" dirty="0">
              <a:uFillTx/>
            </a:endParaRPr>
          </a:p>
          <a:p>
            <a:pPr marL="228600" lvl="0" indent="-228600">
              <a:buFont typeface="+mj-lt"/>
              <a:buAutoNum type="arabicPeriod"/>
            </a:pPr>
            <a:r>
              <a:rPr lang="en-US" sz="1200" b="0" i="0" kern="1200" dirty="0" err="1">
                <a:solidFill>
                  <a:schemeClr val="tx1"/>
                </a:solidFill>
                <a:effectLst/>
                <a:uFillTx/>
                <a:latin typeface="+mn-lt"/>
                <a:ea typeface="+mn-ea"/>
                <a:cs typeface="+mn-cs"/>
              </a:rPr>
              <a:t>Grassie</a:t>
            </a:r>
            <a:r>
              <a:rPr lang="en-US" sz="1200" b="0" i="0" kern="1200" dirty="0">
                <a:solidFill>
                  <a:schemeClr val="tx1"/>
                </a:solidFill>
                <a:effectLst/>
                <a:uFillTx/>
                <a:latin typeface="+mn-lt"/>
                <a:ea typeface="+mn-ea"/>
                <a:cs typeface="+mn-cs"/>
              </a:rPr>
              <a:t> C, </a:t>
            </a:r>
            <a:r>
              <a:rPr lang="en-US" sz="1200" b="0" i="0" kern="1200" dirty="0" err="1">
                <a:solidFill>
                  <a:schemeClr val="tx1"/>
                </a:solidFill>
                <a:effectLst/>
                <a:uFillTx/>
                <a:latin typeface="+mn-lt"/>
                <a:ea typeface="+mn-ea"/>
                <a:cs typeface="+mn-cs"/>
              </a:rPr>
              <a:t>Nauss</a:t>
            </a:r>
            <a:r>
              <a:rPr lang="en-US" sz="1200" b="0" i="0" kern="1200" dirty="0">
                <a:solidFill>
                  <a:schemeClr val="tx1"/>
                </a:solidFill>
                <a:effectLst/>
                <a:uFillTx/>
                <a:latin typeface="+mn-lt"/>
                <a:ea typeface="+mn-ea"/>
                <a:cs typeface="+mn-cs"/>
              </a:rPr>
              <a:t> M, Schmitz G, et al., ACEP Medical Legal Committee. Top 10 principles on how to avoid getting sued in emergency medicine: an information paper. American College of Emergency Physicians. October 2013. https://www.acep.org/globalassets/uploads/uploaded-files/acep/clinical-and-practice-management/resources/medical-legal/top_10_prin_avoid_getting_sued_ip_oct2013.pdf</a:t>
            </a: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39</a:t>
            </a:fld>
            <a:endParaRPr lang="en-US">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uFillTx/>
              </a:rPr>
              <a:t>ED is third most common site for significant errors, after OR and patient’s hospital room</a:t>
            </a:r>
          </a:p>
          <a:p>
            <a:pPr marL="171450" indent="-171450">
              <a:buFont typeface="Arial" panose="020B0604020202020204" pitchFamily="34" charset="0"/>
              <a:buChar char="•"/>
            </a:pPr>
            <a:r>
              <a:rPr lang="en-US" dirty="0">
                <a:uFillTx/>
              </a:rPr>
              <a:t>Disproportionate risk given the amount of time spent in each location: higher risk and less time per patient in ED</a:t>
            </a:r>
          </a:p>
          <a:p>
            <a:pPr marL="0" indent="0">
              <a:buFont typeface="Arial" panose="020B0604020202020204" pitchFamily="34" charset="0"/>
              <a:buNone/>
            </a:pPr>
            <a:endParaRPr lang="en-US" dirty="0">
              <a:uFillTx/>
            </a:endParaRPr>
          </a:p>
          <a:p>
            <a:pPr marL="228600" indent="-228600">
              <a:buFont typeface="+mj-lt"/>
              <a:buAutoNum type="arabicPeriod"/>
            </a:pPr>
            <a:r>
              <a:rPr lang="en-US" dirty="0" err="1">
                <a:uFillTx/>
              </a:rPr>
              <a:t>Dreisinger</a:t>
            </a:r>
            <a:r>
              <a:rPr lang="en-US" dirty="0">
                <a:uFillTx/>
              </a:rPr>
              <a:t> N, </a:t>
            </a:r>
            <a:r>
              <a:rPr lang="en-US" dirty="0" err="1">
                <a:uFillTx/>
              </a:rPr>
              <a:t>Zapolsky</a:t>
            </a:r>
            <a:r>
              <a:rPr lang="en-US" dirty="0">
                <a:uFillTx/>
              </a:rPr>
              <a:t> N. Ethics in the pediatric emergency department: when mistakes happen: an approach to the process, evaluation, and response to medical errors. </a:t>
            </a:r>
            <a:r>
              <a:rPr lang="en-US" dirty="0" err="1">
                <a:uFillTx/>
              </a:rPr>
              <a:t>Pediatr</a:t>
            </a:r>
            <a:r>
              <a:rPr lang="en-US" dirty="0">
                <a:uFillTx/>
              </a:rPr>
              <a:t> </a:t>
            </a:r>
            <a:r>
              <a:rPr lang="en-US" dirty="0" err="1">
                <a:uFillTx/>
              </a:rPr>
              <a:t>Emerg</a:t>
            </a:r>
            <a:r>
              <a:rPr lang="en-US" dirty="0">
                <a:uFillTx/>
              </a:rPr>
              <a:t> Care. 2017;33(2):128-131.</a:t>
            </a: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5</a:t>
            </a:fld>
            <a:endParaRPr lang="en-US">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uFillTx/>
              </a:rPr>
              <a:t>1900+ ED visits in a one-week timeframe in 2001, study published 2003.</a:t>
            </a:r>
          </a:p>
          <a:p>
            <a:pPr marL="171450" indent="-171450">
              <a:buFont typeface="Arial" panose="020B0604020202020204" pitchFamily="34" charset="0"/>
              <a:buChar char="•"/>
            </a:pPr>
            <a:r>
              <a:rPr lang="en-US" dirty="0">
                <a:uFillTx/>
              </a:rPr>
              <a:t>340+ errors</a:t>
            </a:r>
          </a:p>
          <a:p>
            <a:pPr marL="171450" indent="-171450">
              <a:buFont typeface="Arial" panose="020B0604020202020204" pitchFamily="34" charset="0"/>
              <a:buChar char="•"/>
            </a:pPr>
            <a:r>
              <a:rPr lang="en-US" dirty="0">
                <a:uFillTx/>
              </a:rPr>
              <a:t>Errors associated with documentation include </a:t>
            </a:r>
          </a:p>
          <a:p>
            <a:pPr marL="628650" lvl="1" indent="-171450">
              <a:buFont typeface="Arial" panose="020B0604020202020204" pitchFamily="34" charset="0"/>
              <a:buChar char="•"/>
            </a:pPr>
            <a:r>
              <a:rPr lang="en-US" dirty="0">
                <a:uFillTx/>
              </a:rPr>
              <a:t>Documenting in wrong patient’s chart</a:t>
            </a:r>
          </a:p>
          <a:p>
            <a:pPr marL="628650" lvl="1" indent="-171450">
              <a:buFont typeface="Arial" panose="020B0604020202020204" pitchFamily="34" charset="0"/>
              <a:buChar char="•"/>
            </a:pPr>
            <a:r>
              <a:rPr lang="en-US" dirty="0">
                <a:uFillTx/>
              </a:rPr>
              <a:t>Inaccurate charting</a:t>
            </a:r>
          </a:p>
          <a:p>
            <a:pPr marL="628650" lvl="1" indent="-171450">
              <a:buFont typeface="Arial" panose="020B0604020202020204" pitchFamily="34" charset="0"/>
              <a:buChar char="•"/>
            </a:pPr>
            <a:r>
              <a:rPr lang="en-US" dirty="0">
                <a:uFillTx/>
              </a:rPr>
              <a:t>Incomplete charting</a:t>
            </a:r>
          </a:p>
          <a:p>
            <a:pPr marL="0" indent="0">
              <a:buFont typeface="Arial" panose="020B0604020202020204" pitchFamily="34" charset="0"/>
              <a:buNone/>
            </a:pPr>
            <a:endParaRPr lang="en-US" dirty="0">
              <a:uFillTx/>
            </a:endParaRPr>
          </a:p>
          <a:p>
            <a:pPr marL="228600" indent="-228600">
              <a:buFont typeface="+mj-lt"/>
              <a:buAutoNum type="arabicPeriod"/>
            </a:pPr>
            <a:r>
              <a:rPr lang="en-US" dirty="0">
                <a:uFillTx/>
              </a:rPr>
              <a:t>Fordyce J, Blank FS, </a:t>
            </a:r>
            <a:r>
              <a:rPr lang="en-US" dirty="0" err="1">
                <a:uFillTx/>
              </a:rPr>
              <a:t>Pekow</a:t>
            </a:r>
            <a:r>
              <a:rPr lang="en-US" dirty="0">
                <a:uFillTx/>
              </a:rPr>
              <a:t> P, et al. Errors in a busy emergency department. </a:t>
            </a:r>
            <a:r>
              <a:rPr lang="en-US" i="1" dirty="0">
                <a:uFillTx/>
              </a:rPr>
              <a:t>Ann </a:t>
            </a:r>
            <a:r>
              <a:rPr lang="en-US" i="1" dirty="0" err="1">
                <a:uFillTx/>
              </a:rPr>
              <a:t>Emerg</a:t>
            </a:r>
            <a:r>
              <a:rPr lang="en-US" i="1" dirty="0">
                <a:uFillTx/>
              </a:rPr>
              <a:t> Med</a:t>
            </a:r>
            <a:r>
              <a:rPr lang="en-US" dirty="0">
                <a:uFillTx/>
              </a:rPr>
              <a:t>. 2003; 42(3):324-333.</a:t>
            </a: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6</a:t>
            </a:fld>
            <a:endParaRPr lang="en-US">
              <a:uFillTx/>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uFillTx/>
              </a:rPr>
              <a:t>Disclosure supported by AMA, ACEP, Joint Commission</a:t>
            </a:r>
          </a:p>
          <a:p>
            <a:pPr marL="171450" indent="-171450">
              <a:buFont typeface="Arial" panose="020B0604020202020204" pitchFamily="34" charset="0"/>
              <a:buChar char="•"/>
            </a:pPr>
            <a:r>
              <a:rPr lang="en-US" dirty="0">
                <a:uFillTx/>
              </a:rPr>
              <a:t>Recommendations to cope with mistakes</a:t>
            </a:r>
          </a:p>
          <a:p>
            <a:pPr marL="628650" lvl="1" indent="-171450">
              <a:buFont typeface="Arial" panose="020B0604020202020204" pitchFamily="34" charset="0"/>
              <a:buChar char="•"/>
            </a:pPr>
            <a:r>
              <a:rPr lang="en-US" dirty="0">
                <a:uFillTx/>
              </a:rPr>
              <a:t>Accept responsibility</a:t>
            </a:r>
          </a:p>
          <a:p>
            <a:pPr marL="628650" lvl="1" indent="-171450">
              <a:buFont typeface="Arial" panose="020B0604020202020204" pitchFamily="34" charset="0"/>
              <a:buChar char="•"/>
            </a:pPr>
            <a:r>
              <a:rPr lang="en-US" dirty="0">
                <a:uFillTx/>
              </a:rPr>
              <a:t>Talk w/colleagues</a:t>
            </a:r>
          </a:p>
          <a:p>
            <a:pPr marL="628650" lvl="1" indent="-171450">
              <a:buFont typeface="Arial" panose="020B0604020202020204" pitchFamily="34" charset="0"/>
              <a:buChar char="•"/>
            </a:pPr>
            <a:r>
              <a:rPr lang="en-US" dirty="0">
                <a:uFillTx/>
              </a:rPr>
              <a:t>Disclose/apologize to patient/family</a:t>
            </a:r>
          </a:p>
          <a:p>
            <a:pPr marL="628650" lvl="1" indent="-171450">
              <a:buFont typeface="Arial" panose="020B0604020202020204" pitchFamily="34" charset="0"/>
              <a:buChar char="•"/>
            </a:pPr>
            <a:r>
              <a:rPr lang="en-US" dirty="0">
                <a:uFillTx/>
              </a:rPr>
              <a:t>Error analysis</a:t>
            </a:r>
          </a:p>
          <a:p>
            <a:pPr marL="628650" lvl="1" indent="-171450">
              <a:buFont typeface="Arial" panose="020B0604020202020204" pitchFamily="34" charset="0"/>
              <a:buChar char="•"/>
            </a:pPr>
            <a:r>
              <a:rPr lang="en-US" dirty="0">
                <a:uFillTx/>
              </a:rPr>
              <a:t>Error reduction – change personal, departmental practice to reduce future recurrence of same error</a:t>
            </a:r>
          </a:p>
          <a:p>
            <a:pPr marL="628650" lvl="1" indent="-171450">
              <a:buFont typeface="Arial" panose="020B0604020202020204" pitchFamily="34" charset="0"/>
              <a:buChar char="•"/>
            </a:pPr>
            <a:r>
              <a:rPr lang="en-US" dirty="0">
                <a:uFillTx/>
              </a:rPr>
              <a:t>Regional and national culture to facilitate change about reaction, management of mistakes</a:t>
            </a:r>
          </a:p>
          <a:p>
            <a:pPr marL="171450" lvl="0" indent="-171450">
              <a:buFont typeface="Arial" panose="020B0604020202020204" pitchFamily="34" charset="0"/>
              <a:buChar char="•"/>
            </a:pPr>
            <a:r>
              <a:rPr lang="en-US" dirty="0">
                <a:uFillTx/>
              </a:rPr>
              <a:t>Consider errors a given.  A zero-error world is impossible.  But once you accept this, learn to anticipate errors – BIG and SMALL.</a:t>
            </a:r>
          </a:p>
          <a:p>
            <a:pPr marL="171450" lvl="0" indent="-171450">
              <a:buFont typeface="Arial" panose="020B0604020202020204" pitchFamily="34" charset="0"/>
              <a:buChar char="•"/>
            </a:pPr>
            <a:r>
              <a:rPr lang="en-US" dirty="0">
                <a:uFillTx/>
              </a:rPr>
              <a:t>Seek feedback from every patient live – good and bad, what went well/what could have gone better?</a:t>
            </a:r>
          </a:p>
          <a:p>
            <a:pPr marL="0" indent="0">
              <a:buFont typeface="Arial" panose="020B0604020202020204" pitchFamily="34" charset="0"/>
              <a:buNone/>
            </a:pPr>
            <a:endParaRPr lang="en-US" dirty="0">
              <a:uFillTx/>
            </a:endParaRPr>
          </a:p>
          <a:p>
            <a:pPr marL="228600" indent="-228600">
              <a:buFont typeface="+mj-lt"/>
              <a:buAutoNum type="arabicPeriod"/>
            </a:pPr>
            <a:r>
              <a:rPr lang="en-US" dirty="0" err="1">
                <a:uFillTx/>
              </a:rPr>
              <a:t>Dreisinger</a:t>
            </a:r>
            <a:r>
              <a:rPr lang="en-US" dirty="0">
                <a:uFillTx/>
              </a:rPr>
              <a:t> N, </a:t>
            </a:r>
            <a:r>
              <a:rPr lang="en-US" dirty="0" err="1">
                <a:uFillTx/>
              </a:rPr>
              <a:t>Zapolsky</a:t>
            </a:r>
            <a:r>
              <a:rPr lang="en-US" dirty="0">
                <a:uFillTx/>
              </a:rPr>
              <a:t> N. Ethics in the pediatric emergency department: when mistakes happen: an approach to the process, evaluation, and response to medical errors. </a:t>
            </a:r>
            <a:r>
              <a:rPr lang="en-US" i="1" dirty="0" err="1">
                <a:uFillTx/>
              </a:rPr>
              <a:t>Pediatr</a:t>
            </a:r>
            <a:r>
              <a:rPr lang="en-US" i="1" dirty="0">
                <a:uFillTx/>
              </a:rPr>
              <a:t> </a:t>
            </a:r>
            <a:r>
              <a:rPr lang="en-US" i="1" dirty="0" err="1">
                <a:uFillTx/>
              </a:rPr>
              <a:t>Emerg</a:t>
            </a:r>
            <a:r>
              <a:rPr lang="en-US" i="1" dirty="0">
                <a:uFillTx/>
              </a:rPr>
              <a:t> Care</a:t>
            </a:r>
            <a:r>
              <a:rPr lang="en-US" dirty="0">
                <a:uFillTx/>
              </a:rPr>
              <a:t>. 2017;33(2):128-131.</a:t>
            </a:r>
          </a:p>
          <a:p>
            <a:pPr marL="228600" indent="-228600">
              <a:buFont typeface="+mj-lt"/>
              <a:buAutoNum type="arabicPeriod"/>
            </a:pPr>
            <a:r>
              <a:rPr lang="en-US" dirty="0" err="1">
                <a:uFillTx/>
              </a:rPr>
              <a:t>Launer</a:t>
            </a:r>
            <a:r>
              <a:rPr lang="en-US" dirty="0">
                <a:uFillTx/>
              </a:rPr>
              <a:t> J. Hunting for medical errors: asking “What have we got wrong today?” </a:t>
            </a:r>
            <a:r>
              <a:rPr lang="en-US" i="1" dirty="0">
                <a:uFillTx/>
              </a:rPr>
              <a:t>Postgrad Med J</a:t>
            </a:r>
            <a:r>
              <a:rPr lang="en-US" dirty="0">
                <a:uFillTx/>
              </a:rPr>
              <a:t>. 2017;93(1104):643-644.</a:t>
            </a:r>
          </a:p>
          <a:p>
            <a:pPr marL="685800" lvl="1" indent="-228600">
              <a:buFont typeface="+mj-lt"/>
              <a:buAutoNum type="arabicPeriod"/>
            </a:pP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7</a:t>
            </a:fld>
            <a:endParaRPr lang="en-US">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uFillTx/>
              </a:rPr>
              <a:t>Maughan and colleagues: 8 weeks, two observers of resident and attending TOC.</a:t>
            </a:r>
          </a:p>
          <a:p>
            <a:pPr marL="628650" lvl="1" indent="-171450">
              <a:buFont typeface="Arial" panose="020B0604020202020204" pitchFamily="34" charset="0"/>
              <a:buChar char="•"/>
            </a:pPr>
            <a:r>
              <a:rPr lang="en-US" dirty="0">
                <a:uFillTx/>
              </a:rPr>
              <a:t>All face-to-face, attendings, residents, or mixed/teaching team</a:t>
            </a:r>
          </a:p>
          <a:p>
            <a:pPr marL="628650" lvl="1" indent="-171450">
              <a:buFont typeface="Arial" panose="020B0604020202020204" pitchFamily="34" charset="0"/>
              <a:buChar char="•"/>
            </a:pPr>
            <a:r>
              <a:rPr lang="en-US" dirty="0">
                <a:uFillTx/>
              </a:rPr>
              <a:t>Support materials to record/recall handoff:</a:t>
            </a:r>
          </a:p>
          <a:p>
            <a:pPr marL="1085850" lvl="2" indent="-171450">
              <a:buFont typeface="Arial" panose="020B0604020202020204" pitchFamily="34" charset="0"/>
              <a:buChar char="•"/>
            </a:pPr>
            <a:r>
              <a:rPr lang="en-US" dirty="0">
                <a:uFillTx/>
              </a:rPr>
              <a:t>Incoming physicians, reference EMR (72.1%) or take written notes (43.4%), asked questions (40.5%)</a:t>
            </a:r>
          </a:p>
          <a:p>
            <a:pPr marL="1085850" lvl="2" indent="-171450">
              <a:buFont typeface="Arial" panose="020B0604020202020204" pitchFamily="34" charset="0"/>
              <a:buChar char="•"/>
            </a:pPr>
            <a:r>
              <a:rPr lang="en-US" dirty="0">
                <a:uFillTx/>
              </a:rPr>
              <a:t>Outgoing </a:t>
            </a:r>
            <a:r>
              <a:rPr lang="en-US" dirty="0" err="1">
                <a:uFillTx/>
              </a:rPr>
              <a:t>physycians</a:t>
            </a:r>
            <a:r>
              <a:rPr lang="en-US" dirty="0">
                <a:uFillTx/>
              </a:rPr>
              <a:t>, review EMR (57.8%) review written notes (61.9%)</a:t>
            </a:r>
          </a:p>
          <a:p>
            <a:pPr marL="628650" lvl="1" indent="-171450">
              <a:buFont typeface="Arial" panose="020B0604020202020204" pitchFamily="34" charset="0"/>
              <a:buChar char="•"/>
            </a:pPr>
            <a:r>
              <a:rPr lang="en-US" dirty="0">
                <a:uFillTx/>
              </a:rPr>
              <a:t>Longer handoff</a:t>
            </a:r>
            <a:r>
              <a:rPr lang="en-US" dirty="0">
                <a:uFillTx/>
                <a:sym typeface="Wingdings" panose="05000000000000000000" pitchFamily="2" charset="2"/>
              </a:rPr>
              <a:t> more exam errors</a:t>
            </a:r>
          </a:p>
          <a:p>
            <a:pPr marL="628650" lvl="1" indent="-171450">
              <a:buFont typeface="Arial" panose="020B0604020202020204" pitchFamily="34" charset="0"/>
              <a:buChar char="•"/>
            </a:pPr>
            <a:r>
              <a:rPr lang="en-US" dirty="0">
                <a:uFillTx/>
                <a:sym typeface="Wingdings" panose="05000000000000000000" pitchFamily="2" charset="2"/>
              </a:rPr>
              <a:t>Longer length of stay led to increased likelihood of omissions – more things get “dropped” especially if patients are signed out between multiple shifts</a:t>
            </a:r>
          </a:p>
          <a:p>
            <a:pPr marL="628650" lvl="1" indent="-171450">
              <a:buFont typeface="Arial" panose="020B0604020202020204" pitchFamily="34" charset="0"/>
              <a:buChar char="•"/>
            </a:pPr>
            <a:r>
              <a:rPr lang="en-US" dirty="0">
                <a:uFillTx/>
                <a:sym typeface="Wingdings" panose="05000000000000000000" pitchFamily="2" charset="2"/>
              </a:rPr>
              <a:t>Using the EMR or notes for hand-offs led to fewer errors and omissions</a:t>
            </a:r>
            <a:endParaRPr lang="en-US" dirty="0">
              <a:uFillTx/>
            </a:endParaRPr>
          </a:p>
          <a:p>
            <a:pPr marL="457200" lvl="1" indent="0">
              <a:buFont typeface="Arial" panose="020B0604020202020204" pitchFamily="34" charset="0"/>
              <a:buNone/>
            </a:pPr>
            <a:endParaRPr lang="en-US" dirty="0">
              <a:uFillTx/>
            </a:endParaRPr>
          </a:p>
          <a:p>
            <a:pPr marL="228600" indent="-228600">
              <a:buFont typeface="+mj-lt"/>
              <a:buAutoNum type="arabicPeriod"/>
            </a:pPr>
            <a:r>
              <a:rPr lang="en-US" dirty="0">
                <a:uFillTx/>
              </a:rPr>
              <a:t>Maughan BC, Lei L, </a:t>
            </a:r>
            <a:r>
              <a:rPr lang="en-US" dirty="0" err="1">
                <a:uFillTx/>
              </a:rPr>
              <a:t>Cydulka</a:t>
            </a:r>
            <a:r>
              <a:rPr lang="en-US" dirty="0">
                <a:uFillTx/>
              </a:rPr>
              <a:t> RK. ED handoffs: observed practices and communication errors. </a:t>
            </a:r>
            <a:r>
              <a:rPr lang="en-US" sz="1200" b="0" i="0" kern="1200" dirty="0">
                <a:solidFill>
                  <a:schemeClr val="tx1"/>
                </a:solidFill>
                <a:effectLst/>
                <a:uFillTx/>
                <a:latin typeface="+mn-lt"/>
                <a:ea typeface="+mn-ea"/>
                <a:cs typeface="+mn-cs"/>
              </a:rPr>
              <a:t>Am J </a:t>
            </a:r>
            <a:r>
              <a:rPr lang="en-US" sz="1200" b="0" i="0" kern="1200" dirty="0" err="1">
                <a:solidFill>
                  <a:schemeClr val="tx1"/>
                </a:solidFill>
                <a:effectLst/>
                <a:uFillTx/>
                <a:latin typeface="+mn-lt"/>
                <a:ea typeface="+mn-ea"/>
                <a:cs typeface="+mn-cs"/>
              </a:rPr>
              <a:t>Emerg</a:t>
            </a:r>
            <a:r>
              <a:rPr lang="en-US" sz="1200" b="0" i="0" kern="1200" dirty="0">
                <a:solidFill>
                  <a:schemeClr val="tx1"/>
                </a:solidFill>
                <a:effectLst/>
                <a:uFillTx/>
                <a:latin typeface="+mn-lt"/>
                <a:ea typeface="+mn-ea"/>
                <a:cs typeface="+mn-cs"/>
              </a:rPr>
              <a:t> Med. 2011;29:502-511.</a:t>
            </a: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8</a:t>
            </a:fld>
            <a:endParaRPr lang="en-US">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uFillTx/>
              </a:rPr>
              <a:t>Poor charting compromises care, particularly made worse by the nature of shift work in emergency medicine</a:t>
            </a:r>
          </a:p>
          <a:p>
            <a:pPr marL="171450" indent="-171450">
              <a:buFont typeface="Arial" panose="020B0604020202020204" pitchFamily="34" charset="0"/>
              <a:buChar char="•"/>
            </a:pPr>
            <a:r>
              <a:rPr lang="en-US" dirty="0">
                <a:uFillTx/>
              </a:rPr>
              <a:t>So many activities are time-dependent: clinical status, orders, interventions and effects/reassessment</a:t>
            </a:r>
          </a:p>
          <a:p>
            <a:pPr marL="171450" indent="-171450">
              <a:buFont typeface="Arial" panose="020B0604020202020204" pitchFamily="34" charset="0"/>
              <a:buChar char="•"/>
            </a:pPr>
            <a:r>
              <a:rPr lang="en-US" dirty="0">
                <a:uFillTx/>
              </a:rPr>
              <a:t>Poor charting contributes to medicolegal issues, contributor to unfavorable rulings</a:t>
            </a:r>
          </a:p>
          <a:p>
            <a:pPr marL="171450" indent="-171450">
              <a:buFont typeface="Arial" panose="020B0604020202020204" pitchFamily="34" charset="0"/>
              <a:buChar char="•"/>
            </a:pPr>
            <a:r>
              <a:rPr lang="en-US" dirty="0">
                <a:uFillTx/>
              </a:rPr>
              <a:t>Study in Pediatric Emergency Care measures the “July effect”</a:t>
            </a:r>
          </a:p>
          <a:p>
            <a:pPr marL="628650" lvl="1" indent="-171450">
              <a:buFont typeface="Arial" panose="020B0604020202020204" pitchFamily="34" charset="0"/>
              <a:buChar char="•"/>
            </a:pPr>
            <a:r>
              <a:rPr lang="en-US" dirty="0">
                <a:uFillTx/>
              </a:rPr>
              <a:t>Comparison from beginning of academic year (July) compared to end of academic year (June)</a:t>
            </a:r>
          </a:p>
          <a:p>
            <a:pPr marL="628650" lvl="1" indent="-171450">
              <a:buFont typeface="Arial" panose="020B0604020202020204" pitchFamily="34" charset="0"/>
              <a:buChar char="•"/>
            </a:pPr>
            <a:r>
              <a:rPr lang="en-US" dirty="0">
                <a:uFillTx/>
              </a:rPr>
              <a:t>Charting errors via chart audits scored for junior residents and compared</a:t>
            </a:r>
          </a:p>
          <a:p>
            <a:pPr marL="628650" lvl="1" indent="-171450">
              <a:buFont typeface="Arial" panose="020B0604020202020204" pitchFamily="34" charset="0"/>
              <a:buChar char="•"/>
            </a:pPr>
            <a:r>
              <a:rPr lang="en-US" dirty="0">
                <a:uFillTx/>
              </a:rPr>
              <a:t>Reminders to complete key elements of documentation placed throughout the department along with email reminders about audits</a:t>
            </a:r>
          </a:p>
          <a:p>
            <a:pPr marL="628650" lvl="1" indent="-171450">
              <a:buFont typeface="Arial" panose="020B0604020202020204" pitchFamily="34" charset="0"/>
              <a:buChar char="•"/>
            </a:pPr>
            <a:r>
              <a:rPr lang="en-US" dirty="0">
                <a:uFillTx/>
              </a:rPr>
              <a:t>July charting errors significantly higher than June charting errors independent of training level (med student, PGY1, PGY2)</a:t>
            </a:r>
          </a:p>
          <a:p>
            <a:pPr marL="628650" lvl="1" indent="-171450">
              <a:buFont typeface="Arial" panose="020B0604020202020204" pitchFamily="34" charset="0"/>
              <a:buChar char="•"/>
            </a:pPr>
            <a:r>
              <a:rPr lang="en-US" dirty="0">
                <a:uFillTx/>
              </a:rPr>
              <a:t>Charting errors for July of the next academic year were decreased after implementation of the audits and reminders</a:t>
            </a:r>
          </a:p>
          <a:p>
            <a:pPr marL="171450" lvl="0" indent="-171450">
              <a:buFont typeface="Arial" panose="020B0604020202020204" pitchFamily="34" charset="0"/>
              <a:buChar char="•"/>
            </a:pPr>
            <a:endParaRPr lang="en-US" dirty="0">
              <a:uFillTx/>
            </a:endParaRPr>
          </a:p>
          <a:p>
            <a:pPr marL="228600" lvl="0" indent="-228600">
              <a:buFont typeface="+mj-lt"/>
              <a:buAutoNum type="arabicPeriod"/>
            </a:pPr>
            <a:r>
              <a:rPr lang="en-US" dirty="0" err="1">
                <a:uFillTx/>
              </a:rPr>
              <a:t>Ratnapalan</a:t>
            </a:r>
            <a:r>
              <a:rPr lang="en-US" dirty="0">
                <a:uFillTx/>
              </a:rPr>
              <a:t> S, Brown K, </a:t>
            </a:r>
            <a:r>
              <a:rPr lang="en-US" dirty="0" err="1">
                <a:uFillTx/>
              </a:rPr>
              <a:t>Cieslak</a:t>
            </a:r>
            <a:r>
              <a:rPr lang="en-US" dirty="0">
                <a:uFillTx/>
              </a:rPr>
              <a:t> P, et al. Charting errors in a teaching hospital. </a:t>
            </a:r>
            <a:r>
              <a:rPr lang="en-US" i="1" dirty="0" err="1">
                <a:uFillTx/>
              </a:rPr>
              <a:t>Pediatr</a:t>
            </a:r>
            <a:r>
              <a:rPr lang="en-US" i="1" dirty="0">
                <a:uFillTx/>
              </a:rPr>
              <a:t> </a:t>
            </a:r>
            <a:r>
              <a:rPr lang="en-US" i="1" dirty="0" err="1">
                <a:uFillTx/>
              </a:rPr>
              <a:t>Emerg</a:t>
            </a:r>
            <a:r>
              <a:rPr lang="en-US" i="1" dirty="0">
                <a:uFillTx/>
              </a:rPr>
              <a:t> Care</a:t>
            </a:r>
            <a:r>
              <a:rPr lang="en-US" dirty="0">
                <a:uFillTx/>
              </a:rPr>
              <a:t>. 2012;28(3):268-271.</a:t>
            </a:r>
          </a:p>
          <a:p>
            <a:pPr marL="628650" lvl="1" indent="-171450">
              <a:buFont typeface="Arial" panose="020B0604020202020204" pitchFamily="34" charset="0"/>
              <a:buChar char="•"/>
            </a:pP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9</a:t>
            </a:fld>
            <a:endParaRPr lang="en-US">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uFillTx/>
              </a:rPr>
              <a:t>Can be useful – compared to typing a note</a:t>
            </a:r>
          </a:p>
          <a:p>
            <a:pPr marL="628650" lvl="1" indent="-171450">
              <a:buFont typeface="Arial" panose="020B0604020202020204" pitchFamily="34" charset="0"/>
              <a:buChar char="•"/>
            </a:pPr>
            <a:r>
              <a:rPr lang="en-US" dirty="0">
                <a:uFillTx/>
              </a:rPr>
              <a:t>Shown to decrease documentation time</a:t>
            </a:r>
          </a:p>
          <a:p>
            <a:pPr marL="628650" lvl="1" indent="-171450">
              <a:buFont typeface="Arial" panose="020B0604020202020204" pitchFamily="34" charset="0"/>
              <a:buChar char="•"/>
            </a:pPr>
            <a:r>
              <a:rPr lang="en-US" dirty="0">
                <a:uFillTx/>
              </a:rPr>
              <a:t>Can also help decrease interruptions</a:t>
            </a:r>
          </a:p>
          <a:p>
            <a:pPr marL="628650" lvl="1" indent="-171450">
              <a:buFont typeface="Arial" panose="020B0604020202020204" pitchFamily="34" charset="0"/>
              <a:buChar char="•"/>
            </a:pPr>
            <a:r>
              <a:rPr lang="en-US" dirty="0">
                <a:uFillTx/>
              </a:rPr>
              <a:t>Better than scribe? Pre-programmed medical terminology, spelling medical terminology. May also expedite review/edit/sign of notes.</a:t>
            </a:r>
          </a:p>
          <a:p>
            <a:pPr marL="171450" indent="-171450">
              <a:buFont typeface="Arial" panose="020B0604020202020204" pitchFamily="34" charset="0"/>
              <a:buChar char="•"/>
            </a:pPr>
            <a:r>
              <a:rPr lang="en-US" dirty="0">
                <a:uFillTx/>
              </a:rPr>
              <a:t>Can also be dangerous</a:t>
            </a:r>
          </a:p>
          <a:p>
            <a:pPr marL="628650" lvl="1" indent="-171450">
              <a:buFont typeface="Arial" panose="020B0604020202020204" pitchFamily="34" charset="0"/>
              <a:buChar char="•"/>
            </a:pPr>
            <a:r>
              <a:rPr lang="en-US" dirty="0">
                <a:uFillTx/>
              </a:rPr>
              <a:t>Study by Goss and colleagues</a:t>
            </a:r>
          </a:p>
          <a:p>
            <a:pPr marL="628650" lvl="1" indent="-171450">
              <a:buFont typeface="Arial" panose="020B0604020202020204" pitchFamily="34" charset="0"/>
              <a:buChar char="•"/>
            </a:pPr>
            <a:r>
              <a:rPr lang="en-US" dirty="0">
                <a:uFillTx/>
              </a:rPr>
              <a:t>Measures 1.3 errors per note</a:t>
            </a:r>
          </a:p>
          <a:p>
            <a:pPr marL="628650" lvl="1" indent="-171450">
              <a:buFont typeface="Arial" panose="020B0604020202020204" pitchFamily="34" charset="0"/>
              <a:buChar char="•"/>
            </a:pPr>
            <a:r>
              <a:rPr lang="en-US" dirty="0">
                <a:uFillTx/>
              </a:rPr>
              <a:t>71% notes had errors</a:t>
            </a:r>
          </a:p>
          <a:p>
            <a:pPr marL="171450" lvl="0" indent="-171450">
              <a:buFont typeface="Arial" panose="020B0604020202020204" pitchFamily="34" charset="0"/>
              <a:buChar char="•"/>
            </a:pPr>
            <a:endParaRPr lang="en-US" dirty="0">
              <a:uFillTx/>
            </a:endParaRPr>
          </a:p>
          <a:p>
            <a:pPr marL="228600" lvl="0" indent="-228600">
              <a:buFont typeface="+mj-lt"/>
              <a:buAutoNum type="arabicPeriod"/>
            </a:pPr>
            <a:r>
              <a:rPr lang="en-US" dirty="0">
                <a:uFillTx/>
              </a:rPr>
              <a:t>Dela Cruz JE, </a:t>
            </a:r>
            <a:r>
              <a:rPr lang="en-US" dirty="0" err="1">
                <a:uFillTx/>
              </a:rPr>
              <a:t>Shabosky</a:t>
            </a:r>
            <a:r>
              <a:rPr lang="en-US" dirty="0">
                <a:uFillTx/>
              </a:rPr>
              <a:t> JC, Albrecht M, et al. Typed versus voice recognition for data entry in electronic health records: emergency physician time use and interruptions. </a:t>
            </a:r>
            <a:r>
              <a:rPr lang="en-US" sz="1200" b="0" i="1" kern="1200" dirty="0">
                <a:solidFill>
                  <a:schemeClr val="tx1"/>
                </a:solidFill>
                <a:effectLst/>
                <a:uFillTx/>
                <a:latin typeface="+mn-lt"/>
                <a:ea typeface="+mn-ea"/>
                <a:cs typeface="+mn-cs"/>
              </a:rPr>
              <a:t>West J </a:t>
            </a:r>
            <a:r>
              <a:rPr lang="en-US" sz="1200" b="0" i="1" kern="1200" dirty="0" err="1">
                <a:solidFill>
                  <a:schemeClr val="tx1"/>
                </a:solidFill>
                <a:effectLst/>
                <a:uFillTx/>
                <a:latin typeface="+mn-lt"/>
                <a:ea typeface="+mn-ea"/>
                <a:cs typeface="+mn-cs"/>
              </a:rPr>
              <a:t>Emerg</a:t>
            </a:r>
            <a:r>
              <a:rPr lang="en-US" sz="1200" b="0" i="1" kern="1200" dirty="0">
                <a:solidFill>
                  <a:schemeClr val="tx1"/>
                </a:solidFill>
                <a:effectLst/>
                <a:uFillTx/>
                <a:latin typeface="+mn-lt"/>
                <a:ea typeface="+mn-ea"/>
                <a:cs typeface="+mn-cs"/>
              </a:rPr>
              <a:t> Med</a:t>
            </a:r>
            <a:r>
              <a:rPr lang="en-US" sz="1200" b="0" i="0" kern="1200" dirty="0">
                <a:solidFill>
                  <a:schemeClr val="tx1"/>
                </a:solidFill>
                <a:effectLst/>
                <a:uFillTx/>
                <a:latin typeface="+mn-lt"/>
                <a:ea typeface="+mn-ea"/>
                <a:cs typeface="+mn-cs"/>
              </a:rPr>
              <a:t>. 2014;15(4):541-547.</a:t>
            </a:r>
          </a:p>
          <a:p>
            <a:pPr marL="228600" lvl="0" indent="-228600">
              <a:buFont typeface="+mj-lt"/>
              <a:buAutoNum type="arabicPeriod"/>
            </a:pPr>
            <a:r>
              <a:rPr lang="en-US" sz="1200" b="0" i="0" kern="1200" dirty="0">
                <a:solidFill>
                  <a:schemeClr val="tx1"/>
                </a:solidFill>
                <a:effectLst/>
                <a:uFillTx/>
                <a:latin typeface="+mn-lt"/>
                <a:ea typeface="+mn-ea"/>
                <a:cs typeface="+mn-cs"/>
              </a:rPr>
              <a:t>Marshall JP, </a:t>
            </a:r>
            <a:r>
              <a:rPr lang="en-US" sz="1200" b="0" i="0" kern="1200" dirty="0" err="1">
                <a:solidFill>
                  <a:schemeClr val="tx1"/>
                </a:solidFill>
                <a:effectLst/>
                <a:uFillTx/>
                <a:latin typeface="+mn-lt"/>
                <a:ea typeface="+mn-ea"/>
                <a:cs typeface="+mn-cs"/>
              </a:rPr>
              <a:t>Borloz</a:t>
            </a:r>
            <a:r>
              <a:rPr lang="en-US" sz="1200" b="0" i="0" kern="1200" dirty="0">
                <a:solidFill>
                  <a:schemeClr val="tx1"/>
                </a:solidFill>
                <a:effectLst/>
                <a:uFillTx/>
                <a:latin typeface="+mn-lt"/>
                <a:ea typeface="+mn-ea"/>
                <a:cs typeface="+mn-cs"/>
              </a:rPr>
              <a:t> M, Desai S, et al., Emergency Medicine Practice Committee. Electronic health record (EHR) best practices for efficiency and throughput: an information paper. American College of Emergency Physicians. July 2018. https://www.acep.org/globalassets/uploads/uploaded-files/acep/clinical-and-practice-management/policy-statements/information-papers/electronic-health-record-ehr-best-practices-for-efficiency-and-throughput.pdf</a:t>
            </a:r>
            <a:endParaRPr lang="en-US" dirty="0">
              <a:uFillTx/>
            </a:endParaRPr>
          </a:p>
          <a:p>
            <a:pPr marL="228600" lvl="0" indent="-228600">
              <a:buFont typeface="+mj-lt"/>
              <a:buAutoNum type="arabicPeriod"/>
            </a:pPr>
            <a:r>
              <a:rPr lang="en-US" dirty="0">
                <a:uFillTx/>
              </a:rPr>
              <a:t>Goss FR, Zhou L, Weiner SG. Incidence of speech recognition errors in the emergency department. </a:t>
            </a:r>
            <a:r>
              <a:rPr lang="en-US" sz="1200" b="0" i="1" kern="1200" dirty="0">
                <a:solidFill>
                  <a:schemeClr val="tx1"/>
                </a:solidFill>
                <a:effectLst/>
                <a:uFillTx/>
                <a:latin typeface="+mn-lt"/>
                <a:ea typeface="+mn-ea"/>
                <a:cs typeface="+mn-cs"/>
              </a:rPr>
              <a:t>Int J Med Inform</a:t>
            </a:r>
            <a:r>
              <a:rPr lang="en-US" sz="1200" b="0" i="0" kern="1200" dirty="0">
                <a:solidFill>
                  <a:schemeClr val="tx1"/>
                </a:solidFill>
                <a:effectLst/>
                <a:uFillTx/>
                <a:latin typeface="+mn-lt"/>
                <a:ea typeface="+mn-ea"/>
                <a:cs typeface="+mn-cs"/>
              </a:rPr>
              <a:t>. 2016;93:70-73.</a:t>
            </a:r>
            <a:endParaRPr lang="en-US" dirty="0">
              <a:uFillTx/>
            </a:endParaRPr>
          </a:p>
        </p:txBody>
      </p:sp>
      <p:sp>
        <p:nvSpPr>
          <p:cNvPr id="4" name="Slide Number Placeholder 3"/>
          <p:cNvSpPr>
            <a:spLocks noGrp="1"/>
          </p:cNvSpPr>
          <p:nvPr>
            <p:ph type="sldNum" sz="quarter" idx="5"/>
          </p:nvPr>
        </p:nvSpPr>
        <p:spPr/>
        <p:txBody>
          <a:bodyPr/>
          <a:lstStyle/>
          <a:p>
            <a:fld id="{25D779AC-21F3-4BBB-925C-F0C48F125630}" type="slidenum">
              <a:rPr lang="en-US" smtClean="0">
                <a:uFillTx/>
              </a:rPr>
              <a:t>10</a:t>
            </a:fld>
            <a:endParaRPr lang="en-US">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21440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4355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287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389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6559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27403"/>
            <a:ext cx="109728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227254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7254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910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028334"/>
            <a:ext cx="109728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2222399"/>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862161"/>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2222399"/>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862161"/>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055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37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728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220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22171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12192000" cy="8991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91538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2564870"/>
            <a:ext cx="10972800" cy="410497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3"/>
          <a:stretch>
            <a:fillRect/>
          </a:stretch>
        </p:blipFill>
        <p:spPr>
          <a:xfrm>
            <a:off x="142478" y="69981"/>
            <a:ext cx="1388137" cy="792570"/>
          </a:xfrm>
          <a:prstGeom prst="rect">
            <a:avLst/>
          </a:prstGeom>
        </p:spPr>
      </p:pic>
      <p:sp>
        <p:nvSpPr>
          <p:cNvPr id="8" name="TextBox 7"/>
          <p:cNvSpPr txBox="1"/>
          <p:nvPr userDrawn="1"/>
        </p:nvSpPr>
        <p:spPr>
          <a:xfrm>
            <a:off x="1709730" y="201908"/>
            <a:ext cx="1835433" cy="646331"/>
          </a:xfrm>
          <a:prstGeom prst="rect">
            <a:avLst/>
          </a:prstGeom>
          <a:noFill/>
        </p:spPr>
        <p:txBody>
          <a:bodyPr wrap="none" rtlCol="0">
            <a:spAutoFit/>
          </a:bodyPr>
          <a:lstStyle/>
          <a:p>
            <a:r>
              <a:rPr lang="en-US" dirty="0" smtClean="0"/>
              <a:t>CORD </a:t>
            </a:r>
          </a:p>
          <a:p>
            <a:r>
              <a:rPr lang="en-US" dirty="0" smtClean="0"/>
              <a:t>Curricular Toolkit</a:t>
            </a:r>
            <a:endParaRPr lang="en-US" dirty="0"/>
          </a:p>
        </p:txBody>
      </p:sp>
      <p:pic>
        <p:nvPicPr>
          <p:cNvPr id="9" name="Picture 8"/>
          <p:cNvPicPr>
            <a:picLocks noChangeAspect="1"/>
          </p:cNvPicPr>
          <p:nvPr userDrawn="1"/>
        </p:nvPicPr>
        <p:blipFill>
          <a:blip r:embed="rId14"/>
          <a:stretch>
            <a:fillRect/>
          </a:stretch>
        </p:blipFill>
        <p:spPr>
          <a:xfrm>
            <a:off x="10758527" y="-44638"/>
            <a:ext cx="1334531" cy="1000898"/>
          </a:xfrm>
          <a:prstGeom prst="rect">
            <a:avLst/>
          </a:prstGeom>
        </p:spPr>
      </p:pic>
    </p:spTree>
    <p:extLst>
      <p:ext uri="{BB962C8B-B14F-4D97-AF65-F5344CB8AC3E}">
        <p14:creationId xmlns:p14="http://schemas.microsoft.com/office/powerpoint/2010/main" val="2967198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hyperlink" Target="https://players.brightcove.net/1493166405001/default_default/index.html?directedMigration=true&amp;videoId=3118253617001&am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226" y="2666186"/>
            <a:ext cx="9833548" cy="1325563"/>
          </a:xfrm>
        </p:spPr>
        <p:txBody>
          <a:bodyPr vert="horz" lIns="91440" tIns="45720" rIns="91440" bIns="45720" rtlCol="0" anchor="ctr">
            <a:normAutofit/>
          </a:bodyPr>
          <a:lstStyle/>
          <a:p>
            <a:r>
              <a:rPr lang="en-US" sz="4000" kern="1200" dirty="0">
                <a:solidFill>
                  <a:srgbClr val="000000"/>
                </a:solidFill>
                <a:uFillTx/>
                <a:latin typeface="+mj-lt"/>
                <a:ea typeface="+mj-ea"/>
                <a:cs typeface="+mj-cs"/>
              </a:rPr>
              <a:t>Documentation for Medicolegal Purposes</a:t>
            </a:r>
          </a:p>
        </p:txBody>
      </p:sp>
      <p:sp>
        <p:nvSpPr>
          <p:cNvPr id="3" name="Subtitle 2"/>
          <p:cNvSpPr>
            <a:spLocks noGrp="1"/>
          </p:cNvSpPr>
          <p:nvPr>
            <p:ph type="subTitle" idx="1"/>
          </p:nvPr>
        </p:nvSpPr>
        <p:spPr>
          <a:xfrm>
            <a:off x="1266806" y="3983525"/>
            <a:ext cx="9833548" cy="2693976"/>
          </a:xfrm>
        </p:spPr>
        <p:txBody>
          <a:bodyPr vert="horz" lIns="91440" tIns="45720" rIns="91440" bIns="45720" rtlCol="0">
            <a:normAutofit/>
          </a:bodyPr>
          <a:lstStyle/>
          <a:p>
            <a:r>
              <a:rPr lang="en-US" sz="2800" dirty="0">
                <a:solidFill>
                  <a:schemeClr val="bg1">
                    <a:lumMod val="50000"/>
                  </a:schemeClr>
                </a:solidFill>
                <a:uFillTx/>
              </a:rPr>
              <a:t>Elizabeth Barrall Werley, MD</a:t>
            </a:r>
          </a:p>
          <a:p>
            <a:r>
              <a:rPr lang="en-US" sz="2800" dirty="0">
                <a:solidFill>
                  <a:schemeClr val="bg1">
                    <a:lumMod val="50000"/>
                  </a:schemeClr>
                </a:solidFill>
                <a:uFillTx/>
              </a:rPr>
              <a:t>Program Director,  Assistant Professor of Emergency Medicine</a:t>
            </a:r>
          </a:p>
          <a:p>
            <a:r>
              <a:rPr lang="en-US" sz="2800" dirty="0">
                <a:solidFill>
                  <a:schemeClr val="bg1">
                    <a:lumMod val="50000"/>
                  </a:schemeClr>
                </a:solidFill>
                <a:uFillTx/>
              </a:rPr>
              <a:t>Penn State Health</a:t>
            </a:r>
          </a:p>
          <a:p>
            <a:endParaRPr lang="en-US" sz="2800" dirty="0">
              <a:solidFill>
                <a:schemeClr val="bg1">
                  <a:lumMod val="50000"/>
                </a:schemeClr>
              </a:solidFill>
              <a:uFillTx/>
            </a:endParaRPr>
          </a:p>
          <a:p>
            <a:pPr indent="-228600" algn="l">
              <a:buFont typeface="Arial" panose="020B0604020202020204" pitchFamily="34" charset="0"/>
              <a:buChar char="•"/>
            </a:pPr>
            <a:endParaRPr lang="en-US" sz="2000" dirty="0">
              <a:solidFill>
                <a:schemeClr val="bg1">
                  <a:lumMod val="50000"/>
                </a:schemeClr>
              </a:solidFill>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70"/>
            <a:ext cx="9833548" cy="3214840"/>
          </a:xfrm>
        </p:spPr>
        <p:txBody>
          <a:bodyPr vert="horz" lIns="91440" tIns="45720" rIns="91440" bIns="45720" rtlCol="0">
            <a:normAutofit fontScale="92500" lnSpcReduction="10000"/>
          </a:bodyPr>
          <a:lstStyle/>
          <a:p>
            <a:pPr indent="-228600" algn="l">
              <a:buFont typeface="Arial" panose="020B0604020202020204" pitchFamily="34" charset="0"/>
              <a:buChar char="•"/>
            </a:pPr>
            <a:r>
              <a:rPr lang="en-US" sz="2800" dirty="0">
                <a:solidFill>
                  <a:srgbClr val="000000"/>
                </a:solidFill>
                <a:uFillTx/>
              </a:rPr>
              <a:t>Dictation/Voice Recognition</a:t>
            </a:r>
          </a:p>
          <a:p>
            <a:pPr lvl="1" indent="-228600" algn="l">
              <a:buFont typeface="Arial" panose="020B0604020202020204" pitchFamily="34" charset="0"/>
              <a:buChar char="•"/>
            </a:pPr>
            <a:r>
              <a:rPr lang="en-US" sz="2400" dirty="0">
                <a:solidFill>
                  <a:srgbClr val="000000"/>
                </a:solidFill>
                <a:uFillTx/>
              </a:rPr>
              <a:t>Better than scribe?</a:t>
            </a:r>
          </a:p>
          <a:p>
            <a:pPr indent="-228600" algn="l">
              <a:buFont typeface="Arial" panose="020B0604020202020204" pitchFamily="34" charset="0"/>
              <a:buChar char="•"/>
            </a:pPr>
            <a:r>
              <a:rPr lang="en-US" sz="2800" dirty="0">
                <a:solidFill>
                  <a:srgbClr val="000000"/>
                </a:solidFill>
                <a:uFillTx/>
              </a:rPr>
              <a:t>Dictation errors</a:t>
            </a:r>
          </a:p>
          <a:p>
            <a:pPr lvl="1" indent="-228600" algn="l">
              <a:buFont typeface="Arial" panose="020B0604020202020204" pitchFamily="34" charset="0"/>
              <a:buChar char="•"/>
            </a:pPr>
            <a:r>
              <a:rPr lang="en-US" sz="2400" dirty="0">
                <a:solidFill>
                  <a:srgbClr val="000000"/>
                </a:solidFill>
                <a:uFillTx/>
              </a:rPr>
              <a:t>Almost 15% were critical errors</a:t>
            </a:r>
          </a:p>
          <a:p>
            <a:pPr lvl="1" indent="-228600" algn="l">
              <a:buFont typeface="Arial" panose="020B0604020202020204" pitchFamily="34" charset="0"/>
              <a:buChar char="•"/>
            </a:pPr>
            <a:r>
              <a:rPr lang="en-US" sz="2400" dirty="0">
                <a:solidFill>
                  <a:srgbClr val="000000"/>
                </a:solidFill>
                <a:uFillTx/>
              </a:rPr>
              <a:t>Annunciation errors</a:t>
            </a:r>
          </a:p>
          <a:p>
            <a:pPr lvl="1" indent="-228600" algn="l">
              <a:buFont typeface="Arial" panose="020B0604020202020204" pitchFamily="34" charset="0"/>
              <a:buChar char="•"/>
            </a:pPr>
            <a:r>
              <a:rPr lang="en-US" sz="2400" dirty="0">
                <a:solidFill>
                  <a:srgbClr val="000000"/>
                </a:solidFill>
                <a:uFillTx/>
              </a:rPr>
              <a:t>Deletions</a:t>
            </a:r>
          </a:p>
          <a:p>
            <a:pPr lvl="1" indent="-228600" algn="l">
              <a:buFont typeface="Arial" panose="020B0604020202020204" pitchFamily="34" charset="0"/>
              <a:buChar char="•"/>
            </a:pPr>
            <a:r>
              <a:rPr lang="en-US" sz="2400" dirty="0">
                <a:solidFill>
                  <a:srgbClr val="000000"/>
                </a:solidFill>
                <a:uFillTx/>
              </a:rPr>
              <a:t>Added words</a:t>
            </a:r>
          </a:p>
          <a:p>
            <a:pPr lvl="1" indent="-228600" algn="l">
              <a:buFont typeface="Arial" panose="020B0604020202020204" pitchFamily="34" charset="0"/>
              <a:buChar char="•"/>
            </a:pPr>
            <a:r>
              <a:rPr lang="en-US" sz="2400" dirty="0">
                <a:solidFill>
                  <a:srgbClr val="000000"/>
                </a:solidFill>
                <a:uFillTx/>
              </a:rPr>
              <a:t>Also: nonsense errors, homonyms, spelling errors</a:t>
            </a:r>
          </a:p>
          <a:p>
            <a:pPr lvl="1" indent="-228600" algn="l">
              <a:buFont typeface="Arial" panose="020B0604020202020204" pitchFamily="34" charset="0"/>
              <a:buChar char="•"/>
            </a:pPr>
            <a:endParaRPr lang="en-US" sz="2400" dirty="0">
              <a:solidFill>
                <a:srgbClr val="000000"/>
              </a:solidFill>
              <a:uFillTx/>
            </a:endParaRPr>
          </a:p>
          <a:p>
            <a:pPr lvl="1" indent="-228600" algn="l">
              <a:buFont typeface="Arial" panose="020B0604020202020204" pitchFamily="34" charset="0"/>
              <a:buChar char="•"/>
            </a:pPr>
            <a:endParaRPr lang="en-US" sz="2400" dirty="0">
              <a:solidFill>
                <a:srgbClr val="000000"/>
              </a:solidFill>
              <a:uFillTx/>
            </a:endParaRPr>
          </a:p>
        </p:txBody>
      </p:sp>
      <p:sp>
        <p:nvSpPr>
          <p:cNvPr id="5" name="Title 1"/>
          <p:cNvSpPr>
            <a:spLocks noGrp="1"/>
          </p:cNvSpPr>
          <p:nvPr>
            <p:ph type="ctrTitle"/>
          </p:nvPr>
        </p:nvSpPr>
        <p:spPr>
          <a:xfrm>
            <a:off x="1179226" y="920050"/>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When Errors Occur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226" y="938724"/>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Why We Document</a:t>
            </a:r>
          </a:p>
        </p:txBody>
      </p:sp>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indent="-228600" algn="l">
              <a:buFont typeface="Arial" panose="020B0604020202020204" pitchFamily="34" charset="0"/>
              <a:buChar char="•"/>
            </a:pPr>
            <a:r>
              <a:rPr lang="en-US" sz="2800" b="1" dirty="0">
                <a:solidFill>
                  <a:srgbClr val="000000"/>
                </a:solidFill>
                <a:uFillTx/>
              </a:rPr>
              <a:t>Communication</a:t>
            </a:r>
            <a:r>
              <a:rPr lang="en-US" sz="2800" dirty="0">
                <a:solidFill>
                  <a:srgbClr val="000000"/>
                </a:solidFill>
                <a:uFillTx/>
              </a:rPr>
              <a:t> to other providers – continuity of care</a:t>
            </a:r>
          </a:p>
          <a:p>
            <a:pPr indent="-228600" algn="l">
              <a:buFont typeface="Arial" panose="020B0604020202020204" pitchFamily="34" charset="0"/>
              <a:buChar char="•"/>
            </a:pPr>
            <a:r>
              <a:rPr lang="en-US" sz="2800" dirty="0">
                <a:solidFill>
                  <a:srgbClr val="000000"/>
                </a:solidFill>
                <a:uFillTx/>
              </a:rPr>
              <a:t>Preservation of information</a:t>
            </a:r>
          </a:p>
          <a:p>
            <a:pPr indent="-228600" algn="l">
              <a:buFont typeface="Arial" panose="020B0604020202020204" pitchFamily="34" charset="0"/>
              <a:buChar char="•"/>
            </a:pPr>
            <a:r>
              <a:rPr lang="en-US" sz="2800" b="1" dirty="0">
                <a:solidFill>
                  <a:srgbClr val="000000"/>
                </a:solidFill>
                <a:uFillTx/>
              </a:rPr>
              <a:t>Billing and reimbursement</a:t>
            </a:r>
          </a:p>
          <a:p>
            <a:pPr indent="-228600" algn="l">
              <a:buFont typeface="Arial" panose="020B0604020202020204" pitchFamily="34" charset="0"/>
              <a:buChar char="•"/>
            </a:pPr>
            <a:r>
              <a:rPr lang="en-US" sz="2800" b="1" dirty="0">
                <a:solidFill>
                  <a:srgbClr val="000000"/>
                </a:solidFill>
                <a:uFillTx/>
              </a:rPr>
              <a:t>Medicolegal</a:t>
            </a:r>
            <a:r>
              <a:rPr lang="en-US" sz="2800" dirty="0">
                <a:solidFill>
                  <a:srgbClr val="000000"/>
                </a:solidFill>
                <a:uFillTx/>
              </a:rPr>
              <a:t> protection</a:t>
            </a:r>
          </a:p>
          <a:p>
            <a:pPr indent="-228600" algn="l">
              <a:buFont typeface="Arial" panose="020B0604020202020204" pitchFamily="34" charset="0"/>
              <a:buChar char="•"/>
            </a:pPr>
            <a:r>
              <a:rPr lang="en-US" sz="2800" dirty="0">
                <a:solidFill>
                  <a:srgbClr val="000000"/>
                </a:solidFill>
                <a:uFillTx/>
              </a:rPr>
              <a:t>Quality assurance/improvement reviews</a:t>
            </a:r>
          </a:p>
          <a:p>
            <a:pPr indent="-228600" algn="l">
              <a:buFont typeface="Arial" panose="020B0604020202020204" pitchFamily="34" charset="0"/>
              <a:buChar char="•"/>
            </a:pPr>
            <a:r>
              <a:rPr lang="en-US" sz="2800" dirty="0">
                <a:solidFill>
                  <a:srgbClr val="000000"/>
                </a:solidFill>
                <a:uFillTx/>
              </a:rPr>
              <a:t>Clinical data collection/research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226" y="920050"/>
            <a:ext cx="9833548" cy="1325563"/>
          </a:xfrm>
        </p:spPr>
        <p:txBody>
          <a:bodyPr vert="horz" lIns="91440" tIns="45720" rIns="91440" bIns="45720" rtlCol="0" anchor="ctr">
            <a:normAutofit/>
          </a:bodyPr>
          <a:lstStyle/>
          <a:p>
            <a:r>
              <a:rPr lang="en-US" dirty="0">
                <a:solidFill>
                  <a:srgbClr val="000000"/>
                </a:solidFill>
                <a:uFillTx/>
              </a:rPr>
              <a:t>Electronic Medical Record</a:t>
            </a:r>
            <a:endParaRPr lang="en-US" kern="1200" dirty="0">
              <a:solidFill>
                <a:srgbClr val="000000"/>
              </a:solidFill>
              <a:uFillTx/>
            </a:endParaRPr>
          </a:p>
        </p:txBody>
      </p:sp>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indent="-228600" algn="l">
              <a:buFont typeface="Arial" panose="020B0604020202020204" pitchFamily="34" charset="0"/>
              <a:buChar char="•"/>
            </a:pPr>
            <a:r>
              <a:rPr lang="en-US" sz="2800" dirty="0">
                <a:solidFill>
                  <a:srgbClr val="000000"/>
                </a:solidFill>
                <a:uFillTx/>
              </a:rPr>
              <a:t>The EMR alone can contribute to error</a:t>
            </a:r>
          </a:p>
          <a:p>
            <a:pPr lvl="1" indent="-228600" algn="l">
              <a:buFont typeface="Arial" panose="020B0604020202020204" pitchFamily="34" charset="0"/>
              <a:buChar char="•"/>
            </a:pPr>
            <a:r>
              <a:rPr lang="en-US" sz="2400" dirty="0">
                <a:solidFill>
                  <a:srgbClr val="000000"/>
                </a:solidFill>
                <a:uFillTx/>
              </a:rPr>
              <a:t>Communication failure</a:t>
            </a:r>
          </a:p>
          <a:p>
            <a:pPr lvl="1" indent="-228600" algn="l">
              <a:buFont typeface="Arial" panose="020B0604020202020204" pitchFamily="34" charset="0"/>
              <a:buChar char="•"/>
            </a:pPr>
            <a:r>
              <a:rPr lang="en-US" sz="2400" dirty="0">
                <a:solidFill>
                  <a:srgbClr val="000000"/>
                </a:solidFill>
                <a:uFillTx/>
              </a:rPr>
              <a:t>Wrong order – wrong patient</a:t>
            </a:r>
          </a:p>
          <a:p>
            <a:pPr lvl="2" indent="-228600" algn="l">
              <a:buFont typeface="Arial" panose="020B0604020202020204" pitchFamily="34" charset="0"/>
              <a:buChar char="•"/>
            </a:pPr>
            <a:r>
              <a:rPr lang="en-US" sz="2200" dirty="0">
                <a:solidFill>
                  <a:srgbClr val="000000"/>
                </a:solidFill>
                <a:uFillTx/>
              </a:rPr>
              <a:t>Multiple unidentified patients</a:t>
            </a:r>
          </a:p>
          <a:p>
            <a:pPr lvl="1" indent="-228600" algn="l">
              <a:buFont typeface="Arial" panose="020B0604020202020204" pitchFamily="34" charset="0"/>
              <a:buChar char="•"/>
            </a:pPr>
            <a:r>
              <a:rPr lang="en-US" sz="2400" dirty="0">
                <a:solidFill>
                  <a:srgbClr val="000000"/>
                </a:solidFill>
                <a:uFillTx/>
              </a:rPr>
              <a:t>Poor data display</a:t>
            </a:r>
          </a:p>
          <a:p>
            <a:pPr lvl="1" indent="-228600" algn="l">
              <a:buFont typeface="Arial" panose="020B0604020202020204" pitchFamily="34" charset="0"/>
              <a:buChar char="•"/>
            </a:pPr>
            <a:r>
              <a:rPr lang="en-US" sz="2400" dirty="0">
                <a:solidFill>
                  <a:srgbClr val="000000"/>
                </a:solidFill>
                <a:uFillTx/>
              </a:rPr>
              <a:t>Alert fatigue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indent="-228600" algn="l">
              <a:buFont typeface="Arial" panose="020B0604020202020204" pitchFamily="34" charset="0"/>
              <a:buChar char="•"/>
            </a:pPr>
            <a:r>
              <a:rPr lang="en-US" sz="2800" dirty="0">
                <a:solidFill>
                  <a:srgbClr val="000000"/>
                </a:solidFill>
                <a:uFillTx/>
              </a:rPr>
              <a:t>Make your EMR work for you</a:t>
            </a:r>
          </a:p>
          <a:p>
            <a:pPr lvl="1" indent="-228600" algn="l">
              <a:buFont typeface="Arial" panose="020B0604020202020204" pitchFamily="34" charset="0"/>
              <a:buChar char="•"/>
            </a:pPr>
            <a:r>
              <a:rPr lang="en-US" sz="2400" dirty="0">
                <a:solidFill>
                  <a:srgbClr val="000000"/>
                </a:solidFill>
                <a:uFillTx/>
              </a:rPr>
              <a:t>Improve appearance of data</a:t>
            </a:r>
          </a:p>
          <a:p>
            <a:pPr indent="-228600" algn="l">
              <a:buFont typeface="Arial" panose="020B0604020202020204" pitchFamily="34" charset="0"/>
              <a:buChar char="•"/>
            </a:pPr>
            <a:r>
              <a:rPr lang="en-US" sz="2800" dirty="0">
                <a:solidFill>
                  <a:srgbClr val="000000"/>
                </a:solidFill>
                <a:uFillTx/>
              </a:rPr>
              <a:t>If possible…</a:t>
            </a:r>
          </a:p>
        </p:txBody>
      </p:sp>
      <p:sp>
        <p:nvSpPr>
          <p:cNvPr id="5" name="Title 1"/>
          <p:cNvSpPr txBox="1">
            <a:spLocks/>
          </p:cNvSpPr>
          <p:nvPr/>
        </p:nvSpPr>
        <p:spPr>
          <a:xfrm>
            <a:off x="1179226" y="920050"/>
            <a:ext cx="9833548"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mtClean="0">
                <a:solidFill>
                  <a:srgbClr val="000000"/>
                </a:solidFill>
              </a:rPr>
              <a:t>Electronic Medical Record</a:t>
            </a:r>
            <a:endParaRPr lang="en-US"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indent="-228600" algn="l">
              <a:buFont typeface="Arial" panose="020B0604020202020204" pitchFamily="34" charset="0"/>
              <a:buChar char="•"/>
            </a:pPr>
            <a:r>
              <a:rPr lang="en-US" sz="2800" dirty="0">
                <a:solidFill>
                  <a:srgbClr val="000000"/>
                </a:solidFill>
                <a:uFillTx/>
              </a:rPr>
              <a:t>Free text vs complaint-driven templates</a:t>
            </a:r>
          </a:p>
          <a:p>
            <a:pPr lvl="1" indent="-228600" algn="l">
              <a:buFont typeface="Arial" panose="020B0604020202020204" pitchFamily="34" charset="0"/>
              <a:buChar char="•"/>
            </a:pPr>
            <a:r>
              <a:rPr lang="en-US" sz="2400" dirty="0">
                <a:solidFill>
                  <a:srgbClr val="000000"/>
                </a:solidFill>
                <a:uFillTx/>
              </a:rPr>
              <a:t>“</a:t>
            </a:r>
            <a:r>
              <a:rPr lang="en-US" sz="2400" dirty="0" err="1">
                <a:solidFill>
                  <a:srgbClr val="000000"/>
                </a:solidFill>
                <a:uFillTx/>
              </a:rPr>
              <a:t>Quicksheets</a:t>
            </a:r>
            <a:r>
              <a:rPr lang="en-US" sz="2400" dirty="0">
                <a:solidFill>
                  <a:srgbClr val="000000"/>
                </a:solidFill>
                <a:uFillTx/>
              </a:rPr>
              <a:t>” existed in paper format prior to electronic records</a:t>
            </a:r>
          </a:p>
          <a:p>
            <a:pPr indent="-228600" algn="l">
              <a:buFont typeface="Arial" panose="020B0604020202020204" pitchFamily="34" charset="0"/>
              <a:buChar char="•"/>
            </a:pPr>
            <a:r>
              <a:rPr lang="en-US" sz="2800" dirty="0">
                <a:solidFill>
                  <a:srgbClr val="000000"/>
                </a:solidFill>
                <a:uFillTx/>
              </a:rPr>
              <a:t>Comprehensive yet efficient</a:t>
            </a:r>
          </a:p>
          <a:p>
            <a:pPr indent="-228600" algn="l">
              <a:buFont typeface="Arial" panose="020B0604020202020204" pitchFamily="34" charset="0"/>
              <a:buChar char="•"/>
            </a:pPr>
            <a:r>
              <a:rPr lang="en-US" sz="2800" dirty="0">
                <a:solidFill>
                  <a:srgbClr val="000000"/>
                </a:solidFill>
                <a:uFillTx/>
              </a:rPr>
              <a:t>May incorporate clinical decision tools, protocols, etc.</a:t>
            </a:r>
          </a:p>
        </p:txBody>
      </p:sp>
      <p:sp>
        <p:nvSpPr>
          <p:cNvPr id="5" name="Title 1"/>
          <p:cNvSpPr txBox="1">
            <a:spLocks/>
          </p:cNvSpPr>
          <p:nvPr/>
        </p:nvSpPr>
        <p:spPr>
          <a:xfrm>
            <a:off x="1179226" y="920050"/>
            <a:ext cx="9833548"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mtClean="0">
                <a:solidFill>
                  <a:srgbClr val="000000"/>
                </a:solidFill>
              </a:rPr>
              <a:t>Electronic Medical Record</a:t>
            </a:r>
            <a:endParaRPr lang="en-US"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457200" indent="-457200" algn="l">
              <a:buFont typeface="Arial" panose="020B0604020202020204" pitchFamily="34" charset="0"/>
              <a:buChar char="•"/>
            </a:pPr>
            <a:r>
              <a:rPr lang="en-US" sz="2800" dirty="0">
                <a:solidFill>
                  <a:srgbClr val="000000"/>
                </a:solidFill>
                <a:uFillTx/>
              </a:rPr>
              <a:t>Clinical guidelines incorporated into EMR software</a:t>
            </a:r>
          </a:p>
          <a:p>
            <a:pPr marL="914400" lvl="1" indent="-457200" algn="l">
              <a:buFont typeface="Arial" panose="020B0604020202020204" pitchFamily="34" charset="0"/>
              <a:buChar char="•"/>
            </a:pPr>
            <a:r>
              <a:rPr lang="en-US" sz="2400" dirty="0">
                <a:solidFill>
                  <a:srgbClr val="000000"/>
                </a:solidFill>
                <a:uFillTx/>
              </a:rPr>
              <a:t>Trialed for three complaints: low back pain, pediatric fever, blood/body fluid exposure</a:t>
            </a:r>
          </a:p>
          <a:p>
            <a:pPr marL="914400" lvl="1" indent="-457200" algn="l">
              <a:buFont typeface="Arial" panose="020B0604020202020204" pitchFamily="34" charset="0"/>
              <a:buChar char="•"/>
            </a:pPr>
            <a:r>
              <a:rPr lang="en-US" sz="2400" dirty="0">
                <a:solidFill>
                  <a:srgbClr val="000000"/>
                </a:solidFill>
                <a:uFillTx/>
              </a:rPr>
              <a:t>Improved documentation</a:t>
            </a:r>
          </a:p>
          <a:p>
            <a:pPr marL="914400" lvl="1" indent="-457200" algn="l">
              <a:buFont typeface="Arial" panose="020B0604020202020204" pitchFamily="34" charset="0"/>
              <a:buChar char="•"/>
            </a:pPr>
            <a:r>
              <a:rPr lang="en-US" sz="2400" dirty="0">
                <a:solidFill>
                  <a:srgbClr val="000000"/>
                </a:solidFill>
                <a:uFillTx/>
              </a:rPr>
              <a:t>Improved patient care</a:t>
            </a:r>
          </a:p>
          <a:p>
            <a:pPr marL="914400" lvl="1" indent="-457200" algn="l">
              <a:buFont typeface="Arial" panose="020B0604020202020204" pitchFamily="34" charset="0"/>
              <a:buChar char="•"/>
            </a:pPr>
            <a:r>
              <a:rPr lang="en-US" sz="2400" dirty="0">
                <a:solidFill>
                  <a:srgbClr val="000000"/>
                </a:solidFill>
                <a:uFillTx/>
              </a:rPr>
              <a:t>Improved patient satisfaction</a:t>
            </a:r>
          </a:p>
          <a:p>
            <a:pPr marL="914400" lvl="1" indent="-457200" algn="l">
              <a:buFont typeface="Arial" panose="020B0604020202020204" pitchFamily="34" charset="0"/>
              <a:buChar char="•"/>
            </a:pPr>
            <a:endParaRPr lang="en-US" sz="2400" dirty="0">
              <a:solidFill>
                <a:srgbClr val="000000"/>
              </a:solidFill>
              <a:uFillTx/>
            </a:endParaRPr>
          </a:p>
        </p:txBody>
      </p:sp>
      <p:sp>
        <p:nvSpPr>
          <p:cNvPr id="5" name="Title 1"/>
          <p:cNvSpPr txBox="1">
            <a:spLocks/>
          </p:cNvSpPr>
          <p:nvPr/>
        </p:nvSpPr>
        <p:spPr>
          <a:xfrm>
            <a:off x="1179226" y="920050"/>
            <a:ext cx="9833548"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mtClean="0">
                <a:solidFill>
                  <a:srgbClr val="000000"/>
                </a:solidFill>
              </a:rPr>
              <a:t>Electronic Medical Record</a:t>
            </a:r>
            <a:endParaRPr lang="en-US"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indent="-228600" algn="l">
              <a:buFont typeface="Arial" panose="020B0604020202020204" pitchFamily="34" charset="0"/>
              <a:buChar char="•"/>
            </a:pPr>
            <a:r>
              <a:rPr lang="en-US" sz="2800" dirty="0">
                <a:solidFill>
                  <a:srgbClr val="000000"/>
                </a:solidFill>
                <a:uFillTx/>
              </a:rPr>
              <a:t>The “chart dive”</a:t>
            </a:r>
          </a:p>
          <a:p>
            <a:pPr lvl="1" indent="-228600" algn="l">
              <a:buFont typeface="Arial" panose="020B0604020202020204" pitchFamily="34" charset="0"/>
              <a:buChar char="•"/>
            </a:pPr>
            <a:r>
              <a:rPr lang="en-US" sz="2400" dirty="0">
                <a:solidFill>
                  <a:srgbClr val="000000"/>
                </a:solidFill>
                <a:uFillTx/>
              </a:rPr>
              <a:t>Discharge summaries</a:t>
            </a:r>
          </a:p>
          <a:p>
            <a:pPr lvl="1" indent="-228600" algn="l">
              <a:buFont typeface="Arial" panose="020B0604020202020204" pitchFamily="34" charset="0"/>
              <a:buChar char="•"/>
            </a:pPr>
            <a:r>
              <a:rPr lang="en-US" sz="2400" dirty="0">
                <a:solidFill>
                  <a:srgbClr val="000000"/>
                </a:solidFill>
                <a:uFillTx/>
              </a:rPr>
              <a:t>Previous testing</a:t>
            </a:r>
          </a:p>
          <a:p>
            <a:pPr indent="-228600" algn="l">
              <a:buFont typeface="Arial" panose="020B0604020202020204" pitchFamily="34" charset="0"/>
              <a:buChar char="•"/>
            </a:pPr>
            <a:r>
              <a:rPr lang="en-US" sz="2800" dirty="0">
                <a:solidFill>
                  <a:srgbClr val="000000"/>
                </a:solidFill>
                <a:uFillTx/>
              </a:rPr>
              <a:t>Benefits to patient care</a:t>
            </a:r>
          </a:p>
          <a:p>
            <a:pPr indent="-228600" algn="l">
              <a:buFont typeface="Arial" panose="020B0604020202020204" pitchFamily="34" charset="0"/>
              <a:buChar char="•"/>
            </a:pPr>
            <a:r>
              <a:rPr lang="en-US" sz="2800" dirty="0">
                <a:solidFill>
                  <a:srgbClr val="000000"/>
                </a:solidFill>
                <a:uFillTx/>
              </a:rPr>
              <a:t>Drawbacks</a:t>
            </a:r>
          </a:p>
        </p:txBody>
      </p:sp>
      <p:sp>
        <p:nvSpPr>
          <p:cNvPr id="5" name="Title 1"/>
          <p:cNvSpPr txBox="1">
            <a:spLocks/>
          </p:cNvSpPr>
          <p:nvPr/>
        </p:nvSpPr>
        <p:spPr>
          <a:xfrm>
            <a:off x="1179226" y="920050"/>
            <a:ext cx="9833548"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mtClean="0">
                <a:solidFill>
                  <a:srgbClr val="000000"/>
                </a:solidFill>
              </a:rPr>
              <a:t>Electronic Medical Record</a:t>
            </a:r>
            <a:endParaRPr lang="en-US"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indent="-228600" algn="l">
              <a:buFont typeface="Arial" panose="020B0604020202020204" pitchFamily="34" charset="0"/>
              <a:buChar char="•"/>
            </a:pPr>
            <a:r>
              <a:rPr lang="en-US" sz="2800" dirty="0">
                <a:solidFill>
                  <a:srgbClr val="000000"/>
                </a:solidFill>
                <a:uFillTx/>
              </a:rPr>
              <a:t>Improve efficiency</a:t>
            </a:r>
          </a:p>
          <a:p>
            <a:pPr lvl="1" indent="-228600" algn="l">
              <a:buFont typeface="Arial" panose="020B0604020202020204" pitchFamily="34" charset="0"/>
              <a:buChar char="•"/>
            </a:pPr>
            <a:r>
              <a:rPr lang="en-US" sz="2400" dirty="0">
                <a:solidFill>
                  <a:srgbClr val="000000"/>
                </a:solidFill>
                <a:uFillTx/>
              </a:rPr>
              <a:t>Voice recognition software (dictation)</a:t>
            </a:r>
          </a:p>
          <a:p>
            <a:pPr lvl="1" indent="-228600" algn="l">
              <a:buFont typeface="Arial" panose="020B0604020202020204" pitchFamily="34" charset="0"/>
              <a:buChar char="•"/>
            </a:pPr>
            <a:r>
              <a:rPr lang="en-US" sz="2400" dirty="0">
                <a:solidFill>
                  <a:srgbClr val="000000"/>
                </a:solidFill>
                <a:uFillTx/>
              </a:rPr>
              <a:t>Templates</a:t>
            </a:r>
          </a:p>
          <a:p>
            <a:pPr lvl="1" indent="-228600" algn="l">
              <a:buFont typeface="Arial" panose="020B0604020202020204" pitchFamily="34" charset="0"/>
              <a:buChar char="•"/>
            </a:pPr>
            <a:r>
              <a:rPr lang="en-US" sz="2400" dirty="0">
                <a:solidFill>
                  <a:srgbClr val="000000"/>
                </a:solidFill>
                <a:uFillTx/>
              </a:rPr>
              <a:t>Scribes</a:t>
            </a:r>
          </a:p>
          <a:p>
            <a:pPr lvl="1" indent="-228600" algn="l">
              <a:buFont typeface="Arial" panose="020B0604020202020204" pitchFamily="34" charset="0"/>
              <a:buChar char="•"/>
            </a:pPr>
            <a:r>
              <a:rPr lang="en-US" sz="2400" dirty="0">
                <a:solidFill>
                  <a:srgbClr val="000000"/>
                </a:solidFill>
                <a:uFillTx/>
              </a:rPr>
              <a:t>Text expansion</a:t>
            </a:r>
          </a:p>
        </p:txBody>
      </p:sp>
      <p:sp>
        <p:nvSpPr>
          <p:cNvPr id="5" name="Title 1"/>
          <p:cNvSpPr>
            <a:spLocks noGrp="1"/>
          </p:cNvSpPr>
          <p:nvPr>
            <p:ph type="ctrTitle"/>
          </p:nvPr>
        </p:nvSpPr>
        <p:spPr>
          <a:xfrm>
            <a:off x="1179226" y="920050"/>
            <a:ext cx="9833548" cy="1325563"/>
          </a:xfrm>
        </p:spPr>
        <p:txBody>
          <a:bodyPr vert="horz" lIns="91440" tIns="45720" rIns="91440" bIns="45720" rtlCol="0" anchor="ctr">
            <a:normAutofit/>
          </a:bodyPr>
          <a:lstStyle/>
          <a:p>
            <a:r>
              <a:rPr lang="en-US" dirty="0">
                <a:solidFill>
                  <a:srgbClr val="000000"/>
                </a:solidFill>
                <a:uFillTx/>
              </a:rPr>
              <a:t>Electronic Medical Record</a:t>
            </a:r>
            <a:endParaRPr lang="en-US" kern="1200" dirty="0">
              <a:solidFill>
                <a:srgbClr val="000000"/>
              </a:solidFill>
              <a:uFillTx/>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457200" indent="-457200" algn="l">
              <a:buFont typeface="Arial" panose="020B0604020202020204" pitchFamily="34" charset="0"/>
              <a:buChar char="•"/>
            </a:pPr>
            <a:r>
              <a:rPr lang="en-US" sz="2800" dirty="0">
                <a:solidFill>
                  <a:srgbClr val="000000"/>
                </a:solidFill>
                <a:uFillTx/>
              </a:rPr>
              <a:t>AAEM Position Statement on Medical Scribes</a:t>
            </a:r>
          </a:p>
          <a:p>
            <a:pPr marL="914400" lvl="1" indent="-457200" algn="l">
              <a:buFont typeface="Arial" panose="020B0604020202020204" pitchFamily="34" charset="0"/>
              <a:buChar char="•"/>
            </a:pPr>
            <a:r>
              <a:rPr lang="en-US" sz="2400" dirty="0">
                <a:solidFill>
                  <a:srgbClr val="000000"/>
                </a:solidFill>
                <a:uFillTx/>
              </a:rPr>
              <a:t>Consider ancillary staff</a:t>
            </a:r>
          </a:p>
          <a:p>
            <a:pPr marL="914400" lvl="1" indent="-457200" algn="l">
              <a:buFont typeface="Arial" panose="020B0604020202020204" pitchFamily="34" charset="0"/>
              <a:buChar char="•"/>
            </a:pPr>
            <a:r>
              <a:rPr lang="en-US" sz="2400" dirty="0">
                <a:solidFill>
                  <a:srgbClr val="000000"/>
                </a:solidFill>
                <a:uFillTx/>
              </a:rPr>
              <a:t>Duties “should not include independent interaction with a patient, order entry or selection of discharge plans or documents.”</a:t>
            </a:r>
          </a:p>
        </p:txBody>
      </p:sp>
      <p:sp>
        <p:nvSpPr>
          <p:cNvPr id="5" name="Title 1"/>
          <p:cNvSpPr>
            <a:spLocks noGrp="1"/>
          </p:cNvSpPr>
          <p:nvPr>
            <p:ph type="ctrTitle"/>
          </p:nvPr>
        </p:nvSpPr>
        <p:spPr>
          <a:xfrm>
            <a:off x="1179226" y="920050"/>
            <a:ext cx="9833548" cy="1325563"/>
          </a:xfrm>
        </p:spPr>
        <p:txBody>
          <a:bodyPr vert="horz" lIns="91440" tIns="45720" rIns="91440" bIns="45720" rtlCol="0" anchor="ctr">
            <a:normAutofit/>
          </a:bodyPr>
          <a:lstStyle/>
          <a:p>
            <a:r>
              <a:rPr lang="en-US" dirty="0">
                <a:solidFill>
                  <a:srgbClr val="000000"/>
                </a:solidFill>
                <a:uFillTx/>
              </a:rPr>
              <a:t>Electronic Medical Record</a:t>
            </a:r>
            <a:endParaRPr lang="en-US" kern="1200" dirty="0">
              <a:solidFill>
                <a:srgbClr val="000000"/>
              </a:solidFill>
              <a:uFillTx/>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226" y="938724"/>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Documentation</a:t>
            </a:r>
          </a:p>
        </p:txBody>
      </p:sp>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457200" indent="-457200" algn="l">
              <a:buFont typeface="Arial" panose="020B0604020202020204" pitchFamily="34" charset="0"/>
              <a:buChar char="•"/>
            </a:pPr>
            <a:r>
              <a:rPr lang="en-US" sz="2800" dirty="0">
                <a:solidFill>
                  <a:srgbClr val="000000"/>
                </a:solidFill>
                <a:uFillTx/>
              </a:rPr>
              <a:t>Use of clinical guidelines in documentation can be protective</a:t>
            </a:r>
          </a:p>
          <a:p>
            <a:pPr marL="914400" lvl="1" indent="-457200" algn="l">
              <a:buFont typeface="Arial" panose="020B0604020202020204" pitchFamily="34" charset="0"/>
              <a:buChar char="•"/>
            </a:pPr>
            <a:r>
              <a:rPr lang="en-US" sz="2400" dirty="0">
                <a:solidFill>
                  <a:srgbClr val="000000"/>
                </a:solidFill>
                <a:uFillTx/>
              </a:rPr>
              <a:t>Reflect standard of care</a:t>
            </a:r>
          </a:p>
          <a:p>
            <a:pPr marL="457200" indent="-457200" algn="l">
              <a:buFont typeface="Arial" panose="020B0604020202020204" pitchFamily="34" charset="0"/>
              <a:buChar char="•"/>
            </a:pPr>
            <a:r>
              <a:rPr lang="en-US" sz="2800" dirty="0">
                <a:solidFill>
                  <a:srgbClr val="000000"/>
                </a:solidFill>
                <a:uFillTx/>
              </a:rPr>
              <a:t>Watch for bias, contradiction</a:t>
            </a:r>
          </a:p>
          <a:p>
            <a:pPr marL="457200" indent="-457200" algn="l">
              <a:buFont typeface="Arial" panose="020B0604020202020204" pitchFamily="34" charset="0"/>
              <a:buChar char="•"/>
            </a:pPr>
            <a:r>
              <a:rPr lang="en-US" sz="2800" dirty="0">
                <a:solidFill>
                  <a:srgbClr val="000000"/>
                </a:solidFill>
                <a:uFillTx/>
              </a:rPr>
              <a:t>Must be based on current EBM</a:t>
            </a:r>
          </a:p>
          <a:p>
            <a:pPr marL="457200" indent="-457200" algn="l">
              <a:buFont typeface="Arial" panose="020B0604020202020204" pitchFamily="34" charset="0"/>
              <a:buChar char="•"/>
            </a:pPr>
            <a:r>
              <a:rPr lang="en-US" sz="2800" dirty="0">
                <a:solidFill>
                  <a:srgbClr val="000000"/>
                </a:solidFill>
                <a:uFillTx/>
              </a:rPr>
              <a:t>May increase liability if guidelines </a:t>
            </a:r>
            <a:r>
              <a:rPr lang="en-US" sz="2800" i="1" dirty="0">
                <a:solidFill>
                  <a:srgbClr val="000000"/>
                </a:solidFill>
                <a:uFillTx/>
              </a:rPr>
              <a:t>not</a:t>
            </a:r>
            <a:r>
              <a:rPr lang="en-US" sz="2800" dirty="0">
                <a:solidFill>
                  <a:srgbClr val="000000"/>
                </a:solidFill>
                <a:uFillTx/>
              </a:rPr>
              <a:t> followed</a:t>
            </a:r>
          </a:p>
          <a:p>
            <a:pPr marL="457200" indent="-457200" algn="l">
              <a:buFont typeface="Arial" panose="020B0604020202020204" pitchFamily="34" charset="0"/>
              <a:buChar char="•"/>
            </a:pPr>
            <a:r>
              <a:rPr lang="en-US" sz="2800" dirty="0">
                <a:solidFill>
                  <a:srgbClr val="000000"/>
                </a:solidFill>
                <a:uFillTx/>
              </a:rPr>
              <a:t>Guide shared decision making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226" y="920050"/>
            <a:ext cx="9833548" cy="1325563"/>
          </a:xfrm>
        </p:spPr>
        <p:txBody>
          <a:bodyPr vert="horz" lIns="91440" tIns="45720" rIns="91440" bIns="45720" rtlCol="0" anchor="ctr">
            <a:normAutofit/>
          </a:bodyPr>
          <a:lstStyle/>
          <a:p>
            <a:r>
              <a:rPr lang="en-US" kern="1200" dirty="0">
                <a:uFillTx/>
                <a:latin typeface="+mj-lt"/>
                <a:ea typeface="+mj-ea"/>
                <a:cs typeface="+mj-cs"/>
              </a:rPr>
              <a:t>Malpractice Information</a:t>
            </a:r>
          </a:p>
        </p:txBody>
      </p:sp>
      <p:sp>
        <p:nvSpPr>
          <p:cNvPr id="3" name="Subtitle 2"/>
          <p:cNvSpPr>
            <a:spLocks noGrp="1"/>
          </p:cNvSpPr>
          <p:nvPr>
            <p:ph type="subTitle" idx="1"/>
          </p:nvPr>
        </p:nvSpPr>
        <p:spPr>
          <a:xfrm>
            <a:off x="1179226" y="2327338"/>
            <a:ext cx="9833548" cy="2938350"/>
          </a:xfrm>
        </p:spPr>
        <p:txBody>
          <a:bodyPr vert="horz" lIns="91440" tIns="45720" rIns="91440" bIns="45720" rtlCol="0">
            <a:noAutofit/>
          </a:bodyPr>
          <a:lstStyle/>
          <a:p>
            <a:pPr indent="-228600" algn="l">
              <a:buFont typeface="Arial" panose="020B0604020202020204" pitchFamily="34" charset="0"/>
              <a:buChar char="•"/>
            </a:pPr>
            <a:r>
              <a:rPr lang="en-US" sz="2800" dirty="0">
                <a:solidFill>
                  <a:srgbClr val="000000"/>
                </a:solidFill>
                <a:uFillTx/>
              </a:rPr>
              <a:t>Leading causes of error</a:t>
            </a:r>
          </a:p>
          <a:p>
            <a:pPr lvl="1" indent="-228600" algn="l">
              <a:buFont typeface="Arial" panose="020B0604020202020204" pitchFamily="34" charset="0"/>
              <a:buChar char="•"/>
            </a:pPr>
            <a:r>
              <a:rPr lang="en-US" sz="2400" dirty="0">
                <a:solidFill>
                  <a:srgbClr val="000000"/>
                </a:solidFill>
                <a:uFillTx/>
              </a:rPr>
              <a:t>Errors in diagnosis (37%)</a:t>
            </a:r>
          </a:p>
          <a:p>
            <a:pPr lvl="1" indent="-228600" algn="l">
              <a:buFont typeface="Arial" panose="020B0604020202020204" pitchFamily="34" charset="0"/>
              <a:buChar char="•"/>
            </a:pPr>
            <a:r>
              <a:rPr lang="en-US" sz="2400" dirty="0">
                <a:solidFill>
                  <a:srgbClr val="000000"/>
                </a:solidFill>
                <a:uFillTx/>
              </a:rPr>
              <a:t>Procedural complication (17%</a:t>
            </a:r>
            <a:r>
              <a:rPr lang="en-US" sz="2400" dirty="0" smtClean="0">
                <a:solidFill>
                  <a:srgbClr val="000000"/>
                </a:solidFill>
                <a:uFillTx/>
              </a:rPr>
              <a:t>)</a:t>
            </a:r>
          </a:p>
          <a:p>
            <a:pPr marL="228600" lvl="1" algn="l"/>
            <a:endParaRPr lang="en-US" dirty="0">
              <a:solidFill>
                <a:srgbClr val="000000"/>
              </a:solidFill>
              <a:uFillTx/>
            </a:endParaRPr>
          </a:p>
          <a:p>
            <a:pPr indent="-228600" algn="l">
              <a:buFont typeface="Arial" panose="020B0604020202020204" pitchFamily="34" charset="0"/>
              <a:buChar char="•"/>
            </a:pPr>
            <a:r>
              <a:rPr lang="en-US" sz="2800" dirty="0">
                <a:solidFill>
                  <a:srgbClr val="000000"/>
                </a:solidFill>
                <a:uFillTx/>
              </a:rPr>
              <a:t>Leading diagnoses involved in claims</a:t>
            </a:r>
          </a:p>
          <a:p>
            <a:pPr lvl="1" indent="-228600" algn="l">
              <a:buFont typeface="Arial" panose="020B0604020202020204" pitchFamily="34" charset="0"/>
              <a:buChar char="•"/>
            </a:pPr>
            <a:r>
              <a:rPr lang="en-US" sz="2400" dirty="0">
                <a:solidFill>
                  <a:srgbClr val="000000"/>
                </a:solidFill>
                <a:uFillTx/>
              </a:rPr>
              <a:t>Acute MI</a:t>
            </a:r>
          </a:p>
          <a:p>
            <a:pPr lvl="1" indent="-228600" algn="l">
              <a:buFont typeface="Arial" panose="020B0604020202020204" pitchFamily="34" charset="0"/>
              <a:buChar char="•"/>
            </a:pPr>
            <a:r>
              <a:rPr lang="en-US" sz="2400" dirty="0">
                <a:solidFill>
                  <a:srgbClr val="000000"/>
                </a:solidFill>
                <a:uFillTx/>
              </a:rPr>
              <a:t>Fractures</a:t>
            </a:r>
          </a:p>
          <a:p>
            <a:pPr lvl="1" indent="-228600" algn="l">
              <a:buFont typeface="Arial" panose="020B0604020202020204" pitchFamily="34" charset="0"/>
              <a:buChar char="•"/>
            </a:pPr>
            <a:r>
              <a:rPr lang="en-US" sz="2400" dirty="0">
                <a:solidFill>
                  <a:srgbClr val="000000"/>
                </a:solidFill>
                <a:uFillTx/>
              </a:rPr>
              <a:t>Appendicitis</a:t>
            </a:r>
          </a:p>
          <a:p>
            <a:pPr lvl="1" indent="-228600" algn="l">
              <a:buFont typeface="Arial" panose="020B0604020202020204" pitchFamily="34" charset="0"/>
              <a:buChar char="•"/>
            </a:pPr>
            <a:endParaRPr lang="en-US" dirty="0">
              <a:solidFill>
                <a:srgbClr val="000000"/>
              </a:solidFill>
              <a:uFillTx/>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457200" indent="-457200" algn="l">
              <a:buFont typeface="Arial" panose="020B0604020202020204" pitchFamily="34" charset="0"/>
              <a:buChar char="•"/>
            </a:pPr>
            <a:r>
              <a:rPr lang="en-US" sz="2800" dirty="0">
                <a:solidFill>
                  <a:srgbClr val="000000"/>
                </a:solidFill>
                <a:uFillTx/>
              </a:rPr>
              <a:t>Incorporate QI/Risk Management</a:t>
            </a:r>
          </a:p>
          <a:p>
            <a:pPr marL="914400" lvl="1" indent="-457200" algn="l">
              <a:buFont typeface="Arial" panose="020B0604020202020204" pitchFamily="34" charset="0"/>
              <a:buChar char="•"/>
            </a:pPr>
            <a:r>
              <a:rPr lang="en-US" sz="2400" dirty="0">
                <a:solidFill>
                  <a:srgbClr val="000000"/>
                </a:solidFill>
                <a:uFillTx/>
              </a:rPr>
              <a:t>Documentation incorporated into employee orientation</a:t>
            </a:r>
          </a:p>
          <a:p>
            <a:pPr marL="914400" lvl="1" indent="-457200" algn="l">
              <a:buFont typeface="Arial" panose="020B0604020202020204" pitchFamily="34" charset="0"/>
              <a:buChar char="•"/>
            </a:pPr>
            <a:r>
              <a:rPr lang="en-US" sz="2400" dirty="0">
                <a:solidFill>
                  <a:srgbClr val="000000"/>
                </a:solidFill>
                <a:uFillTx/>
              </a:rPr>
              <a:t>Standardized documentation</a:t>
            </a:r>
          </a:p>
          <a:p>
            <a:pPr marL="914400" lvl="1" indent="-457200" algn="l">
              <a:buFont typeface="Arial" panose="020B0604020202020204" pitchFamily="34" charset="0"/>
              <a:buChar char="•"/>
            </a:pPr>
            <a:r>
              <a:rPr lang="en-US" sz="2400" dirty="0">
                <a:solidFill>
                  <a:srgbClr val="000000"/>
                </a:solidFill>
                <a:uFillTx/>
              </a:rPr>
              <a:t>Prompts/risk reminders</a:t>
            </a:r>
          </a:p>
          <a:p>
            <a:pPr marL="914400" lvl="1" indent="-457200" algn="l">
              <a:buFont typeface="Arial" panose="020B0604020202020204" pitchFamily="34" charset="0"/>
              <a:buChar char="•"/>
            </a:pPr>
            <a:r>
              <a:rPr lang="en-US" sz="2400" dirty="0">
                <a:solidFill>
                  <a:srgbClr val="000000"/>
                </a:solidFill>
                <a:uFillTx/>
              </a:rPr>
              <a:t>Chart audits</a:t>
            </a:r>
          </a:p>
          <a:p>
            <a:pPr marL="914400" lvl="1" indent="-457200" algn="l">
              <a:buFont typeface="Arial" panose="020B0604020202020204" pitchFamily="34" charset="0"/>
              <a:buChar char="•"/>
            </a:pPr>
            <a:endParaRPr lang="en-US" sz="2400" dirty="0">
              <a:solidFill>
                <a:srgbClr val="000000"/>
              </a:solidFill>
              <a:uFillTx/>
            </a:endParaRPr>
          </a:p>
        </p:txBody>
      </p:sp>
      <p:sp>
        <p:nvSpPr>
          <p:cNvPr id="5" name="Title 1"/>
          <p:cNvSpPr txBox="1">
            <a:spLocks/>
          </p:cNvSpPr>
          <p:nvPr/>
        </p:nvSpPr>
        <p:spPr>
          <a:xfrm>
            <a:off x="1179226" y="938724"/>
            <a:ext cx="9833548"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mtClean="0">
                <a:solidFill>
                  <a:srgbClr val="000000"/>
                </a:solidFill>
              </a:rPr>
              <a:t>Documentation</a:t>
            </a:r>
            <a:endParaRPr lang="en-US"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226" y="957398"/>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Tips/Tricks</a:t>
            </a:r>
          </a:p>
        </p:txBody>
      </p:sp>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342900" indent="-342900" algn="l">
              <a:buFont typeface="Arial" panose="020B0604020202020204" pitchFamily="34" charset="0"/>
              <a:buChar char="•"/>
            </a:pPr>
            <a:r>
              <a:rPr lang="en-US" sz="2800" dirty="0">
                <a:solidFill>
                  <a:srgbClr val="000000"/>
                </a:solidFill>
                <a:uFillTx/>
              </a:rPr>
              <a:t>Chart Flow – should read like a story</a:t>
            </a:r>
          </a:p>
          <a:p>
            <a:pPr marL="800100" lvl="1" indent="-342900" algn="l">
              <a:buFont typeface="Arial" panose="020B0604020202020204" pitchFamily="34" charset="0"/>
              <a:buChar char="•"/>
            </a:pPr>
            <a:r>
              <a:rPr lang="en-US" sz="2400" dirty="0">
                <a:solidFill>
                  <a:srgbClr val="000000"/>
                </a:solidFill>
                <a:uFillTx/>
              </a:rPr>
              <a:t>Beginning</a:t>
            </a:r>
          </a:p>
          <a:p>
            <a:pPr marL="800100" lvl="1" indent="-342900" algn="l">
              <a:buFont typeface="Arial" panose="020B0604020202020204" pitchFamily="34" charset="0"/>
              <a:buChar char="•"/>
            </a:pPr>
            <a:r>
              <a:rPr lang="en-US" sz="2400" dirty="0">
                <a:solidFill>
                  <a:srgbClr val="000000"/>
                </a:solidFill>
                <a:uFillTx/>
              </a:rPr>
              <a:t>Evolution</a:t>
            </a:r>
          </a:p>
          <a:p>
            <a:pPr marL="800100" lvl="1" indent="-342900" algn="l">
              <a:buFont typeface="Arial" panose="020B0604020202020204" pitchFamily="34" charset="0"/>
              <a:buChar char="•"/>
            </a:pPr>
            <a:r>
              <a:rPr lang="en-US" sz="2400" dirty="0">
                <a:solidFill>
                  <a:srgbClr val="000000"/>
                </a:solidFill>
                <a:uFillTx/>
              </a:rPr>
              <a:t>Conclusion</a:t>
            </a:r>
          </a:p>
          <a:p>
            <a:pPr marL="800100" lvl="1" indent="-342900" algn="l">
              <a:buFont typeface="Arial" panose="020B0604020202020204" pitchFamily="34" charset="0"/>
              <a:buChar char="•"/>
            </a:pPr>
            <a:r>
              <a:rPr lang="en-US" sz="2400" dirty="0">
                <a:solidFill>
                  <a:srgbClr val="000000"/>
                </a:solidFill>
                <a:uFillTx/>
              </a:rPr>
              <a:t>Future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342900" indent="-342900" algn="l">
              <a:buFont typeface="Arial" panose="020B0604020202020204" pitchFamily="34" charset="0"/>
              <a:buChar char="•"/>
            </a:pPr>
            <a:r>
              <a:rPr lang="en-US" sz="2800" dirty="0">
                <a:solidFill>
                  <a:srgbClr val="000000"/>
                </a:solidFill>
                <a:uFillTx/>
              </a:rPr>
              <a:t>Teaching documentation</a:t>
            </a:r>
          </a:p>
          <a:p>
            <a:pPr marL="800100" lvl="1" indent="-342900" algn="l">
              <a:buFont typeface="Arial" panose="020B0604020202020204" pitchFamily="34" charset="0"/>
              <a:buChar char="•"/>
            </a:pPr>
            <a:r>
              <a:rPr lang="en-US" sz="2400" dirty="0">
                <a:solidFill>
                  <a:srgbClr val="000000"/>
                </a:solidFill>
                <a:uFillTx/>
              </a:rPr>
              <a:t>Accurate and complete </a:t>
            </a:r>
            <a:r>
              <a:rPr lang="en-US" sz="2400" dirty="0">
                <a:solidFill>
                  <a:srgbClr val="000000"/>
                </a:solidFill>
                <a:uFillTx/>
                <a:sym typeface="Wingdings" panose="05000000000000000000" pitchFamily="2" charset="2"/>
              </a:rPr>
              <a:t> concise</a:t>
            </a:r>
            <a:endParaRPr lang="en-US" sz="2400" dirty="0">
              <a:solidFill>
                <a:srgbClr val="000000"/>
              </a:solidFill>
              <a:uFillTx/>
            </a:endParaRPr>
          </a:p>
          <a:p>
            <a:pPr marL="800100" lvl="1" indent="-342900" algn="l">
              <a:buFont typeface="Arial" panose="020B0604020202020204" pitchFamily="34" charset="0"/>
              <a:buChar char="•"/>
            </a:pPr>
            <a:r>
              <a:rPr lang="en-US" sz="2400" dirty="0">
                <a:solidFill>
                  <a:srgbClr val="000000"/>
                </a:solidFill>
                <a:uFillTx/>
              </a:rPr>
              <a:t>Organization</a:t>
            </a:r>
          </a:p>
          <a:p>
            <a:pPr marL="800100" lvl="1" indent="-342900" algn="l">
              <a:buFont typeface="Arial" panose="020B0604020202020204" pitchFamily="34" charset="0"/>
              <a:buChar char="•"/>
            </a:pPr>
            <a:r>
              <a:rPr lang="en-US" sz="2400" dirty="0">
                <a:solidFill>
                  <a:srgbClr val="000000"/>
                </a:solidFill>
                <a:uFillTx/>
              </a:rPr>
              <a:t>Concise</a:t>
            </a:r>
          </a:p>
        </p:txBody>
      </p:sp>
      <p:sp>
        <p:nvSpPr>
          <p:cNvPr id="5" name="Title 1"/>
          <p:cNvSpPr txBox="1">
            <a:spLocks/>
          </p:cNvSpPr>
          <p:nvPr/>
        </p:nvSpPr>
        <p:spPr>
          <a:xfrm>
            <a:off x="1179226" y="957398"/>
            <a:ext cx="9833548"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mtClean="0">
                <a:solidFill>
                  <a:srgbClr val="000000"/>
                </a:solidFill>
              </a:rPr>
              <a:t>Tips/Tricks</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342900" indent="-342900" algn="l">
              <a:buFont typeface="Arial" panose="020B0604020202020204" pitchFamily="34" charset="0"/>
              <a:buChar char="•"/>
            </a:pPr>
            <a:r>
              <a:rPr lang="en-US" sz="2800" dirty="0">
                <a:solidFill>
                  <a:srgbClr val="000000"/>
                </a:solidFill>
                <a:uFillTx/>
              </a:rPr>
              <a:t>Teaching documentation</a:t>
            </a:r>
          </a:p>
          <a:p>
            <a:pPr marL="800100" lvl="1" indent="-342900" algn="l">
              <a:buFont typeface="Arial" panose="020B0604020202020204" pitchFamily="34" charset="0"/>
              <a:buChar char="•"/>
            </a:pPr>
            <a:r>
              <a:rPr lang="en-US" sz="2400" dirty="0">
                <a:solidFill>
                  <a:srgbClr val="000000"/>
                </a:solidFill>
                <a:uFillTx/>
              </a:rPr>
              <a:t>Subjective – chronologic, lay terminology, patient quotes</a:t>
            </a:r>
            <a:endParaRPr lang="en-US" sz="2200" dirty="0">
              <a:solidFill>
                <a:srgbClr val="000000"/>
              </a:solidFill>
              <a:uFillTx/>
            </a:endParaRPr>
          </a:p>
          <a:p>
            <a:pPr marL="800100" lvl="1" indent="-342900" algn="l">
              <a:buFont typeface="Arial" panose="020B0604020202020204" pitchFamily="34" charset="0"/>
              <a:buChar char="•"/>
            </a:pPr>
            <a:r>
              <a:rPr lang="en-US" sz="2400" dirty="0">
                <a:solidFill>
                  <a:srgbClr val="000000"/>
                </a:solidFill>
                <a:uFillTx/>
              </a:rPr>
              <a:t>Objective – medical terminology, no quotes</a:t>
            </a:r>
          </a:p>
          <a:p>
            <a:pPr marL="800100" lvl="1" indent="-342900" algn="l">
              <a:buFont typeface="Arial" panose="020B0604020202020204" pitchFamily="34" charset="0"/>
              <a:buChar char="•"/>
            </a:pPr>
            <a:r>
              <a:rPr lang="en-US" sz="2400" dirty="0">
                <a:solidFill>
                  <a:srgbClr val="000000"/>
                </a:solidFill>
                <a:uFillTx/>
              </a:rPr>
              <a:t>Be specific in physical exam</a:t>
            </a:r>
          </a:p>
          <a:p>
            <a:pPr marL="800100" lvl="1" indent="-342900" algn="l">
              <a:buFont typeface="Arial" panose="020B0604020202020204" pitchFamily="34" charset="0"/>
              <a:buChar char="•"/>
            </a:pPr>
            <a:r>
              <a:rPr lang="en-US" sz="2400" dirty="0">
                <a:solidFill>
                  <a:srgbClr val="000000"/>
                </a:solidFill>
                <a:uFillTx/>
              </a:rPr>
              <a:t>Interpret labs, imaging</a:t>
            </a:r>
          </a:p>
        </p:txBody>
      </p:sp>
      <p:sp>
        <p:nvSpPr>
          <p:cNvPr id="5" name="Title 1"/>
          <p:cNvSpPr txBox="1">
            <a:spLocks/>
          </p:cNvSpPr>
          <p:nvPr/>
        </p:nvSpPr>
        <p:spPr>
          <a:xfrm>
            <a:off x="1179226" y="957398"/>
            <a:ext cx="9833548"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mtClean="0">
                <a:solidFill>
                  <a:srgbClr val="000000"/>
                </a:solidFill>
              </a:rPr>
              <a:t>Tips/Tricks</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342900" indent="-342900" algn="l">
              <a:buFont typeface="Arial" panose="020B0604020202020204" pitchFamily="34" charset="0"/>
              <a:buChar char="•"/>
            </a:pPr>
            <a:r>
              <a:rPr lang="en-US" sz="2800" dirty="0">
                <a:solidFill>
                  <a:srgbClr val="000000"/>
                </a:solidFill>
                <a:uFillTx/>
              </a:rPr>
              <a:t>Teaching documentation</a:t>
            </a:r>
          </a:p>
          <a:p>
            <a:pPr marL="800100" lvl="1" indent="-342900" algn="l">
              <a:buFont typeface="Arial" panose="020B0604020202020204" pitchFamily="34" charset="0"/>
              <a:buChar char="•"/>
            </a:pPr>
            <a:r>
              <a:rPr lang="en-US" sz="2400" dirty="0">
                <a:solidFill>
                  <a:srgbClr val="000000"/>
                </a:solidFill>
                <a:uFillTx/>
              </a:rPr>
              <a:t>Assessment/medical decision making</a:t>
            </a:r>
          </a:p>
          <a:p>
            <a:pPr marL="800100" lvl="1" indent="-342900" algn="l">
              <a:buFont typeface="Arial" panose="020B0604020202020204" pitchFamily="34" charset="0"/>
              <a:buChar char="•"/>
            </a:pPr>
            <a:r>
              <a:rPr lang="en-US" sz="2400" dirty="0">
                <a:solidFill>
                  <a:srgbClr val="000000"/>
                </a:solidFill>
                <a:uFillTx/>
              </a:rPr>
              <a:t>Differential diagnosis</a:t>
            </a:r>
          </a:p>
          <a:p>
            <a:pPr marL="800100" lvl="1" indent="-342900" algn="l">
              <a:buFont typeface="Arial" panose="020B0604020202020204" pitchFamily="34" charset="0"/>
              <a:buChar char="•"/>
            </a:pPr>
            <a:r>
              <a:rPr lang="en-US" sz="2400" dirty="0">
                <a:solidFill>
                  <a:srgbClr val="000000"/>
                </a:solidFill>
                <a:uFillTx/>
              </a:rPr>
              <a:t>Plan</a:t>
            </a:r>
          </a:p>
          <a:p>
            <a:pPr marL="800100" lvl="1" indent="-342900" algn="l">
              <a:buFont typeface="Arial" panose="020B0604020202020204" pitchFamily="34" charset="0"/>
              <a:buChar char="•"/>
            </a:pPr>
            <a:r>
              <a:rPr lang="en-US" sz="2400" dirty="0">
                <a:solidFill>
                  <a:srgbClr val="000000"/>
                </a:solidFill>
                <a:uFillTx/>
              </a:rPr>
              <a:t>Disposition</a:t>
            </a:r>
          </a:p>
        </p:txBody>
      </p:sp>
      <p:sp>
        <p:nvSpPr>
          <p:cNvPr id="5" name="Title 1"/>
          <p:cNvSpPr>
            <a:spLocks noGrp="1"/>
          </p:cNvSpPr>
          <p:nvPr>
            <p:ph type="ctrTitle"/>
          </p:nvPr>
        </p:nvSpPr>
        <p:spPr>
          <a:xfrm>
            <a:off x="1179226" y="957398"/>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Tips/Tricks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indent="-228600" algn="l">
              <a:buFont typeface="Arial" panose="020B0604020202020204" pitchFamily="34" charset="0"/>
              <a:buChar char="•"/>
            </a:pPr>
            <a:r>
              <a:rPr lang="en-US" sz="2800" dirty="0">
                <a:solidFill>
                  <a:srgbClr val="000000"/>
                </a:solidFill>
                <a:uFillTx/>
              </a:rPr>
              <a:t>Medical Decision Making</a:t>
            </a:r>
          </a:p>
          <a:p>
            <a:pPr lvl="1" indent="-228600" algn="l">
              <a:buFont typeface="Arial" panose="020B0604020202020204" pitchFamily="34" charset="0"/>
              <a:buChar char="•"/>
            </a:pPr>
            <a:r>
              <a:rPr lang="en-US" sz="2400" dirty="0" err="1">
                <a:solidFill>
                  <a:srgbClr val="000000"/>
                </a:solidFill>
                <a:uFillTx/>
              </a:rPr>
              <a:t>DDx</a:t>
            </a:r>
            <a:endParaRPr lang="en-US" sz="2400" dirty="0">
              <a:solidFill>
                <a:srgbClr val="000000"/>
              </a:solidFill>
              <a:uFillTx/>
            </a:endParaRPr>
          </a:p>
          <a:p>
            <a:pPr lvl="1" indent="-228600" algn="l">
              <a:buFont typeface="Arial" panose="020B0604020202020204" pitchFamily="34" charset="0"/>
              <a:buChar char="•"/>
            </a:pPr>
            <a:r>
              <a:rPr lang="en-US" sz="2400" dirty="0">
                <a:solidFill>
                  <a:srgbClr val="000000"/>
                </a:solidFill>
                <a:uFillTx/>
              </a:rPr>
              <a:t>What you’re testing for/not</a:t>
            </a:r>
          </a:p>
          <a:p>
            <a:pPr lvl="1" indent="-228600" algn="l">
              <a:buFont typeface="Arial" panose="020B0604020202020204" pitchFamily="34" charset="0"/>
              <a:buChar char="•"/>
            </a:pPr>
            <a:r>
              <a:rPr lang="en-US" sz="2400" dirty="0">
                <a:solidFill>
                  <a:srgbClr val="000000"/>
                </a:solidFill>
                <a:uFillTx/>
              </a:rPr>
              <a:t>Why</a:t>
            </a:r>
          </a:p>
          <a:p>
            <a:pPr indent="-228600" algn="l">
              <a:buFont typeface="Arial" panose="020B0604020202020204" pitchFamily="34" charset="0"/>
              <a:buChar char="•"/>
            </a:pPr>
            <a:r>
              <a:rPr lang="en-US" sz="2800" dirty="0">
                <a:solidFill>
                  <a:srgbClr val="000000"/>
                </a:solidFill>
                <a:uFillTx/>
              </a:rPr>
              <a:t>Location EMR-dependent</a:t>
            </a:r>
          </a:p>
        </p:txBody>
      </p:sp>
      <p:sp>
        <p:nvSpPr>
          <p:cNvPr id="5" name="Title 1"/>
          <p:cNvSpPr>
            <a:spLocks noGrp="1"/>
          </p:cNvSpPr>
          <p:nvPr>
            <p:ph type="ctrTitle"/>
          </p:nvPr>
        </p:nvSpPr>
        <p:spPr>
          <a:xfrm>
            <a:off x="1179226" y="957398"/>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Tips/Tricks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226" y="938724"/>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Tips/Tricks - Musts</a:t>
            </a:r>
          </a:p>
        </p:txBody>
      </p:sp>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342900" indent="-342900" algn="l">
              <a:buFont typeface="Arial" panose="020B0604020202020204" pitchFamily="34" charset="0"/>
              <a:buChar char="•"/>
            </a:pPr>
            <a:r>
              <a:rPr lang="en-US" sz="2800" dirty="0">
                <a:solidFill>
                  <a:srgbClr val="000000"/>
                </a:solidFill>
                <a:uFillTx/>
              </a:rPr>
              <a:t>“If it isn’t documented, it didn’t happen.”</a:t>
            </a:r>
          </a:p>
          <a:p>
            <a:pPr marL="342900" indent="-342900" algn="l">
              <a:buFont typeface="Arial" panose="020B0604020202020204" pitchFamily="34" charset="0"/>
              <a:buChar char="•"/>
            </a:pPr>
            <a:r>
              <a:rPr lang="en-US" sz="2800" dirty="0">
                <a:solidFill>
                  <a:srgbClr val="000000"/>
                </a:solidFill>
                <a:uFillTx/>
              </a:rPr>
              <a:t>Review registration data</a:t>
            </a:r>
          </a:p>
          <a:p>
            <a:pPr marL="342900" indent="-342900" algn="l">
              <a:buFont typeface="Arial" panose="020B0604020202020204" pitchFamily="34" charset="0"/>
              <a:buChar char="•"/>
            </a:pPr>
            <a:r>
              <a:rPr lang="en-US" sz="2800" dirty="0">
                <a:solidFill>
                  <a:srgbClr val="000000"/>
                </a:solidFill>
                <a:uFillTx/>
              </a:rPr>
              <a:t>Review nursing notes/assessments – address discrepancies</a:t>
            </a:r>
          </a:p>
          <a:p>
            <a:pPr marL="342900" indent="-342900" algn="l">
              <a:buFont typeface="Arial" panose="020B0604020202020204" pitchFamily="34" charset="0"/>
              <a:buChar char="•"/>
            </a:pPr>
            <a:r>
              <a:rPr lang="en-US" sz="2800" dirty="0">
                <a:solidFill>
                  <a:srgbClr val="000000"/>
                </a:solidFill>
                <a:uFillTx/>
              </a:rPr>
              <a:t>Review EMS notes (when available) – address discrepancies</a:t>
            </a:r>
          </a:p>
          <a:p>
            <a:pPr marL="342900" indent="-342900" algn="l">
              <a:buFont typeface="Arial" panose="020B0604020202020204" pitchFamily="34" charset="0"/>
              <a:buChar char="•"/>
            </a:pPr>
            <a:r>
              <a:rPr lang="en-US" sz="2800" dirty="0">
                <a:solidFill>
                  <a:srgbClr val="000000"/>
                </a:solidFill>
                <a:uFillTx/>
              </a:rPr>
              <a:t>Additional information obtained later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2651760"/>
            <a:ext cx="9833548" cy="3758183"/>
          </a:xfrm>
        </p:spPr>
        <p:txBody>
          <a:bodyPr vert="horz" lIns="91440" tIns="45720" rIns="91440" bIns="45720" rtlCol="0">
            <a:noAutofit/>
          </a:bodyPr>
          <a:lstStyle/>
          <a:p>
            <a:pPr marL="342900" indent="-342900" algn="l">
              <a:buFont typeface="Arial" panose="020B0604020202020204" pitchFamily="34" charset="0"/>
              <a:buChar char="•"/>
            </a:pPr>
            <a:r>
              <a:rPr lang="en-US" sz="2800" dirty="0">
                <a:solidFill>
                  <a:srgbClr val="000000"/>
                </a:solidFill>
                <a:uFillTx/>
              </a:rPr>
              <a:t>Date/time stamp – don’t rely on EMR</a:t>
            </a:r>
          </a:p>
          <a:p>
            <a:pPr marL="342900" indent="-342900" algn="l">
              <a:buFont typeface="Arial" panose="020B0604020202020204" pitchFamily="34" charset="0"/>
              <a:buChar char="•"/>
            </a:pPr>
            <a:r>
              <a:rPr lang="en-US" sz="2800" dirty="0">
                <a:solidFill>
                  <a:srgbClr val="000000"/>
                </a:solidFill>
                <a:uFillTx/>
              </a:rPr>
              <a:t>Legibility (if not typed)</a:t>
            </a:r>
          </a:p>
          <a:p>
            <a:pPr marL="342900" indent="-342900" algn="l">
              <a:buFont typeface="Arial" panose="020B0604020202020204" pitchFamily="34" charset="0"/>
              <a:buChar char="•"/>
            </a:pPr>
            <a:r>
              <a:rPr lang="en-US" sz="2800" dirty="0">
                <a:solidFill>
                  <a:srgbClr val="000000"/>
                </a:solidFill>
                <a:uFillTx/>
              </a:rPr>
              <a:t>Focused but thorough history and exam</a:t>
            </a:r>
          </a:p>
          <a:p>
            <a:pPr marL="342900" indent="-342900" algn="l">
              <a:buFont typeface="Arial" panose="020B0604020202020204" pitchFamily="34" charset="0"/>
              <a:buChar char="•"/>
            </a:pPr>
            <a:r>
              <a:rPr lang="en-US" sz="2800" dirty="0">
                <a:solidFill>
                  <a:srgbClr val="000000"/>
                </a:solidFill>
                <a:uFillTx/>
              </a:rPr>
              <a:t>Vital Signs: abnormalities</a:t>
            </a:r>
          </a:p>
          <a:p>
            <a:pPr marL="342900" indent="-342900" algn="l">
              <a:buFont typeface="Arial" panose="020B0604020202020204" pitchFamily="34" charset="0"/>
              <a:buChar char="•"/>
            </a:pPr>
            <a:r>
              <a:rPr lang="en-US" sz="2800" dirty="0">
                <a:solidFill>
                  <a:srgbClr val="000000"/>
                </a:solidFill>
                <a:uFillTx/>
              </a:rPr>
              <a:t>Results of </a:t>
            </a:r>
            <a:r>
              <a:rPr lang="en-US" sz="2800" i="1" dirty="0">
                <a:solidFill>
                  <a:srgbClr val="000000"/>
                </a:solidFill>
                <a:uFillTx/>
              </a:rPr>
              <a:t>all</a:t>
            </a:r>
            <a:r>
              <a:rPr lang="en-US" sz="2800" dirty="0">
                <a:solidFill>
                  <a:srgbClr val="000000"/>
                </a:solidFill>
                <a:uFillTx/>
              </a:rPr>
              <a:t> diagnostic tests</a:t>
            </a:r>
          </a:p>
          <a:p>
            <a:pPr marL="342900" indent="-342900" algn="l">
              <a:buFont typeface="Arial" panose="020B0604020202020204" pitchFamily="34" charset="0"/>
              <a:buChar char="•"/>
            </a:pPr>
            <a:r>
              <a:rPr lang="en-US" sz="2800" dirty="0">
                <a:solidFill>
                  <a:srgbClr val="000000"/>
                </a:solidFill>
                <a:uFillTx/>
              </a:rPr>
              <a:t>Response to therapy</a:t>
            </a:r>
          </a:p>
          <a:p>
            <a:pPr marL="342900" indent="-342900" algn="l">
              <a:buFont typeface="Arial" panose="020B0604020202020204" pitchFamily="34" charset="0"/>
              <a:buChar char="•"/>
            </a:pPr>
            <a:r>
              <a:rPr lang="en-US" sz="2800" dirty="0">
                <a:solidFill>
                  <a:srgbClr val="000000"/>
                </a:solidFill>
                <a:uFillTx/>
              </a:rPr>
              <a:t>Serial exams</a:t>
            </a:r>
          </a:p>
          <a:p>
            <a:pPr marL="342900" indent="-342900" algn="l">
              <a:buFont typeface="Arial" panose="020B0604020202020204" pitchFamily="34" charset="0"/>
              <a:buChar char="•"/>
            </a:pPr>
            <a:endParaRPr lang="en-US" sz="2800" dirty="0">
              <a:solidFill>
                <a:srgbClr val="000000"/>
              </a:solidFill>
              <a:uFillTx/>
            </a:endParaRPr>
          </a:p>
          <a:p>
            <a:pPr marL="342900" indent="-342900" algn="l">
              <a:buFont typeface="Arial" panose="020B0604020202020204" pitchFamily="34" charset="0"/>
              <a:buChar char="•"/>
            </a:pPr>
            <a:endParaRPr lang="en-US" sz="2800" dirty="0">
              <a:solidFill>
                <a:srgbClr val="000000"/>
              </a:solidFill>
              <a:uFillTx/>
            </a:endParaRPr>
          </a:p>
        </p:txBody>
      </p:sp>
      <p:sp>
        <p:nvSpPr>
          <p:cNvPr id="5" name="Title 1"/>
          <p:cNvSpPr>
            <a:spLocks noGrp="1"/>
          </p:cNvSpPr>
          <p:nvPr>
            <p:ph type="ctrTitle"/>
          </p:nvPr>
        </p:nvSpPr>
        <p:spPr>
          <a:xfrm>
            <a:off x="1179226" y="938724"/>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Tips/Tricks - Musts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342900" indent="-342900" algn="l">
              <a:buFont typeface="Arial" panose="020B0604020202020204" pitchFamily="34" charset="0"/>
              <a:buChar char="•"/>
            </a:pPr>
            <a:r>
              <a:rPr lang="en-US" sz="2800" dirty="0">
                <a:solidFill>
                  <a:srgbClr val="000000"/>
                </a:solidFill>
                <a:uFillTx/>
              </a:rPr>
              <a:t>Consultant with name, time of conversation, recommendations</a:t>
            </a:r>
          </a:p>
          <a:p>
            <a:pPr marL="342900" indent="-342900" algn="l">
              <a:buFont typeface="Arial" panose="020B0604020202020204" pitchFamily="34" charset="0"/>
              <a:buChar char="•"/>
            </a:pPr>
            <a:r>
              <a:rPr lang="en-US" sz="2800" dirty="0">
                <a:solidFill>
                  <a:srgbClr val="000000"/>
                </a:solidFill>
                <a:uFillTx/>
              </a:rPr>
              <a:t>Medical decision making</a:t>
            </a:r>
          </a:p>
          <a:p>
            <a:pPr marL="342900" indent="-342900" algn="l">
              <a:buFont typeface="Arial" panose="020B0604020202020204" pitchFamily="34" charset="0"/>
              <a:buChar char="•"/>
            </a:pPr>
            <a:r>
              <a:rPr lang="en-US" sz="2800" dirty="0">
                <a:solidFill>
                  <a:srgbClr val="000000"/>
                </a:solidFill>
                <a:uFillTx/>
              </a:rPr>
              <a:t>Procedures</a:t>
            </a:r>
          </a:p>
          <a:p>
            <a:pPr marL="342900" indent="-342900" algn="l">
              <a:buFont typeface="Arial" panose="020B0604020202020204" pitchFamily="34" charset="0"/>
              <a:buChar char="•"/>
            </a:pPr>
            <a:r>
              <a:rPr lang="en-US" sz="2800" dirty="0">
                <a:solidFill>
                  <a:srgbClr val="000000"/>
                </a:solidFill>
                <a:uFillTx/>
              </a:rPr>
              <a:t>Discharge planning/follow-up</a:t>
            </a:r>
          </a:p>
          <a:p>
            <a:pPr marL="342900" indent="-342900" algn="l">
              <a:buFont typeface="Arial" panose="020B0604020202020204" pitchFamily="34" charset="0"/>
              <a:buChar char="•"/>
            </a:pPr>
            <a:r>
              <a:rPr lang="en-US" sz="2800" dirty="0">
                <a:solidFill>
                  <a:srgbClr val="000000"/>
                </a:solidFill>
                <a:uFillTx/>
              </a:rPr>
              <a:t>AMA</a:t>
            </a:r>
          </a:p>
          <a:p>
            <a:pPr marL="342900" indent="-342900" algn="l">
              <a:buFont typeface="Arial" panose="020B0604020202020204" pitchFamily="34" charset="0"/>
              <a:buChar char="•"/>
            </a:pPr>
            <a:endParaRPr lang="en-US" sz="2800" dirty="0">
              <a:solidFill>
                <a:srgbClr val="000000"/>
              </a:solidFill>
              <a:uFillTx/>
            </a:endParaRPr>
          </a:p>
        </p:txBody>
      </p:sp>
      <p:sp>
        <p:nvSpPr>
          <p:cNvPr id="5" name="Title 1"/>
          <p:cNvSpPr>
            <a:spLocks noGrp="1"/>
          </p:cNvSpPr>
          <p:nvPr>
            <p:ph type="ctrTitle"/>
          </p:nvPr>
        </p:nvSpPr>
        <p:spPr>
          <a:xfrm>
            <a:off x="1179226" y="938724"/>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Tips/Tricks - Musts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226" y="938724"/>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Tips/Tricks - Nevers</a:t>
            </a:r>
          </a:p>
        </p:txBody>
      </p:sp>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342900" indent="-342900" algn="l">
              <a:buFont typeface="Arial" panose="020B0604020202020204" pitchFamily="34" charset="0"/>
              <a:buChar char="•"/>
            </a:pPr>
            <a:r>
              <a:rPr lang="en-US" sz="2800" dirty="0">
                <a:solidFill>
                  <a:srgbClr val="000000"/>
                </a:solidFill>
                <a:uFillTx/>
              </a:rPr>
              <a:t>Nothing derogatory</a:t>
            </a:r>
          </a:p>
          <a:p>
            <a:pPr marL="342900" indent="-342900" algn="l">
              <a:buFont typeface="Arial" panose="020B0604020202020204" pitchFamily="34" charset="0"/>
              <a:buChar char="•"/>
            </a:pPr>
            <a:r>
              <a:rPr lang="en-US" sz="2800" dirty="0">
                <a:solidFill>
                  <a:srgbClr val="000000"/>
                </a:solidFill>
                <a:uFillTx/>
              </a:rPr>
              <a:t>Never change a signed note</a:t>
            </a:r>
          </a:p>
          <a:p>
            <a:pPr marL="800100" lvl="1" indent="-342900" algn="l">
              <a:buFont typeface="Arial" panose="020B0604020202020204" pitchFamily="34" charset="0"/>
              <a:buChar char="•"/>
            </a:pPr>
            <a:r>
              <a:rPr lang="en-US" sz="2400" dirty="0">
                <a:solidFill>
                  <a:srgbClr val="000000"/>
                </a:solidFill>
                <a:uFillTx/>
              </a:rPr>
              <a:t>Write an addendum, data/time</a:t>
            </a:r>
          </a:p>
          <a:p>
            <a:pPr marL="342900" indent="-342900" algn="l">
              <a:buFont typeface="Arial" panose="020B0604020202020204" pitchFamily="34" charset="0"/>
              <a:buChar char="•"/>
            </a:pPr>
            <a:r>
              <a:rPr lang="en-US" sz="2800" dirty="0">
                <a:solidFill>
                  <a:srgbClr val="000000"/>
                </a:solidFill>
                <a:uFillTx/>
              </a:rPr>
              <a:t>No “chart wars”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1179222" y="2364686"/>
            <a:ext cx="8309148" cy="269397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228600" algn="l">
              <a:buFont typeface="Arial" panose="020B0604020202020204" pitchFamily="34" charset="0"/>
              <a:buChar char="•"/>
            </a:pPr>
            <a:r>
              <a:rPr lang="en-US" sz="2800" dirty="0" smtClean="0">
                <a:solidFill>
                  <a:srgbClr val="000000"/>
                </a:solidFill>
              </a:rPr>
              <a:t>Missed diagnosis =  frequent cause of error ($$$)</a:t>
            </a:r>
          </a:p>
          <a:p>
            <a:pPr lvl="1" indent="-228600" algn="l">
              <a:buFont typeface="Arial" panose="020B0604020202020204" pitchFamily="34" charset="0"/>
              <a:buChar char="•"/>
            </a:pPr>
            <a:r>
              <a:rPr lang="en-US" sz="2400" dirty="0" smtClean="0">
                <a:solidFill>
                  <a:srgbClr val="000000"/>
                </a:solidFill>
              </a:rPr>
              <a:t>No/limited </a:t>
            </a:r>
            <a:r>
              <a:rPr lang="en-US" sz="2400" dirty="0" err="1" smtClean="0">
                <a:solidFill>
                  <a:srgbClr val="000000"/>
                </a:solidFill>
              </a:rPr>
              <a:t>DDx</a:t>
            </a:r>
            <a:endParaRPr lang="en-US" sz="2400" dirty="0" smtClean="0">
              <a:solidFill>
                <a:srgbClr val="000000"/>
              </a:solidFill>
            </a:endParaRPr>
          </a:p>
          <a:p>
            <a:pPr lvl="1" indent="-228600" algn="l">
              <a:buFont typeface="Arial" panose="020B0604020202020204" pitchFamily="34" charset="0"/>
              <a:buChar char="•"/>
            </a:pPr>
            <a:r>
              <a:rPr lang="en-US" sz="2400" dirty="0" smtClean="0">
                <a:solidFill>
                  <a:srgbClr val="000000"/>
                </a:solidFill>
              </a:rPr>
              <a:t>Error in testing (delay or incorrect test)</a:t>
            </a:r>
          </a:p>
          <a:p>
            <a:pPr lvl="1" indent="-228600" algn="l">
              <a:buFont typeface="Arial" panose="020B0604020202020204" pitchFamily="34" charset="0"/>
              <a:buChar char="•"/>
            </a:pPr>
            <a:r>
              <a:rPr lang="en-US" sz="2400" dirty="0" smtClean="0">
                <a:solidFill>
                  <a:srgbClr val="000000"/>
                </a:solidFill>
              </a:rPr>
              <a:t>Premature discharge/inadequate assessment</a:t>
            </a:r>
          </a:p>
          <a:p>
            <a:pPr indent="-228600" algn="l">
              <a:buFont typeface="Arial" panose="020B0604020202020204" pitchFamily="34" charset="0"/>
              <a:buChar char="•"/>
            </a:pPr>
            <a:endParaRPr lang="en-US" sz="2800" dirty="0" smtClean="0">
              <a:solidFill>
                <a:srgbClr val="000000"/>
              </a:solidFill>
            </a:endParaRPr>
          </a:p>
          <a:p>
            <a:pPr indent="-228600" algn="l">
              <a:buFont typeface="Arial" panose="020B0604020202020204" pitchFamily="34" charset="0"/>
              <a:buChar char="•"/>
            </a:pPr>
            <a:r>
              <a:rPr lang="en-US" sz="2800" dirty="0" smtClean="0">
                <a:solidFill>
                  <a:srgbClr val="000000"/>
                </a:solidFill>
              </a:rPr>
              <a:t>Undiagnosed condition &gt;&gt; incorrect diagnosis</a:t>
            </a:r>
            <a:endParaRPr lang="en-US" sz="2800" dirty="0">
              <a:solidFill>
                <a:srgbClr val="000000"/>
              </a:solidFill>
            </a:endParaRPr>
          </a:p>
        </p:txBody>
      </p:sp>
      <p:sp>
        <p:nvSpPr>
          <p:cNvPr id="5" name="Title 1"/>
          <p:cNvSpPr txBox="1">
            <a:spLocks/>
          </p:cNvSpPr>
          <p:nvPr/>
        </p:nvSpPr>
        <p:spPr>
          <a:xfrm>
            <a:off x="1179226" y="920050"/>
            <a:ext cx="9833548"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mtClean="0"/>
              <a:t>Malpractice Information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226" y="938724"/>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Tips/Tricks</a:t>
            </a:r>
          </a:p>
        </p:txBody>
      </p:sp>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342900" indent="-342900" algn="l">
              <a:buFont typeface="Arial" panose="020B0604020202020204" pitchFamily="34" charset="0"/>
              <a:buChar char="•"/>
            </a:pPr>
            <a:r>
              <a:rPr lang="en-US" sz="2800" dirty="0">
                <a:solidFill>
                  <a:srgbClr val="000000"/>
                </a:solidFill>
                <a:uFillTx/>
              </a:rPr>
              <a:t>Teaching documentation</a:t>
            </a:r>
          </a:p>
          <a:p>
            <a:pPr marL="800100" lvl="1" indent="-342900" algn="l">
              <a:buFont typeface="Arial" panose="020B0604020202020204" pitchFamily="34" charset="0"/>
              <a:buChar char="•"/>
            </a:pPr>
            <a:r>
              <a:rPr lang="en-US" sz="2400" dirty="0">
                <a:solidFill>
                  <a:srgbClr val="000000"/>
                </a:solidFill>
                <a:uFillTx/>
              </a:rPr>
              <a:t>Assessment/medical decision making</a:t>
            </a:r>
          </a:p>
          <a:p>
            <a:pPr marL="800100" lvl="1" indent="-342900" algn="l">
              <a:buFont typeface="Arial" panose="020B0604020202020204" pitchFamily="34" charset="0"/>
              <a:buChar char="•"/>
            </a:pPr>
            <a:r>
              <a:rPr lang="en-US" sz="2400" dirty="0">
                <a:solidFill>
                  <a:srgbClr val="000000"/>
                </a:solidFill>
                <a:uFillTx/>
              </a:rPr>
              <a:t>Differential diagnosis</a:t>
            </a:r>
          </a:p>
          <a:p>
            <a:pPr marL="800100" lvl="1" indent="-342900" algn="l">
              <a:buFont typeface="Arial" panose="020B0604020202020204" pitchFamily="34" charset="0"/>
              <a:buChar char="•"/>
            </a:pPr>
            <a:r>
              <a:rPr lang="en-US" sz="2400" dirty="0">
                <a:solidFill>
                  <a:srgbClr val="000000"/>
                </a:solidFill>
                <a:uFillTx/>
              </a:rPr>
              <a:t>Plan</a:t>
            </a:r>
          </a:p>
          <a:p>
            <a:pPr marL="800100" lvl="1" indent="-342900" algn="l">
              <a:buFont typeface="Arial" panose="020B0604020202020204" pitchFamily="34" charset="0"/>
              <a:buChar char="•"/>
            </a:pPr>
            <a:r>
              <a:rPr lang="en-US" sz="2400" dirty="0">
                <a:solidFill>
                  <a:srgbClr val="000000"/>
                </a:solidFill>
                <a:uFillTx/>
              </a:rPr>
              <a:t>Disposition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457200" indent="-457200" algn="l">
              <a:buFont typeface="Arial" panose="020B0604020202020204" pitchFamily="34" charset="0"/>
              <a:buChar char="•"/>
            </a:pPr>
            <a:r>
              <a:rPr lang="en-US" sz="2800" dirty="0">
                <a:solidFill>
                  <a:srgbClr val="000000"/>
                </a:solidFill>
                <a:uFillTx/>
              </a:rPr>
              <a:t>Macros/templates</a:t>
            </a:r>
          </a:p>
          <a:p>
            <a:pPr marL="914400" lvl="1" indent="-457200" algn="l">
              <a:buFont typeface="Arial" panose="020B0604020202020204" pitchFamily="34" charset="0"/>
              <a:buChar char="•"/>
            </a:pPr>
            <a:r>
              <a:rPr lang="en-US" sz="2400" dirty="0">
                <a:solidFill>
                  <a:srgbClr val="000000"/>
                </a:solidFill>
                <a:uFillTx/>
              </a:rPr>
              <a:t>Risk if pre-checked portion doesn’t match patient encounter</a:t>
            </a:r>
            <a:endParaRPr lang="en-US" sz="2200" dirty="0">
              <a:solidFill>
                <a:srgbClr val="000000"/>
              </a:solidFill>
              <a:uFillTx/>
            </a:endParaRPr>
          </a:p>
          <a:p>
            <a:pPr marL="914400" lvl="1" indent="-457200" algn="l">
              <a:buFont typeface="Arial" panose="020B0604020202020204" pitchFamily="34" charset="0"/>
              <a:buChar char="•"/>
            </a:pPr>
            <a:r>
              <a:rPr lang="en-US" sz="2400" dirty="0">
                <a:solidFill>
                  <a:srgbClr val="000000"/>
                </a:solidFill>
                <a:uFillTx/>
              </a:rPr>
              <a:t>Least info in each macro</a:t>
            </a:r>
          </a:p>
          <a:p>
            <a:pPr marL="914400" lvl="1" indent="-457200" algn="l">
              <a:buFont typeface="Arial" panose="020B0604020202020204" pitchFamily="34" charset="0"/>
              <a:buChar char="•"/>
            </a:pPr>
            <a:r>
              <a:rPr lang="en-US" sz="2400" dirty="0">
                <a:solidFill>
                  <a:srgbClr val="000000"/>
                </a:solidFill>
                <a:uFillTx/>
              </a:rPr>
              <a:t>Build multiple choices</a:t>
            </a:r>
          </a:p>
          <a:p>
            <a:pPr marL="457200" indent="-457200" algn="l">
              <a:buFont typeface="Arial" panose="020B0604020202020204" pitchFamily="34" charset="0"/>
              <a:buChar char="•"/>
            </a:pPr>
            <a:r>
              <a:rPr lang="en-US" sz="2800" dirty="0">
                <a:solidFill>
                  <a:srgbClr val="000000"/>
                </a:solidFill>
                <a:uFillTx/>
              </a:rPr>
              <a:t>Combination of template + free text</a:t>
            </a:r>
          </a:p>
        </p:txBody>
      </p:sp>
      <p:sp>
        <p:nvSpPr>
          <p:cNvPr id="5" name="Title 1"/>
          <p:cNvSpPr>
            <a:spLocks noGrp="1"/>
          </p:cNvSpPr>
          <p:nvPr>
            <p:ph type="ctrTitle"/>
          </p:nvPr>
        </p:nvSpPr>
        <p:spPr>
          <a:xfrm>
            <a:off x="1179226" y="938724"/>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Tips/Tricks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457200" indent="-457200" algn="l">
              <a:buFont typeface="Arial" panose="020B0604020202020204" pitchFamily="34" charset="0"/>
              <a:buChar char="•"/>
            </a:pPr>
            <a:r>
              <a:rPr lang="en-US" sz="2800" dirty="0">
                <a:solidFill>
                  <a:srgbClr val="000000"/>
                </a:solidFill>
                <a:uFillTx/>
              </a:rPr>
              <a:t>Quality and safety measures</a:t>
            </a:r>
          </a:p>
          <a:p>
            <a:pPr marL="914400" lvl="1" indent="-457200" algn="l">
              <a:buFont typeface="Arial" panose="020B0604020202020204" pitchFamily="34" charset="0"/>
              <a:buChar char="•"/>
            </a:pPr>
            <a:r>
              <a:rPr lang="en-US" sz="2400" dirty="0">
                <a:solidFill>
                  <a:srgbClr val="000000"/>
                </a:solidFill>
                <a:uFillTx/>
              </a:rPr>
              <a:t>Alerts</a:t>
            </a:r>
          </a:p>
          <a:p>
            <a:pPr marL="914400" lvl="1" indent="-457200" algn="l">
              <a:buFont typeface="Arial" panose="020B0604020202020204" pitchFamily="34" charset="0"/>
              <a:buChar char="•"/>
            </a:pPr>
            <a:r>
              <a:rPr lang="en-US" sz="2400" dirty="0">
                <a:solidFill>
                  <a:srgbClr val="000000"/>
                </a:solidFill>
                <a:uFillTx/>
              </a:rPr>
              <a:t>IT logic</a:t>
            </a:r>
          </a:p>
          <a:p>
            <a:pPr marL="914400" lvl="1" indent="-457200" algn="l">
              <a:buFont typeface="Arial" panose="020B0604020202020204" pitchFamily="34" charset="0"/>
              <a:buChar char="•"/>
            </a:pPr>
            <a:r>
              <a:rPr lang="en-US" sz="2400" dirty="0">
                <a:solidFill>
                  <a:srgbClr val="000000"/>
                </a:solidFill>
                <a:uFillTx/>
              </a:rPr>
              <a:t>Default orders</a:t>
            </a:r>
          </a:p>
          <a:p>
            <a:pPr marL="914400" lvl="1" indent="-457200" algn="l">
              <a:buFont typeface="Arial" panose="020B0604020202020204" pitchFamily="34" charset="0"/>
              <a:buChar char="•"/>
            </a:pPr>
            <a:r>
              <a:rPr lang="en-US" sz="2400" dirty="0">
                <a:solidFill>
                  <a:srgbClr val="000000"/>
                </a:solidFill>
                <a:uFillTx/>
              </a:rPr>
              <a:t>Prompts</a:t>
            </a:r>
          </a:p>
          <a:p>
            <a:pPr marL="914400" lvl="1" indent="-457200" algn="l">
              <a:buFont typeface="Arial" panose="020B0604020202020204" pitchFamily="34" charset="0"/>
              <a:buChar char="•"/>
            </a:pPr>
            <a:r>
              <a:rPr lang="en-US" sz="2400" dirty="0">
                <a:solidFill>
                  <a:srgbClr val="000000"/>
                </a:solidFill>
                <a:uFillTx/>
              </a:rPr>
              <a:t>Decision support tools</a:t>
            </a:r>
          </a:p>
          <a:p>
            <a:pPr marL="457200" indent="-457200" algn="l">
              <a:buFont typeface="Arial" panose="020B0604020202020204" pitchFamily="34" charset="0"/>
              <a:buChar char="•"/>
            </a:pPr>
            <a:r>
              <a:rPr lang="en-US" sz="2800" dirty="0">
                <a:solidFill>
                  <a:srgbClr val="000000"/>
                </a:solidFill>
                <a:uFillTx/>
              </a:rPr>
              <a:t>Standardize care/minimize options</a:t>
            </a:r>
          </a:p>
          <a:p>
            <a:pPr marL="914400" lvl="1" indent="-457200" algn="l">
              <a:buFont typeface="Arial" panose="020B0604020202020204" pitchFamily="34" charset="0"/>
              <a:buChar char="•"/>
            </a:pPr>
            <a:endParaRPr lang="en-US" sz="2400" dirty="0">
              <a:solidFill>
                <a:srgbClr val="000000"/>
              </a:solidFill>
              <a:uFillTx/>
            </a:endParaRPr>
          </a:p>
        </p:txBody>
      </p:sp>
      <p:sp>
        <p:nvSpPr>
          <p:cNvPr id="5" name="Title 1"/>
          <p:cNvSpPr>
            <a:spLocks noGrp="1"/>
          </p:cNvSpPr>
          <p:nvPr>
            <p:ph type="ctrTitle"/>
          </p:nvPr>
        </p:nvSpPr>
        <p:spPr>
          <a:xfrm>
            <a:off x="1179226" y="938724"/>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Tips/Tricks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228600" lvl="0" indent="-228600" algn="l">
              <a:lnSpc>
                <a:spcPct val="100000"/>
              </a:lnSpc>
              <a:spcBef>
                <a:spcPts val="0"/>
              </a:spcBef>
              <a:buFont typeface="Arial" panose="020B0604020202020204" pitchFamily="34" charset="0"/>
              <a:buChar char="•"/>
              <a:defRPr>
                <a:uFillTx/>
              </a:defRPr>
            </a:pPr>
            <a:r>
              <a:rPr lang="en-US" sz="2800" dirty="0">
                <a:solidFill>
                  <a:srgbClr val="000000"/>
                </a:solidFill>
                <a:uFillTx/>
              </a:rPr>
              <a:t>Date/time stamps</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Absolutely critical</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Documentation often occurs after care</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Provide chronological flow – especially important if case progresses or changes</a:t>
            </a:r>
          </a:p>
        </p:txBody>
      </p:sp>
      <p:sp>
        <p:nvSpPr>
          <p:cNvPr id="7" name="Title 1"/>
          <p:cNvSpPr>
            <a:spLocks noGrp="1"/>
          </p:cNvSpPr>
          <p:nvPr>
            <p:ph type="ctrTitle"/>
          </p:nvPr>
        </p:nvSpPr>
        <p:spPr>
          <a:xfrm>
            <a:off x="1179226" y="938724"/>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Tips/Tricks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228600" lvl="0" indent="-228600" algn="l">
              <a:lnSpc>
                <a:spcPct val="100000"/>
              </a:lnSpc>
              <a:spcBef>
                <a:spcPts val="0"/>
              </a:spcBef>
              <a:buFont typeface="Arial" panose="020B0604020202020204" pitchFamily="34" charset="0"/>
              <a:buChar char="•"/>
              <a:defRPr>
                <a:uFillTx/>
              </a:defRPr>
            </a:pPr>
            <a:r>
              <a:rPr lang="en-US" sz="2800" dirty="0">
                <a:solidFill>
                  <a:srgbClr val="000000"/>
                </a:solidFill>
                <a:uFillTx/>
              </a:rPr>
              <a:t>Transitions of care (ED</a:t>
            </a:r>
            <a:r>
              <a:rPr lang="en-US" sz="2800" dirty="0">
                <a:solidFill>
                  <a:srgbClr val="000000"/>
                </a:solidFill>
                <a:uFillTx/>
                <a:sym typeface="Wingdings" panose="05000000000000000000" pitchFamily="2" charset="2"/>
              </a:rPr>
              <a:t>ED)</a:t>
            </a:r>
            <a:endParaRPr lang="en-US" sz="2800" dirty="0">
              <a:solidFill>
                <a:srgbClr val="000000"/>
              </a:solidFill>
              <a:uFillTx/>
            </a:endParaRP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Standardize the process</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Timing</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Information exchanged</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Change in plan/change in status</a:t>
            </a:r>
          </a:p>
        </p:txBody>
      </p:sp>
      <p:sp>
        <p:nvSpPr>
          <p:cNvPr id="7" name="Title 1"/>
          <p:cNvSpPr>
            <a:spLocks noGrp="1"/>
          </p:cNvSpPr>
          <p:nvPr>
            <p:ph type="ctrTitle"/>
          </p:nvPr>
        </p:nvSpPr>
        <p:spPr>
          <a:xfrm>
            <a:off x="1179226" y="938724"/>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Tips/Tricks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228600" lvl="0" indent="-228600" algn="l">
              <a:lnSpc>
                <a:spcPct val="100000"/>
              </a:lnSpc>
              <a:spcBef>
                <a:spcPts val="0"/>
              </a:spcBef>
              <a:buFont typeface="Arial" panose="020B0604020202020204" pitchFamily="34" charset="0"/>
              <a:buChar char="•"/>
              <a:defRPr>
                <a:uFillTx/>
              </a:defRPr>
            </a:pPr>
            <a:r>
              <a:rPr lang="en-US" sz="2800" dirty="0">
                <a:solidFill>
                  <a:srgbClr val="000000"/>
                </a:solidFill>
                <a:uFillTx/>
              </a:rPr>
              <a:t>Transitions of care (</a:t>
            </a:r>
            <a:r>
              <a:rPr lang="en-US" sz="2800" dirty="0" err="1">
                <a:solidFill>
                  <a:srgbClr val="000000"/>
                </a:solidFill>
                <a:uFillTx/>
              </a:rPr>
              <a:t>ED</a:t>
            </a:r>
            <a:r>
              <a:rPr lang="en-US" sz="2800" dirty="0" err="1">
                <a:solidFill>
                  <a:srgbClr val="000000"/>
                </a:solidFill>
                <a:uFillTx/>
                <a:sym typeface="Wingdings" panose="05000000000000000000" pitchFamily="2" charset="2"/>
              </a:rPr>
              <a:t>admission</a:t>
            </a:r>
            <a:r>
              <a:rPr lang="en-US" sz="2800" dirty="0">
                <a:solidFill>
                  <a:srgbClr val="000000"/>
                </a:solidFill>
                <a:uFillTx/>
                <a:sym typeface="Wingdings" panose="05000000000000000000" pitchFamily="2" charset="2"/>
              </a:rPr>
              <a:t>)</a:t>
            </a:r>
            <a:endParaRPr lang="en-US" sz="2800" dirty="0">
              <a:solidFill>
                <a:srgbClr val="000000"/>
              </a:solidFill>
              <a:uFillTx/>
            </a:endParaRP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Time</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Who/service</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Information exchanged</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Time set for evaluation</a:t>
            </a:r>
          </a:p>
        </p:txBody>
      </p:sp>
      <p:sp>
        <p:nvSpPr>
          <p:cNvPr id="7" name="Title 1"/>
          <p:cNvSpPr>
            <a:spLocks noGrp="1"/>
          </p:cNvSpPr>
          <p:nvPr>
            <p:ph type="ctrTitle"/>
          </p:nvPr>
        </p:nvSpPr>
        <p:spPr>
          <a:xfrm>
            <a:off x="1179226" y="938724"/>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Tips/Tricks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228600" lvl="0" indent="-228600" algn="l">
              <a:lnSpc>
                <a:spcPct val="100000"/>
              </a:lnSpc>
              <a:spcBef>
                <a:spcPts val="0"/>
              </a:spcBef>
              <a:buFont typeface="Arial" panose="020B0604020202020204" pitchFamily="34" charset="0"/>
              <a:buChar char="•"/>
              <a:defRPr>
                <a:uFillTx/>
              </a:defRPr>
            </a:pPr>
            <a:r>
              <a:rPr lang="en-US" sz="2800" dirty="0">
                <a:solidFill>
                  <a:srgbClr val="000000"/>
                </a:solidFill>
                <a:uFillTx/>
              </a:rPr>
              <a:t>Discharge</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Relevant findings</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Incidental findings</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Diagnosis</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Follow-up</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Return precautions</a:t>
            </a:r>
          </a:p>
        </p:txBody>
      </p:sp>
      <p:sp>
        <p:nvSpPr>
          <p:cNvPr id="5" name="Title 1"/>
          <p:cNvSpPr>
            <a:spLocks noGrp="1"/>
          </p:cNvSpPr>
          <p:nvPr>
            <p:ph type="ctrTitle"/>
          </p:nvPr>
        </p:nvSpPr>
        <p:spPr>
          <a:xfrm>
            <a:off x="1179226" y="938724"/>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Tips/Tricks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228600" lvl="0" indent="-228600" algn="l">
              <a:lnSpc>
                <a:spcPct val="100000"/>
              </a:lnSpc>
              <a:spcBef>
                <a:spcPts val="0"/>
              </a:spcBef>
              <a:buFont typeface="Arial" panose="020B0604020202020204" pitchFamily="34" charset="0"/>
              <a:buChar char="•"/>
              <a:defRPr>
                <a:uFillTx/>
              </a:defRPr>
            </a:pPr>
            <a:r>
              <a:rPr lang="en-US" sz="2800" dirty="0">
                <a:solidFill>
                  <a:srgbClr val="000000"/>
                </a:solidFill>
                <a:uFillTx/>
              </a:rPr>
              <a:t>Discharge</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Abnormal vital signs</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PO challenge</a:t>
            </a:r>
          </a:p>
          <a:p>
            <a:pPr marL="1143000" lvl="2" indent="-228600" algn="l">
              <a:lnSpc>
                <a:spcPct val="100000"/>
              </a:lnSpc>
              <a:spcBef>
                <a:spcPts val="0"/>
              </a:spcBef>
              <a:buFont typeface="Arial" panose="020B0604020202020204" pitchFamily="34" charset="0"/>
              <a:buChar char="•"/>
              <a:defRPr>
                <a:uFillTx/>
              </a:defRPr>
            </a:pPr>
            <a:r>
              <a:rPr lang="en-US" sz="2200" dirty="0">
                <a:solidFill>
                  <a:srgbClr val="000000"/>
                </a:solidFill>
                <a:uFillTx/>
              </a:rPr>
              <a:t>Very old</a:t>
            </a:r>
          </a:p>
          <a:p>
            <a:pPr marL="1143000" lvl="2" indent="-228600" algn="l">
              <a:lnSpc>
                <a:spcPct val="100000"/>
              </a:lnSpc>
              <a:spcBef>
                <a:spcPts val="0"/>
              </a:spcBef>
              <a:buFont typeface="Arial" panose="020B0604020202020204" pitchFamily="34" charset="0"/>
              <a:buChar char="•"/>
              <a:defRPr>
                <a:uFillTx/>
              </a:defRPr>
            </a:pPr>
            <a:r>
              <a:rPr lang="en-US" sz="2200" dirty="0">
                <a:solidFill>
                  <a:srgbClr val="000000"/>
                </a:solidFill>
                <a:uFillTx/>
              </a:rPr>
              <a:t>Very young</a:t>
            </a:r>
          </a:p>
          <a:p>
            <a:pPr marL="685800" lvl="1" indent="-228600" algn="l">
              <a:lnSpc>
                <a:spcPct val="100000"/>
              </a:lnSpc>
              <a:spcBef>
                <a:spcPts val="0"/>
              </a:spcBef>
              <a:buFont typeface="Arial" panose="020B0604020202020204" pitchFamily="34" charset="0"/>
              <a:buChar char="•"/>
              <a:defRPr>
                <a:uFillTx/>
              </a:defRPr>
            </a:pPr>
            <a:r>
              <a:rPr lang="en-US" sz="2400" dirty="0">
                <a:solidFill>
                  <a:srgbClr val="000000"/>
                </a:solidFill>
                <a:uFillTx/>
              </a:rPr>
              <a:t>Ambulate/”road test”</a:t>
            </a:r>
          </a:p>
        </p:txBody>
      </p:sp>
      <p:sp>
        <p:nvSpPr>
          <p:cNvPr id="5" name="Title 1"/>
          <p:cNvSpPr>
            <a:spLocks noGrp="1"/>
          </p:cNvSpPr>
          <p:nvPr>
            <p:ph type="ctrTitle"/>
          </p:nvPr>
        </p:nvSpPr>
        <p:spPr>
          <a:xfrm>
            <a:off x="1179226" y="938724"/>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Tips/Tricks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226" y="957398"/>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Additional Risks</a:t>
            </a:r>
          </a:p>
        </p:txBody>
      </p:sp>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marL="228600" lvl="0" indent="-228600" algn="l">
              <a:lnSpc>
                <a:spcPct val="100000"/>
              </a:lnSpc>
              <a:spcBef>
                <a:spcPts val="0"/>
              </a:spcBef>
              <a:buFont typeface="Arial" panose="020B0604020202020204" pitchFamily="34" charset="0"/>
              <a:buChar char="•"/>
              <a:defRPr>
                <a:uFillTx/>
              </a:defRPr>
            </a:pPr>
            <a:r>
              <a:rPr lang="en-US" sz="2800" dirty="0">
                <a:solidFill>
                  <a:srgbClr val="000000"/>
                </a:solidFill>
                <a:uFillTx/>
              </a:rPr>
              <a:t>Metadata</a:t>
            </a:r>
          </a:p>
          <a:p>
            <a:pPr marL="228600" lvl="0" indent="-228600" algn="l">
              <a:lnSpc>
                <a:spcPct val="100000"/>
              </a:lnSpc>
              <a:spcBef>
                <a:spcPts val="0"/>
              </a:spcBef>
              <a:buFont typeface="Arial" panose="020B0604020202020204" pitchFamily="34" charset="0"/>
              <a:buChar char="•"/>
              <a:defRPr>
                <a:uFillTx/>
              </a:defRPr>
            </a:pPr>
            <a:r>
              <a:rPr lang="en-US" sz="2800" dirty="0">
                <a:solidFill>
                  <a:srgbClr val="000000"/>
                </a:solidFill>
                <a:uFillTx/>
              </a:rPr>
              <a:t>Simultaneous charting</a:t>
            </a:r>
          </a:p>
          <a:p>
            <a:pPr marL="228600" lvl="0" indent="-228600" algn="l">
              <a:lnSpc>
                <a:spcPct val="100000"/>
              </a:lnSpc>
              <a:spcBef>
                <a:spcPts val="0"/>
              </a:spcBef>
              <a:buFont typeface="Arial" panose="020B0604020202020204" pitchFamily="34" charset="0"/>
              <a:buChar char="•"/>
              <a:defRPr>
                <a:uFillTx/>
              </a:defRPr>
            </a:pPr>
            <a:r>
              <a:rPr lang="en-US" sz="2800" dirty="0">
                <a:solidFill>
                  <a:srgbClr val="000000"/>
                </a:solidFill>
                <a:uFillTx/>
              </a:rPr>
              <a:t>Incidental findings</a:t>
            </a:r>
          </a:p>
          <a:p>
            <a:pPr marL="228600" lvl="0" indent="-228600" algn="l">
              <a:lnSpc>
                <a:spcPct val="100000"/>
              </a:lnSpc>
              <a:spcBef>
                <a:spcPts val="0"/>
              </a:spcBef>
              <a:buFont typeface="Arial" panose="020B0604020202020204" pitchFamily="34" charset="0"/>
              <a:buChar char="•"/>
              <a:defRPr>
                <a:uFillTx/>
              </a:defRPr>
            </a:pPr>
            <a:r>
              <a:rPr lang="en-US" sz="2800" dirty="0">
                <a:solidFill>
                  <a:srgbClr val="000000"/>
                </a:solidFill>
                <a:uFillTx/>
              </a:rPr>
              <a:t>AMA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226" y="976072"/>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Top Ten Documentation Mistakes</a:t>
            </a:r>
          </a:p>
        </p:txBody>
      </p:sp>
      <p:sp>
        <p:nvSpPr>
          <p:cNvPr id="3" name="Subtitle 2"/>
          <p:cNvSpPr>
            <a:spLocks noGrp="1"/>
          </p:cNvSpPr>
          <p:nvPr>
            <p:ph type="subTitle" idx="1"/>
          </p:nvPr>
        </p:nvSpPr>
        <p:spPr>
          <a:xfrm>
            <a:off x="1179226" y="3092969"/>
            <a:ext cx="9833548" cy="3098603"/>
          </a:xfrm>
        </p:spPr>
        <p:txBody>
          <a:bodyPr vert="horz" lIns="91440" tIns="45720" rIns="91440" bIns="45720" rtlCol="0">
            <a:noAutofit/>
          </a:bodyPr>
          <a:lstStyle/>
          <a:p>
            <a:pPr lvl="0">
              <a:lnSpc>
                <a:spcPct val="100000"/>
              </a:lnSpc>
              <a:spcBef>
                <a:spcPts val="0"/>
              </a:spcBef>
              <a:defRPr>
                <a:uFillTx/>
              </a:defRPr>
            </a:pPr>
            <a:endParaRPr lang="en-US" sz="2800" dirty="0">
              <a:solidFill>
                <a:schemeClr val="accent6">
                  <a:lumMod val="60000"/>
                  <a:lumOff val="40000"/>
                </a:schemeClr>
              </a:solidFill>
              <a:uFillTx/>
              <a:hlinkClick r:id="rId3"/>
            </a:endParaRPr>
          </a:p>
          <a:p>
            <a:pPr lvl="0">
              <a:lnSpc>
                <a:spcPct val="100000"/>
              </a:lnSpc>
              <a:spcBef>
                <a:spcPts val="0"/>
              </a:spcBef>
              <a:defRPr>
                <a:uFillTx/>
              </a:defRPr>
            </a:pPr>
            <a:endParaRPr lang="en-US" sz="2800" dirty="0">
              <a:solidFill>
                <a:schemeClr val="accent6">
                  <a:lumMod val="60000"/>
                  <a:lumOff val="40000"/>
                </a:schemeClr>
              </a:solidFill>
              <a:uFillTx/>
              <a:hlinkClick r:id="rId3"/>
            </a:endParaRPr>
          </a:p>
          <a:p>
            <a:pPr lvl="0">
              <a:lnSpc>
                <a:spcPct val="100000"/>
              </a:lnSpc>
              <a:spcBef>
                <a:spcPts val="0"/>
              </a:spcBef>
              <a:defRPr>
                <a:uFillTx/>
              </a:defRPr>
            </a:pPr>
            <a:r>
              <a:rPr lang="en-US" sz="4000" dirty="0" err="1">
                <a:solidFill>
                  <a:schemeClr val="accent6">
                    <a:lumMod val="60000"/>
                    <a:lumOff val="40000"/>
                  </a:schemeClr>
                </a:solidFill>
                <a:uFillTx/>
                <a:hlinkClick r:id="rId3"/>
              </a:rPr>
              <a:t>ACEP→Practice→Ethics</a:t>
            </a:r>
            <a:r>
              <a:rPr lang="en-US" sz="4000" dirty="0">
                <a:solidFill>
                  <a:schemeClr val="accent6">
                    <a:lumMod val="60000"/>
                    <a:lumOff val="40000"/>
                  </a:schemeClr>
                </a:solidFill>
                <a:uFillTx/>
                <a:hlinkClick r:id="rId3"/>
              </a:rPr>
              <a:t> &amp; </a:t>
            </a:r>
            <a:r>
              <a:rPr lang="en-US" sz="4000" dirty="0" err="1">
                <a:solidFill>
                  <a:schemeClr val="accent6">
                    <a:lumMod val="60000"/>
                    <a:lumOff val="40000"/>
                  </a:schemeClr>
                </a:solidFill>
                <a:uFillTx/>
                <a:hlinkClick r:id="rId3"/>
              </a:rPr>
              <a:t>Legal→Top</a:t>
            </a:r>
            <a:r>
              <a:rPr lang="en-US" sz="4000" dirty="0">
                <a:solidFill>
                  <a:schemeClr val="accent6">
                    <a:lumMod val="60000"/>
                    <a:lumOff val="40000"/>
                  </a:schemeClr>
                </a:solidFill>
                <a:uFillTx/>
                <a:hlinkClick r:id="rId3"/>
              </a:rPr>
              <a:t> Ten Documentation Mistakes</a:t>
            </a:r>
            <a:endParaRPr lang="en-US" sz="4000" dirty="0">
              <a:solidFill>
                <a:schemeClr val="accent6">
                  <a:lumMod val="60000"/>
                  <a:lumOff val="40000"/>
                </a:schemeClr>
              </a:solidFill>
              <a:uFillTx/>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3092970"/>
            <a:ext cx="9833548" cy="2693976"/>
          </a:xfrm>
        </p:spPr>
        <p:txBody>
          <a:bodyPr vert="horz" lIns="91440" tIns="45720" rIns="91440" bIns="45720" rtlCol="0">
            <a:normAutofit/>
          </a:bodyPr>
          <a:lstStyle/>
          <a:p>
            <a:pPr indent="-228600" algn="l">
              <a:buFont typeface="Arial" panose="020B0604020202020204" pitchFamily="34" charset="0"/>
              <a:buChar char="•"/>
            </a:pPr>
            <a:r>
              <a:rPr lang="en-US" sz="2800" dirty="0">
                <a:solidFill>
                  <a:srgbClr val="000000"/>
                </a:solidFill>
                <a:uFillTx/>
              </a:rPr>
              <a:t>Breakdown in communication between nurse and physician</a:t>
            </a:r>
          </a:p>
          <a:p>
            <a:pPr lvl="1" indent="-228600" algn="l">
              <a:buFont typeface="Arial" panose="020B0604020202020204" pitchFamily="34" charset="0"/>
              <a:buChar char="•"/>
            </a:pPr>
            <a:r>
              <a:rPr lang="en-US" sz="2400" dirty="0">
                <a:solidFill>
                  <a:srgbClr val="000000"/>
                </a:solidFill>
                <a:uFillTx/>
              </a:rPr>
              <a:t>Change in patient condition</a:t>
            </a:r>
          </a:p>
          <a:p>
            <a:pPr lvl="1" indent="-228600" algn="l">
              <a:buFont typeface="Arial" panose="020B0604020202020204" pitchFamily="34" charset="0"/>
              <a:buChar char="•"/>
            </a:pPr>
            <a:r>
              <a:rPr lang="en-US" sz="2400" dirty="0">
                <a:solidFill>
                  <a:srgbClr val="000000"/>
                </a:solidFill>
                <a:uFillTx/>
              </a:rPr>
              <a:t>Change in vital signs</a:t>
            </a:r>
          </a:p>
          <a:p>
            <a:pPr lvl="1" indent="-228600" algn="l">
              <a:buFont typeface="Arial" panose="020B0604020202020204" pitchFamily="34" charset="0"/>
              <a:buChar char="•"/>
            </a:pPr>
            <a:r>
              <a:rPr lang="en-US" sz="2400" dirty="0">
                <a:solidFill>
                  <a:srgbClr val="000000"/>
                </a:solidFill>
                <a:uFillTx/>
              </a:rPr>
              <a:t>Change in response to treatment</a:t>
            </a:r>
          </a:p>
        </p:txBody>
      </p:sp>
      <p:sp>
        <p:nvSpPr>
          <p:cNvPr id="5" name="Title 1"/>
          <p:cNvSpPr txBox="1">
            <a:spLocks/>
          </p:cNvSpPr>
          <p:nvPr/>
        </p:nvSpPr>
        <p:spPr>
          <a:xfrm>
            <a:off x="1179226" y="920050"/>
            <a:ext cx="9833548"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mtClean="0"/>
              <a:t>Malpractice Information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226" y="901376"/>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Where Does Error Come From?</a:t>
            </a:r>
          </a:p>
        </p:txBody>
      </p:sp>
      <p:sp>
        <p:nvSpPr>
          <p:cNvPr id="3" name="Subtitle 2"/>
          <p:cNvSpPr>
            <a:spLocks noGrp="1"/>
          </p:cNvSpPr>
          <p:nvPr>
            <p:ph type="subTitle" idx="1"/>
          </p:nvPr>
        </p:nvSpPr>
        <p:spPr>
          <a:xfrm>
            <a:off x="1179226" y="3092970"/>
            <a:ext cx="9833548" cy="3214840"/>
          </a:xfrm>
        </p:spPr>
        <p:txBody>
          <a:bodyPr vert="horz" lIns="91440" tIns="45720" rIns="91440" bIns="45720" rtlCol="0">
            <a:normAutofit/>
          </a:bodyPr>
          <a:lstStyle/>
          <a:p>
            <a:pPr indent="-228600" algn="l">
              <a:buFont typeface="Arial" panose="020B0604020202020204" pitchFamily="34" charset="0"/>
              <a:buChar char="•"/>
            </a:pPr>
            <a:r>
              <a:rPr lang="en-US" sz="2800" dirty="0">
                <a:solidFill>
                  <a:srgbClr val="000000"/>
                </a:solidFill>
                <a:uFillTx/>
              </a:rPr>
              <a:t>ED = #3 healthcare site for errors</a:t>
            </a:r>
          </a:p>
          <a:p>
            <a:pPr indent="-228600" algn="l">
              <a:buFont typeface="Arial" panose="020B0604020202020204" pitchFamily="34" charset="0"/>
              <a:buChar char="•"/>
            </a:pPr>
            <a:r>
              <a:rPr lang="en-US" sz="2800" dirty="0">
                <a:solidFill>
                  <a:srgbClr val="000000"/>
                </a:solidFill>
                <a:uFillTx/>
              </a:rPr>
              <a:t>Risk of harm in ED disproportionate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2650210"/>
            <a:ext cx="9833548" cy="3766088"/>
          </a:xfrm>
        </p:spPr>
        <p:txBody>
          <a:bodyPr vert="horz" lIns="91440" tIns="45720" rIns="91440" bIns="45720" rtlCol="0">
            <a:noAutofit/>
          </a:bodyPr>
          <a:lstStyle/>
          <a:p>
            <a:pPr indent="-228600" algn="l">
              <a:buFont typeface="Arial" panose="020B0604020202020204" pitchFamily="34" charset="0"/>
              <a:buChar char="•"/>
            </a:pPr>
            <a:r>
              <a:rPr lang="en-US" sz="2800" dirty="0">
                <a:solidFill>
                  <a:srgbClr val="000000"/>
                </a:solidFill>
                <a:uFillTx/>
              </a:rPr>
              <a:t>22% diagnostic studies</a:t>
            </a:r>
          </a:p>
          <a:p>
            <a:pPr indent="-228600" algn="l">
              <a:buFont typeface="Arial" panose="020B0604020202020204" pitchFamily="34" charset="0"/>
              <a:buChar char="•"/>
            </a:pPr>
            <a:r>
              <a:rPr lang="en-US" sz="2800" dirty="0">
                <a:solidFill>
                  <a:srgbClr val="000000"/>
                </a:solidFill>
                <a:uFillTx/>
              </a:rPr>
              <a:t>16% administrative procedures</a:t>
            </a:r>
          </a:p>
          <a:p>
            <a:pPr indent="-228600" algn="l">
              <a:buFont typeface="Arial" panose="020B0604020202020204" pitchFamily="34" charset="0"/>
              <a:buChar char="•"/>
            </a:pPr>
            <a:r>
              <a:rPr lang="en-US" sz="2800" dirty="0">
                <a:solidFill>
                  <a:srgbClr val="000000"/>
                </a:solidFill>
                <a:uFillTx/>
              </a:rPr>
              <a:t>16% pharmacotherapy</a:t>
            </a:r>
          </a:p>
          <a:p>
            <a:pPr indent="-228600" algn="l">
              <a:buFont typeface="Arial" panose="020B0604020202020204" pitchFamily="34" charset="0"/>
              <a:buChar char="•"/>
            </a:pPr>
            <a:r>
              <a:rPr lang="en-US" sz="2800" b="1" dirty="0">
                <a:solidFill>
                  <a:srgbClr val="000000"/>
                </a:solidFill>
                <a:uFillTx/>
              </a:rPr>
              <a:t>13% documentation</a:t>
            </a:r>
          </a:p>
          <a:p>
            <a:pPr indent="-228600" algn="l">
              <a:buFont typeface="Arial" panose="020B0604020202020204" pitchFamily="34" charset="0"/>
              <a:buChar char="•"/>
            </a:pPr>
            <a:r>
              <a:rPr lang="en-US" sz="2800" dirty="0">
                <a:solidFill>
                  <a:srgbClr val="000000"/>
                </a:solidFill>
                <a:uFillTx/>
              </a:rPr>
              <a:t>12% communication</a:t>
            </a:r>
          </a:p>
          <a:p>
            <a:pPr indent="-228600" algn="l">
              <a:buFont typeface="Arial" panose="020B0604020202020204" pitchFamily="34" charset="0"/>
              <a:buChar char="•"/>
            </a:pPr>
            <a:r>
              <a:rPr lang="en-US" sz="2800" dirty="0">
                <a:solidFill>
                  <a:srgbClr val="000000"/>
                </a:solidFill>
                <a:uFillTx/>
              </a:rPr>
              <a:t>11% environmental</a:t>
            </a:r>
          </a:p>
          <a:p>
            <a:pPr indent="-228600" algn="l">
              <a:buFont typeface="Arial" panose="020B0604020202020204" pitchFamily="34" charset="0"/>
              <a:buChar char="•"/>
            </a:pPr>
            <a:r>
              <a:rPr lang="en-US" sz="2800" dirty="0">
                <a:solidFill>
                  <a:srgbClr val="000000"/>
                </a:solidFill>
                <a:uFillTx/>
              </a:rPr>
              <a:t>9% other</a:t>
            </a:r>
          </a:p>
        </p:txBody>
      </p:sp>
      <p:sp>
        <p:nvSpPr>
          <p:cNvPr id="5" name="Title 1"/>
          <p:cNvSpPr txBox="1">
            <a:spLocks/>
          </p:cNvSpPr>
          <p:nvPr/>
        </p:nvSpPr>
        <p:spPr>
          <a:xfrm>
            <a:off x="1179226" y="901376"/>
            <a:ext cx="9833548"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mtClean="0">
                <a:solidFill>
                  <a:srgbClr val="000000"/>
                </a:solidFill>
              </a:rPr>
              <a:t>Where Does Error Come From?</a:t>
            </a:r>
            <a:endParaRPr lang="en-US"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226" y="920050"/>
            <a:ext cx="9833548" cy="1325563"/>
          </a:xfrm>
        </p:spPr>
        <p:txBody>
          <a:bodyPr vert="horz" lIns="91440" tIns="45720" rIns="91440" bIns="45720" rtlCol="0" anchor="ctr">
            <a:normAutofit/>
          </a:bodyPr>
          <a:lstStyle/>
          <a:p>
            <a:r>
              <a:rPr lang="en-US" kern="1200" dirty="0">
                <a:solidFill>
                  <a:srgbClr val="000000"/>
                </a:solidFill>
                <a:uFillTx/>
                <a:latin typeface="+mj-lt"/>
                <a:ea typeface="+mj-ea"/>
                <a:cs typeface="+mj-cs"/>
              </a:rPr>
              <a:t>When Errors Occur</a:t>
            </a:r>
          </a:p>
        </p:txBody>
      </p:sp>
      <p:sp>
        <p:nvSpPr>
          <p:cNvPr id="3" name="Subtitle 2"/>
          <p:cNvSpPr>
            <a:spLocks noGrp="1"/>
          </p:cNvSpPr>
          <p:nvPr>
            <p:ph type="subTitle" idx="1"/>
          </p:nvPr>
        </p:nvSpPr>
        <p:spPr>
          <a:xfrm>
            <a:off x="1179226" y="3092970"/>
            <a:ext cx="9833548" cy="3214840"/>
          </a:xfrm>
        </p:spPr>
        <p:txBody>
          <a:bodyPr vert="horz" lIns="91440" tIns="45720" rIns="91440" bIns="45720" rtlCol="0">
            <a:normAutofit/>
          </a:bodyPr>
          <a:lstStyle/>
          <a:p>
            <a:pPr indent="-228600" algn="l">
              <a:buFont typeface="Arial" panose="020B0604020202020204" pitchFamily="34" charset="0"/>
              <a:buChar char="•"/>
            </a:pPr>
            <a:r>
              <a:rPr lang="en-US" sz="2800" dirty="0">
                <a:solidFill>
                  <a:srgbClr val="000000"/>
                </a:solidFill>
                <a:uFillTx/>
              </a:rPr>
              <a:t>Disclose and apologize</a:t>
            </a:r>
          </a:p>
          <a:p>
            <a:pPr indent="-228600" algn="l">
              <a:buFont typeface="Arial" panose="020B0604020202020204" pitchFamily="34" charset="0"/>
              <a:buChar char="•"/>
            </a:pPr>
            <a:r>
              <a:rPr lang="en-US" sz="2800" dirty="0">
                <a:solidFill>
                  <a:srgbClr val="000000"/>
                </a:solidFill>
                <a:uFillTx/>
              </a:rPr>
              <a:t>Collaborate with patients</a:t>
            </a:r>
          </a:p>
          <a:p>
            <a:pPr lvl="1" indent="-228600" algn="l">
              <a:buFont typeface="Arial" panose="020B0604020202020204" pitchFamily="34" charset="0"/>
              <a:buChar char="•"/>
            </a:pPr>
            <a:r>
              <a:rPr lang="en-US" sz="2400" dirty="0">
                <a:solidFill>
                  <a:srgbClr val="000000"/>
                </a:solidFill>
                <a:uFillTx/>
              </a:rPr>
              <a:t>Shared decision making</a:t>
            </a:r>
          </a:p>
          <a:p>
            <a:pPr lvl="1" indent="-228600" algn="l">
              <a:buFont typeface="Arial" panose="020B0604020202020204" pitchFamily="34" charset="0"/>
              <a:buChar char="•"/>
            </a:pPr>
            <a:r>
              <a:rPr lang="en-US" sz="2400" dirty="0">
                <a:solidFill>
                  <a:srgbClr val="000000"/>
                </a:solidFill>
                <a:uFillTx/>
              </a:rPr>
              <a:t>Seek feedback</a:t>
            </a:r>
          </a:p>
          <a:p>
            <a:pPr indent="-228600" algn="l">
              <a:buFont typeface="Arial" panose="020B0604020202020204" pitchFamily="34" charset="0"/>
              <a:buChar char="•"/>
            </a:pPr>
            <a:r>
              <a:rPr lang="en-US" sz="2800" dirty="0">
                <a:solidFill>
                  <a:srgbClr val="000000"/>
                </a:solidFill>
                <a:uFillTx/>
              </a:rPr>
              <a:t>Assume some errors are a given</a:t>
            </a:r>
            <a:r>
              <a:rPr lang="en-US" sz="2800" dirty="0">
                <a:solidFill>
                  <a:srgbClr val="000000"/>
                </a:solidFill>
                <a:uFillTx/>
                <a:sym typeface="Wingdings" panose="05000000000000000000" pitchFamily="2" charset="2"/>
              </a:rPr>
              <a:t>  anticipate and search</a:t>
            </a:r>
            <a:endParaRPr lang="en-US" sz="2800" dirty="0">
              <a:solidFill>
                <a:srgbClr val="000000"/>
              </a:solidFill>
              <a:uFillTx/>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226" y="2978923"/>
            <a:ext cx="9833548" cy="3522616"/>
          </a:xfrm>
        </p:spPr>
        <p:txBody>
          <a:bodyPr vert="horz" lIns="91440" tIns="45720" rIns="91440" bIns="45720" rtlCol="0">
            <a:normAutofit/>
          </a:bodyPr>
          <a:lstStyle/>
          <a:p>
            <a:pPr indent="-228600" algn="l">
              <a:buFont typeface="Arial" panose="020B0604020202020204" pitchFamily="34" charset="0"/>
              <a:buChar char="•"/>
            </a:pPr>
            <a:r>
              <a:rPr lang="en-US" sz="2800" dirty="0">
                <a:solidFill>
                  <a:srgbClr val="000000"/>
                </a:solidFill>
                <a:uFillTx/>
              </a:rPr>
              <a:t>Transitions of Care</a:t>
            </a:r>
          </a:p>
          <a:p>
            <a:pPr lvl="1" indent="-228600" algn="l">
              <a:buFont typeface="Arial" panose="020B0604020202020204" pitchFamily="34" charset="0"/>
              <a:buChar char="•"/>
            </a:pPr>
            <a:r>
              <a:rPr lang="en-US" sz="2400" dirty="0">
                <a:solidFill>
                  <a:srgbClr val="000000"/>
                </a:solidFill>
                <a:uFillTx/>
              </a:rPr>
              <a:t>Errors: documented information differs from verbal hand-off</a:t>
            </a:r>
          </a:p>
          <a:p>
            <a:pPr lvl="1" indent="-228600" algn="l">
              <a:buFont typeface="Arial" panose="020B0604020202020204" pitchFamily="34" charset="0"/>
              <a:buChar char="•"/>
            </a:pPr>
            <a:r>
              <a:rPr lang="en-US" sz="2400" dirty="0">
                <a:solidFill>
                  <a:srgbClr val="000000"/>
                </a:solidFill>
                <a:uFillTx/>
              </a:rPr>
              <a:t>Omission: relevant information documented but not included in hand-off</a:t>
            </a:r>
          </a:p>
          <a:p>
            <a:pPr indent="-228600" algn="l">
              <a:buFont typeface="Arial" panose="020B0604020202020204" pitchFamily="34" charset="0"/>
              <a:buChar char="•"/>
            </a:pPr>
            <a:r>
              <a:rPr lang="en-US" sz="2800" dirty="0">
                <a:solidFill>
                  <a:srgbClr val="000000"/>
                </a:solidFill>
                <a:uFillTx/>
              </a:rPr>
              <a:t>Longer hand-off </a:t>
            </a:r>
            <a:r>
              <a:rPr lang="en-US" sz="2800" dirty="0">
                <a:solidFill>
                  <a:srgbClr val="000000"/>
                </a:solidFill>
                <a:uFillTx/>
                <a:sym typeface="Wingdings" panose="05000000000000000000" pitchFamily="2" charset="2"/>
              </a:rPr>
              <a:t> increased exam errors</a:t>
            </a:r>
          </a:p>
          <a:p>
            <a:pPr indent="-228600" algn="l">
              <a:buFont typeface="Arial" panose="020B0604020202020204" pitchFamily="34" charset="0"/>
              <a:buChar char="•"/>
            </a:pPr>
            <a:r>
              <a:rPr lang="en-US" sz="2800" dirty="0">
                <a:solidFill>
                  <a:srgbClr val="000000"/>
                </a:solidFill>
                <a:uFillTx/>
                <a:sym typeface="Wingdings" panose="05000000000000000000" pitchFamily="2" charset="2"/>
              </a:rPr>
              <a:t>Longer length of stay  increased likelihood of omissions</a:t>
            </a:r>
          </a:p>
          <a:p>
            <a:pPr indent="-228600" algn="l">
              <a:buFont typeface="Arial" panose="020B0604020202020204" pitchFamily="34" charset="0"/>
              <a:buChar char="•"/>
            </a:pPr>
            <a:r>
              <a:rPr lang="en-US" sz="2800" dirty="0">
                <a:solidFill>
                  <a:srgbClr val="000000"/>
                </a:solidFill>
                <a:uFillTx/>
                <a:sym typeface="Wingdings" panose="05000000000000000000" pitchFamily="2" charset="2"/>
              </a:rPr>
              <a:t>Fewer errors and omissions with EMR/notes for hand-off</a:t>
            </a:r>
            <a:endParaRPr lang="en-US" sz="2800" dirty="0">
              <a:solidFill>
                <a:srgbClr val="000000"/>
              </a:solidFill>
              <a:uFillTx/>
            </a:endParaRPr>
          </a:p>
          <a:p>
            <a:pPr indent="-228600" algn="l">
              <a:buFont typeface="Arial" panose="020B0604020202020204" pitchFamily="34" charset="0"/>
              <a:buChar char="•"/>
            </a:pPr>
            <a:endParaRPr lang="en-US" sz="2800" dirty="0">
              <a:solidFill>
                <a:srgbClr val="000000"/>
              </a:solidFill>
              <a:uFillTx/>
            </a:endParaRPr>
          </a:p>
          <a:p>
            <a:pPr indent="-228600" algn="l">
              <a:buFont typeface="Arial" panose="020B0604020202020204" pitchFamily="34" charset="0"/>
              <a:buChar char="•"/>
            </a:pPr>
            <a:endParaRPr lang="en-US" sz="2800" dirty="0">
              <a:solidFill>
                <a:srgbClr val="000000"/>
              </a:solidFill>
              <a:uFillTx/>
            </a:endParaRPr>
          </a:p>
        </p:txBody>
      </p:sp>
      <p:sp>
        <p:nvSpPr>
          <p:cNvPr id="5" name="Title 1"/>
          <p:cNvSpPr txBox="1">
            <a:spLocks/>
          </p:cNvSpPr>
          <p:nvPr/>
        </p:nvSpPr>
        <p:spPr>
          <a:xfrm>
            <a:off x="1179226" y="920050"/>
            <a:ext cx="9833548"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mtClean="0">
                <a:solidFill>
                  <a:srgbClr val="000000"/>
                </a:solidFill>
              </a:rPr>
              <a:t>When Errors Occur</a:t>
            </a:r>
            <a:endParaRPr lang="en-US"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9304" y="3092970"/>
            <a:ext cx="9723470" cy="3214840"/>
          </a:xfrm>
        </p:spPr>
        <p:txBody>
          <a:bodyPr vert="horz" lIns="91440" tIns="45720" rIns="91440" bIns="45720" rtlCol="0">
            <a:normAutofit/>
          </a:bodyPr>
          <a:lstStyle/>
          <a:p>
            <a:pPr indent="-228600" algn="l">
              <a:buFont typeface="Arial" panose="020B0604020202020204" pitchFamily="34" charset="0"/>
              <a:buChar char="•"/>
            </a:pPr>
            <a:r>
              <a:rPr lang="en-US" sz="2800" dirty="0">
                <a:solidFill>
                  <a:srgbClr val="000000"/>
                </a:solidFill>
                <a:uFillTx/>
              </a:rPr>
              <a:t>Charting errors, incomplete charts</a:t>
            </a:r>
          </a:p>
          <a:p>
            <a:pPr indent="-228600" algn="l">
              <a:buFont typeface="Arial" panose="020B0604020202020204" pitchFamily="34" charset="0"/>
              <a:buChar char="•"/>
            </a:pPr>
            <a:r>
              <a:rPr lang="en-US" sz="2800" dirty="0">
                <a:solidFill>
                  <a:srgbClr val="000000"/>
                </a:solidFill>
                <a:uFillTx/>
              </a:rPr>
              <a:t>Chart audits</a:t>
            </a:r>
          </a:p>
          <a:p>
            <a:pPr lvl="1" indent="-228600" algn="l">
              <a:buFont typeface="Arial" panose="020B0604020202020204" pitchFamily="34" charset="0"/>
              <a:buChar char="•"/>
            </a:pPr>
            <a:r>
              <a:rPr lang="en-US" sz="2400" dirty="0">
                <a:solidFill>
                  <a:srgbClr val="000000"/>
                </a:solidFill>
                <a:uFillTx/>
              </a:rPr>
              <a:t>Contemporaneous with live documentation and discharge</a:t>
            </a:r>
          </a:p>
        </p:txBody>
      </p:sp>
      <p:sp>
        <p:nvSpPr>
          <p:cNvPr id="5" name="Title 1"/>
          <p:cNvSpPr txBox="1">
            <a:spLocks/>
          </p:cNvSpPr>
          <p:nvPr/>
        </p:nvSpPr>
        <p:spPr>
          <a:xfrm>
            <a:off x="1179226" y="920050"/>
            <a:ext cx="9833548"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mtClean="0">
                <a:solidFill>
                  <a:srgbClr val="000000"/>
                </a:solidFill>
              </a:rPr>
              <a:t>When Errors Occur</a:t>
            </a:r>
            <a:endParaRPr lang="en-US" dirty="0">
              <a:solidFill>
                <a:srgbClr val="000000"/>
              </a:solidFill>
            </a:endParaRPr>
          </a:p>
        </p:txBody>
      </p:sp>
    </p:spTree>
  </p:cSld>
  <p:clrMapOvr>
    <a:masterClrMapping/>
  </p:clrMapOvr>
</p:sld>
</file>

<file path=ppt/theme/theme1.xml><?xml version="1.0" encoding="utf-8"?>
<a:theme xmlns:a="http://schemas.openxmlformats.org/drawingml/2006/main" name="gill">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18278"/>
      </a:hlink>
      <a:folHlink>
        <a:srgbClr val="128E89"/>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1192</TotalTime>
  <Words>7215</Words>
  <Application>Microsoft Macintosh PowerPoint</Application>
  <PresentationFormat>Custom</PresentationFormat>
  <Paragraphs>628</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gill</vt:lpstr>
      <vt:lpstr>Documentation for Medicolegal Purposes</vt:lpstr>
      <vt:lpstr>Malpractice Information</vt:lpstr>
      <vt:lpstr>PowerPoint Presentation</vt:lpstr>
      <vt:lpstr>PowerPoint Presentation</vt:lpstr>
      <vt:lpstr>Where Does Error Come From?</vt:lpstr>
      <vt:lpstr>PowerPoint Presentation</vt:lpstr>
      <vt:lpstr>When Errors Occur</vt:lpstr>
      <vt:lpstr>PowerPoint Presentation</vt:lpstr>
      <vt:lpstr>PowerPoint Presentation</vt:lpstr>
      <vt:lpstr>When Errors Occur</vt:lpstr>
      <vt:lpstr>Why We Document</vt:lpstr>
      <vt:lpstr>Electronic Medical Record</vt:lpstr>
      <vt:lpstr>PowerPoint Presentation</vt:lpstr>
      <vt:lpstr>PowerPoint Presentation</vt:lpstr>
      <vt:lpstr>PowerPoint Presentation</vt:lpstr>
      <vt:lpstr>PowerPoint Presentation</vt:lpstr>
      <vt:lpstr>Electronic Medical Record</vt:lpstr>
      <vt:lpstr>Electronic Medical Record</vt:lpstr>
      <vt:lpstr>Documentation</vt:lpstr>
      <vt:lpstr>PowerPoint Presentation</vt:lpstr>
      <vt:lpstr>Tips/Tricks</vt:lpstr>
      <vt:lpstr>PowerPoint Presentation</vt:lpstr>
      <vt:lpstr>PowerPoint Presentation</vt:lpstr>
      <vt:lpstr>Tips/Tricks</vt:lpstr>
      <vt:lpstr>Tips/Tricks</vt:lpstr>
      <vt:lpstr>Tips/Tricks - Musts</vt:lpstr>
      <vt:lpstr>Tips/Tricks - Musts</vt:lpstr>
      <vt:lpstr>Tips/Tricks - Musts</vt:lpstr>
      <vt:lpstr>Tips/Tricks - Nevers</vt:lpstr>
      <vt:lpstr>Tips/Tricks</vt:lpstr>
      <vt:lpstr>Tips/Tricks</vt:lpstr>
      <vt:lpstr>Tips/Tricks</vt:lpstr>
      <vt:lpstr>Tips/Tricks</vt:lpstr>
      <vt:lpstr>Tips/Tricks</vt:lpstr>
      <vt:lpstr>Tips/Tricks</vt:lpstr>
      <vt:lpstr>Tips/Tricks</vt:lpstr>
      <vt:lpstr>Tips/Tricks</vt:lpstr>
      <vt:lpstr>Additional Risks</vt:lpstr>
      <vt:lpstr>Top Ten Documentation Mistakes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Medicolegal Issues &amp; Documentation</dc:title>
  <dc:creator>Elizabeth Werley</dc:creator>
  <cp:lastModifiedBy>Aleksandr Tichter</cp:lastModifiedBy>
  <cp:revision>85</cp:revision>
  <dcterms:created xsi:type="dcterms:W3CDTF">2019-01-11T01:24:24Z</dcterms:created>
  <dcterms:modified xsi:type="dcterms:W3CDTF">2019-02-21T02:41:28Z</dcterms:modified>
</cp:coreProperties>
</file>