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9" d="100"/>
          <a:sy n="99" d="100"/>
        </p:scale>
        <p:origin x="-656" y="-5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189166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d404582bd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d404582bd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summary, this study showed that both agreed disclosure of medical errors that cause harm should occur.  They disagreed about what to disclose and how to disclose.</a:t>
            </a:r>
            <a:br>
              <a:rPr lang="en"/>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d404582bd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d404582bd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Vincet C, Young M, Phillips A. Why do people sue doctors? Lancet. 1994;343:1609-1613.</a:t>
            </a:r>
            <a:br>
              <a:rPr lang="en"/>
            </a:br>
            <a:endParaRPr/>
          </a:p>
          <a:p>
            <a:pPr marL="0" lvl="0" indent="0" algn="l" rtl="0">
              <a:spcBef>
                <a:spcPts val="0"/>
              </a:spcBef>
              <a:spcAft>
                <a:spcPts val="0"/>
              </a:spcAft>
              <a:buNone/>
            </a:pPr>
            <a:r>
              <a:rPr lang="en"/>
              <a:t>Shapiro RS, Simpson DE, Lawrence SL, et al. A survey of sued and nonsued physicians and suing patients. Arch Intern Med. 1989;149:2190-2196.</a:t>
            </a:r>
            <a:br>
              <a:rPr lang="en"/>
            </a:br>
            <a:endParaRPr/>
          </a:p>
          <a:p>
            <a:pPr marL="0" lvl="0" indent="0" algn="l" rtl="0">
              <a:spcBef>
                <a:spcPts val="0"/>
              </a:spcBef>
              <a:spcAft>
                <a:spcPts val="0"/>
              </a:spcAft>
              <a:buNone/>
            </a:pPr>
            <a:r>
              <a:rPr lang="en"/>
              <a:t>Hickson GB, Clayton EW, Githens PB, Sloan FA. Factors that prompted families to file medical malpractice claims following perinatal injuries. JAMA. 1992;267;1359-1363.</a:t>
            </a:r>
            <a:br>
              <a:rPr lang="en"/>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d404582bd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d404582bd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Smith DD, Kellar J, Walters EL, Reibling ET, Phan T, Green SM. Does emergency physician empathy reduce thoughts of litigation? A randomized trial. Emerg Med J. 2016;33:548-552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d404582bd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d404582bd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d404582bd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d404582bd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d404582bd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d404582bd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d404582bd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d404582bd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down into pairs and role play. Take turns being the patient and the provider in scenario A and B (next slide). Disclose the error using all 5 components of good disclosure statements.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d404582bd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d404582bd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down into pairs and role play. Take turns being the patient and the provider. Disclose the error using all 5 components of good disclosure statements.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d404582bd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d404582bd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d404582bd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d404582bd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d404582b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d404582b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the end of this lecture, you should be able to...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d404582bd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d404582bd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d404582bd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d404582b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d404582b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d404582b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d404582bd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d404582bd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Kohn LT, Corrigan JM, Donaldson MS, eds. Committee on Quality of Healthcare in America, Institute of Medicine. To Err is Human: Building a Safer Health System. Washington, DC: National Academy Press, 2000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d404582b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d404582b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Calibri"/>
                <a:ea typeface="Calibri"/>
                <a:cs typeface="Calibri"/>
                <a:sym typeface="Calibri"/>
              </a:rPr>
              <a:t>Medical errors are estimated to be the third leading cause of death. </a:t>
            </a:r>
            <a:endParaRPr sz="1200">
              <a:latin typeface="Calibri"/>
              <a:ea typeface="Calibri"/>
              <a:cs typeface="Calibri"/>
              <a:sym typeface="Calibri"/>
            </a:endParaRPr>
          </a:p>
          <a:p>
            <a:pPr marL="0" lvl="0" indent="0" algn="l" rtl="0">
              <a:lnSpc>
                <a:spcPct val="115000"/>
              </a:lnSpc>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2016 John Hopkins Study published in BMJ.  Makary, M, Daniel, M. “Medical Error – the third leading cause of death in the US.” Depart of Surgery, Johns Hopkins University School of Medicine, Baltimore, MD, May 2016. BMJ 2016;353:i2139. </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For this study, the authors used data from several sources on medical error:  Institute of Medicine, Harvard Medical, Utah and Colorado Studies on medical error; Agency of Health Care Quality and Research Patient Safety Indicators of the Medicare Population; US Department of Health and Human Services Office of Inspector General Analysis of medical errors of inpatient hospitals; and other studies. </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They took this data and calculated the mean rate of death from medical error using these studies and then extrapolated this to the total number of US hospital admissions in 2013.  Ultimately they estimated approximately 251,000 deaths per year from medical error.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d404582b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d404582bd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types of medical errors:</a:t>
            </a:r>
            <a:endParaRPr/>
          </a:p>
          <a:p>
            <a:pPr marL="457200" lvl="0" indent="-298450" algn="l" rtl="0">
              <a:spcBef>
                <a:spcPts val="0"/>
              </a:spcBef>
              <a:spcAft>
                <a:spcPts val="0"/>
              </a:spcAft>
              <a:buSzPts val="1100"/>
              <a:buAutoNum type="arabicPeriod"/>
            </a:pPr>
            <a:r>
              <a:rPr lang="en"/>
              <a:t>Harmful error: reaches patient, causes harm</a:t>
            </a:r>
            <a:endParaRPr/>
          </a:p>
          <a:p>
            <a:pPr marL="457200" lvl="0" indent="-298450" algn="l" rtl="0">
              <a:spcBef>
                <a:spcPts val="0"/>
              </a:spcBef>
              <a:spcAft>
                <a:spcPts val="0"/>
              </a:spcAft>
              <a:buSzPts val="1100"/>
              <a:buAutoNum type="arabicPeriod"/>
            </a:pPr>
            <a:r>
              <a:rPr lang="en"/>
              <a:t>Non-harmful error: reaches patient, no harm caused</a:t>
            </a:r>
            <a:endParaRPr/>
          </a:p>
          <a:p>
            <a:pPr marL="457200" lvl="0" indent="-298450" algn="l" rtl="0">
              <a:spcBef>
                <a:spcPts val="0"/>
              </a:spcBef>
              <a:spcAft>
                <a:spcPts val="0"/>
              </a:spcAft>
              <a:buSzPts val="1100"/>
              <a:buAutoNum type="arabicPeriod"/>
            </a:pPr>
            <a:r>
              <a:rPr lang="en"/>
              <a:t>Near Miss: Does not reach patient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d404582bd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d404582bd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300"/>
              <a:t>Gallagher, T, Waterman A, Ebers, A, et al. Patients’ and Physicians’ Attitudes Regarding the Disclosure of Medical Errors.  JAMA. 2003;289;1001-1007.</a:t>
            </a:r>
            <a:endParaRPr sz="1300"/>
          </a:p>
          <a:p>
            <a:pPr marL="0" lvl="0" indent="0" algn="l" rtl="0">
              <a:lnSpc>
                <a:spcPct val="115000"/>
              </a:lnSpc>
              <a:spcBef>
                <a:spcPts val="300"/>
              </a:spcBef>
              <a:spcAft>
                <a:spcPts val="0"/>
              </a:spcAft>
              <a:buNone/>
            </a:pPr>
            <a:endParaRPr sz="1300"/>
          </a:p>
          <a:p>
            <a:pPr marL="0" lvl="0" indent="0" algn="l" rtl="0">
              <a:lnSpc>
                <a:spcPct val="115000"/>
              </a:lnSpc>
              <a:spcBef>
                <a:spcPts val="300"/>
              </a:spcBef>
              <a:spcAft>
                <a:spcPts val="0"/>
              </a:spcAft>
              <a:buClr>
                <a:srgbClr val="000000"/>
              </a:buClr>
              <a:buSzPts val="1100"/>
              <a:buFont typeface="Arial"/>
              <a:buNone/>
            </a:pPr>
            <a:r>
              <a:rPr lang="en" sz="1300"/>
              <a:t>Focus groups with patients and physicians aimed at understanding their attitudes on medical errors and disclosures. </a:t>
            </a:r>
            <a:endParaRPr sz="13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d404582bd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d404582bd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Broad definition of errors</a:t>
            </a:r>
            <a:br>
              <a:rPr lang="en" sz="1200">
                <a:latin typeface="Calibri"/>
                <a:ea typeface="Calibri"/>
                <a:cs typeface="Calibri"/>
                <a:sym typeface="Calibri"/>
              </a:rPr>
            </a:br>
            <a:r>
              <a:rPr lang="en" sz="1200">
                <a:latin typeface="Calibri"/>
                <a:ea typeface="Calibri"/>
                <a:cs typeface="Calibri"/>
                <a:sym typeface="Calibri"/>
              </a:rPr>
              <a:t/>
            </a:r>
            <a:br>
              <a:rPr lang="en" sz="1200">
                <a:latin typeface="Calibri"/>
                <a:ea typeface="Calibri"/>
                <a:cs typeface="Calibri"/>
                <a:sym typeface="Calibri"/>
              </a:rPr>
            </a:br>
            <a:r>
              <a:rPr lang="en" sz="1200">
                <a:latin typeface="Calibri"/>
                <a:ea typeface="Calibri"/>
                <a:cs typeface="Calibri"/>
                <a:sym typeface="Calibri"/>
              </a:rPr>
              <a:t>Want to know about all harmful errors. As for missed errors: mixed. </a:t>
            </a:r>
            <a:br>
              <a:rPr lang="en" sz="1200">
                <a:latin typeface="Calibri"/>
                <a:ea typeface="Calibri"/>
                <a:cs typeface="Calibri"/>
                <a:sym typeface="Calibri"/>
              </a:rPr>
            </a:br>
            <a:r>
              <a:rPr lang="en" sz="1200">
                <a:latin typeface="Calibri"/>
                <a:ea typeface="Calibri"/>
                <a:cs typeface="Calibri"/>
                <a:sym typeface="Calibri"/>
              </a:rPr>
              <a:t/>
            </a:r>
            <a:br>
              <a:rPr lang="en" sz="1200">
                <a:latin typeface="Calibri"/>
                <a:ea typeface="Calibri"/>
                <a:cs typeface="Calibri"/>
                <a:sym typeface="Calibri"/>
              </a:rPr>
            </a:br>
            <a:r>
              <a:rPr lang="en" sz="1200">
                <a:latin typeface="Calibri"/>
                <a:ea typeface="Calibri"/>
                <a:cs typeface="Calibri"/>
                <a:sym typeface="Calibri"/>
              </a:rPr>
              <a:t>Tell everything: How it happened. Why it happened. When it happened. How it will be corrected.  How future errors will be prevented. </a:t>
            </a:r>
            <a:br>
              <a:rPr lang="en" sz="1200">
                <a:latin typeface="Calibri"/>
                <a:ea typeface="Calibri"/>
                <a:cs typeface="Calibri"/>
                <a:sym typeface="Calibri"/>
              </a:rPr>
            </a:br>
            <a:r>
              <a:rPr lang="en" sz="1200">
                <a:latin typeface="Calibri"/>
                <a:ea typeface="Calibri"/>
                <a:cs typeface="Calibri"/>
                <a:sym typeface="Calibri"/>
              </a:rPr>
              <a:t/>
            </a:r>
            <a:br>
              <a:rPr lang="en" sz="1200">
                <a:latin typeface="Calibri"/>
                <a:ea typeface="Calibri"/>
                <a:cs typeface="Calibri"/>
                <a:sym typeface="Calibri"/>
              </a:rPr>
            </a:br>
            <a:r>
              <a:rPr lang="en" sz="1200">
                <a:latin typeface="Calibri"/>
                <a:ea typeface="Calibri"/>
                <a:cs typeface="Calibri"/>
                <a:sym typeface="Calibri"/>
              </a:rPr>
              <a:t>Also wanted to ensure that that they wouldn't’  suffer economic/financially from the error.</a:t>
            </a:r>
            <a:br>
              <a:rPr lang="en" sz="1200">
                <a:latin typeface="Calibri"/>
                <a:ea typeface="Calibri"/>
                <a:cs typeface="Calibri"/>
                <a:sym typeface="Calibri"/>
              </a:rPr>
            </a:br>
            <a:r>
              <a:rPr lang="en" sz="1200">
                <a:latin typeface="Calibri"/>
                <a:ea typeface="Calibri"/>
                <a:cs typeface="Calibri"/>
                <a:sym typeface="Calibri"/>
              </a:rPr>
              <a:t/>
            </a:r>
            <a:br>
              <a:rPr lang="en" sz="1200">
                <a:latin typeface="Calibri"/>
                <a:ea typeface="Calibri"/>
                <a:cs typeface="Calibri"/>
                <a:sym typeface="Calibri"/>
              </a:rPr>
            </a:br>
            <a:r>
              <a:rPr lang="en" sz="1200">
                <a:latin typeface="Calibri"/>
                <a:ea typeface="Calibri"/>
                <a:cs typeface="Calibri"/>
                <a:sym typeface="Calibri"/>
              </a:rPr>
              <a:t>As for being upset/angry, many said would be in more distress if explanations of error were incomplete or evasive.</a:t>
            </a:r>
            <a:br>
              <a:rPr lang="en" sz="1200">
                <a:latin typeface="Calibri"/>
                <a:ea typeface="Calibri"/>
                <a:cs typeface="Calibri"/>
                <a:sym typeface="Calibri"/>
              </a:rPr>
            </a:br>
            <a:r>
              <a:rPr lang="en" sz="1200">
                <a:latin typeface="Calibri"/>
                <a:ea typeface="Calibri"/>
                <a:cs typeface="Calibri"/>
                <a:sym typeface="Calibri"/>
              </a:rPr>
              <a:t/>
            </a:r>
            <a:br>
              <a:rPr lang="en" sz="1200">
                <a:latin typeface="Calibri"/>
                <a:ea typeface="Calibri"/>
                <a:cs typeface="Calibri"/>
                <a:sym typeface="Calibri"/>
              </a:rPr>
            </a:br>
            <a:r>
              <a:rPr lang="en" sz="1200">
                <a:latin typeface="Calibri"/>
                <a:ea typeface="Calibri"/>
                <a:cs typeface="Calibri"/>
                <a:sym typeface="Calibri"/>
              </a:rPr>
              <a:t>Reassurance that recurrences will be prevented.</a:t>
            </a:r>
            <a:br>
              <a:rPr lang="en" sz="1200">
                <a:latin typeface="Calibri"/>
                <a:ea typeface="Calibri"/>
                <a:cs typeface="Calibri"/>
                <a:sym typeface="Calibri"/>
              </a:rPr>
            </a:b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d404582bd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d404582bd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Narrow definition = deviation from accepted standard of care.</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Harmful errors, but not those that are trivial</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Not near misses.</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Choose words carefully = Committed to being truthful but wanted to put the most positive spin on the event or the best light.  In addition many would mention adverse event but not explicitly state an error had occurred.</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All wanted to apologize. Most worried that by doing so would create liability for them.</a:t>
            </a:r>
            <a:endParaRPr sz="1200">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 sz="1200">
                <a:latin typeface="Calibri"/>
                <a:ea typeface="Calibri"/>
                <a:cs typeface="Calibri"/>
                <a:sym typeface="Calibri"/>
              </a:rPr>
              <a:t>Patients were very surprised to hear that medical errors caused such problems with physicians; many wished physicians would share how upset and emotional they are.</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3390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78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32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722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884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0552"/>
            <a:ext cx="8229600" cy="85725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04409"/>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04409"/>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57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1251"/>
            <a:ext cx="8229600" cy="85725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6680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46621"/>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66680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46621"/>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625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0064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1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967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30773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emf"/><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674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3863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923652"/>
            <a:ext cx="8229600" cy="30787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6"/>
          <a:stretch>
            <a:fillRect/>
          </a:stretch>
        </p:blipFill>
        <p:spPr>
          <a:xfrm>
            <a:off x="106859" y="52486"/>
            <a:ext cx="1041103" cy="594428"/>
          </a:xfrm>
          <a:prstGeom prst="rect">
            <a:avLst/>
          </a:prstGeom>
        </p:spPr>
      </p:pic>
      <p:sp>
        <p:nvSpPr>
          <p:cNvPr id="8" name="TextBox 7"/>
          <p:cNvSpPr txBox="1"/>
          <p:nvPr userDrawn="1"/>
        </p:nvSpPr>
        <p:spPr>
          <a:xfrm>
            <a:off x="1282298" y="151431"/>
            <a:ext cx="1835433" cy="646331"/>
          </a:xfrm>
          <a:prstGeom prst="rect">
            <a:avLst/>
          </a:prstGeom>
          <a:noFill/>
        </p:spPr>
        <p:txBody>
          <a:bodyPr wrap="none" rtlCol="0">
            <a:spAutoFit/>
          </a:bodyPr>
          <a:lstStyle/>
          <a:p>
            <a:r>
              <a:rPr lang="en-US" dirty="0" smtClean="0"/>
              <a:t>CORD </a:t>
            </a:r>
          </a:p>
          <a:p>
            <a:r>
              <a:rPr lang="en-US" dirty="0" smtClean="0"/>
              <a:t>Curricular Toolkit</a:t>
            </a:r>
            <a:endParaRPr lang="en-US" dirty="0"/>
          </a:p>
        </p:txBody>
      </p:sp>
      <p:pic>
        <p:nvPicPr>
          <p:cNvPr id="9" name="Picture 8"/>
          <p:cNvPicPr>
            <a:picLocks noChangeAspect="1"/>
          </p:cNvPicPr>
          <p:nvPr userDrawn="1"/>
        </p:nvPicPr>
        <p:blipFill>
          <a:blip r:embed="rId17"/>
          <a:stretch>
            <a:fillRect/>
          </a:stretch>
        </p:blipFill>
        <p:spPr>
          <a:xfrm>
            <a:off x="8068895" y="-33479"/>
            <a:ext cx="1000898" cy="750674"/>
          </a:xfrm>
          <a:prstGeom prst="rect">
            <a:avLst/>
          </a:prstGeom>
        </p:spPr>
      </p:pic>
    </p:spTree>
    <p:extLst>
      <p:ext uri="{BB962C8B-B14F-4D97-AF65-F5344CB8AC3E}">
        <p14:creationId xmlns:p14="http://schemas.microsoft.com/office/powerpoint/2010/main" val="402934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2613665" y="1597820"/>
            <a:ext cx="3855731" cy="11025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Risk Mitigation</a:t>
            </a:r>
            <a:endParaRPr sz="4000" dirty="0"/>
          </a:p>
        </p:txBody>
      </p:sp>
      <p:sp>
        <p:nvSpPr>
          <p:cNvPr id="135" name="Google Shape;135;p13"/>
          <p:cNvSpPr txBox="1">
            <a:spLocks noGrp="1"/>
          </p:cNvSpPr>
          <p:nvPr>
            <p:ph type="subTitle" idx="1"/>
          </p:nvPr>
        </p:nvSpPr>
        <p:spPr>
          <a:xfrm>
            <a:off x="1967760" y="2550867"/>
            <a:ext cx="5150700" cy="506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dirty="0">
                <a:solidFill>
                  <a:schemeClr val="lt2"/>
                </a:solidFill>
              </a:rPr>
              <a:t>Medical Errors, Disclosure, and the Patient-Physician </a:t>
            </a:r>
            <a:r>
              <a:rPr lang="en" sz="2400" dirty="0" smtClean="0">
                <a:solidFill>
                  <a:schemeClr val="lt2"/>
                </a:solidFill>
              </a:rPr>
              <a:t>Relationship</a:t>
            </a:r>
            <a:endParaRPr lang="en-US" sz="2400" dirty="0" smtClean="0">
              <a:solidFill>
                <a:schemeClr val="lt2"/>
              </a:solidFill>
            </a:endParaRPr>
          </a:p>
          <a:p>
            <a:pPr marL="0" lvl="0" indent="0" rtl="0">
              <a:spcBef>
                <a:spcPts val="0"/>
              </a:spcBef>
              <a:spcAft>
                <a:spcPts val="0"/>
              </a:spcAft>
              <a:buNone/>
            </a:pPr>
            <a:endParaRPr lang="en-US" sz="2400" dirty="0">
              <a:solidFill>
                <a:schemeClr val="lt2"/>
              </a:solidFill>
            </a:endParaRPr>
          </a:p>
          <a:p>
            <a:pPr marL="0" lvl="0" indent="0" rtl="0">
              <a:spcBef>
                <a:spcPts val="0"/>
              </a:spcBef>
              <a:spcAft>
                <a:spcPts val="0"/>
              </a:spcAft>
              <a:buNone/>
            </a:pPr>
            <a:r>
              <a:rPr lang="en-US" sz="2400" dirty="0" smtClean="0">
                <a:solidFill>
                  <a:schemeClr val="lt2"/>
                </a:solidFill>
              </a:rPr>
              <a:t>Elizabeth Harmon, MD</a:t>
            </a:r>
            <a:endParaRPr sz="2400" dirty="0">
              <a:solidFill>
                <a:schemeClr val="lt2"/>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body" idx="1"/>
          </p:nvPr>
        </p:nvSpPr>
        <p:spPr>
          <a:xfrm>
            <a:off x="1297500" y="2253350"/>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2"/>
                </a:solidFill>
              </a:rPr>
              <a:t>Patient</a:t>
            </a:r>
            <a:endParaRPr sz="2400" b="1">
              <a:solidFill>
                <a:schemeClr val="lt2"/>
              </a:solidFill>
            </a:endParaRPr>
          </a:p>
          <a:p>
            <a:pPr marL="457200" lvl="0" indent="-381000" algn="l" rtl="0">
              <a:spcBef>
                <a:spcPts val="1600"/>
              </a:spcBef>
              <a:spcAft>
                <a:spcPts val="0"/>
              </a:spcAft>
              <a:buSzPts val="2400"/>
              <a:buChar char="●"/>
            </a:pPr>
            <a:r>
              <a:rPr lang="en" sz="2400"/>
              <a:t>Broad definition of error</a:t>
            </a:r>
            <a:endParaRPr sz="2400"/>
          </a:p>
          <a:p>
            <a:pPr marL="457200" lvl="0" indent="-381000" algn="l" rtl="0">
              <a:spcBef>
                <a:spcPts val="0"/>
              </a:spcBef>
              <a:spcAft>
                <a:spcPts val="0"/>
              </a:spcAft>
              <a:buSzPts val="2400"/>
              <a:buChar char="●"/>
            </a:pPr>
            <a:r>
              <a:rPr lang="en" sz="2400"/>
              <a:t>Want to know everything</a:t>
            </a:r>
            <a:endParaRPr sz="2400"/>
          </a:p>
          <a:p>
            <a:pPr marL="457200" lvl="0" indent="-381000" algn="l" rtl="0">
              <a:spcBef>
                <a:spcPts val="0"/>
              </a:spcBef>
              <a:spcAft>
                <a:spcPts val="0"/>
              </a:spcAft>
              <a:buSzPts val="2400"/>
              <a:buChar char="●"/>
            </a:pPr>
            <a:r>
              <a:rPr lang="en" sz="2400"/>
              <a:t>Want an apology</a:t>
            </a:r>
            <a:endParaRPr sz="2400"/>
          </a:p>
        </p:txBody>
      </p:sp>
      <p:sp>
        <p:nvSpPr>
          <p:cNvPr id="197" name="Google Shape;197;p22"/>
          <p:cNvSpPr txBox="1">
            <a:spLocks noGrp="1"/>
          </p:cNvSpPr>
          <p:nvPr>
            <p:ph type="body" idx="2"/>
          </p:nvPr>
        </p:nvSpPr>
        <p:spPr>
          <a:xfrm>
            <a:off x="4933221" y="2253350"/>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2"/>
                </a:solidFill>
              </a:rPr>
              <a:t>Physician</a:t>
            </a:r>
            <a:endParaRPr sz="2400" b="1">
              <a:solidFill>
                <a:schemeClr val="lt2"/>
              </a:solidFill>
            </a:endParaRPr>
          </a:p>
          <a:p>
            <a:pPr marL="457200" lvl="0" indent="-381000" algn="l" rtl="0">
              <a:spcBef>
                <a:spcPts val="1600"/>
              </a:spcBef>
              <a:spcAft>
                <a:spcPts val="0"/>
              </a:spcAft>
              <a:buSzPts val="2400"/>
              <a:buChar char="●"/>
            </a:pPr>
            <a:r>
              <a:rPr lang="en" sz="2400"/>
              <a:t>Narrow definition of error</a:t>
            </a:r>
            <a:endParaRPr sz="2400"/>
          </a:p>
          <a:p>
            <a:pPr marL="457200" lvl="0" indent="-381000" algn="l" rtl="0">
              <a:spcBef>
                <a:spcPts val="0"/>
              </a:spcBef>
              <a:spcAft>
                <a:spcPts val="0"/>
              </a:spcAft>
              <a:buSzPts val="2400"/>
              <a:buChar char="●"/>
            </a:pPr>
            <a:r>
              <a:rPr lang="en" sz="2400"/>
              <a:t>Choose words carefully</a:t>
            </a:r>
            <a:endParaRPr sz="2400"/>
          </a:p>
          <a:p>
            <a:pPr marL="457200" lvl="0" indent="-381000" algn="l" rtl="0">
              <a:spcBef>
                <a:spcPts val="0"/>
              </a:spcBef>
              <a:spcAft>
                <a:spcPts val="0"/>
              </a:spcAft>
              <a:buSzPts val="2400"/>
              <a:buChar char="●"/>
            </a:pPr>
            <a:r>
              <a:rPr lang="en" sz="2400"/>
              <a:t>Afraid to apologize</a:t>
            </a:r>
            <a:endParaRPr sz="2400"/>
          </a:p>
        </p:txBody>
      </p:sp>
      <p:pic>
        <p:nvPicPr>
          <p:cNvPr id="198" name="Google Shape;198;p22"/>
          <p:cNvPicPr preferRelativeResize="0"/>
          <p:nvPr/>
        </p:nvPicPr>
        <p:blipFill>
          <a:blip r:embed="rId3">
            <a:alphaModFix/>
          </a:blip>
          <a:stretch>
            <a:fillRect/>
          </a:stretch>
        </p:blipFill>
        <p:spPr>
          <a:xfrm>
            <a:off x="0" y="0"/>
            <a:ext cx="9144000" cy="215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2284471" y="696559"/>
            <a:ext cx="4579141"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Why patients sue</a:t>
            </a:r>
            <a:endParaRPr sz="3600" dirty="0"/>
          </a:p>
        </p:txBody>
      </p:sp>
      <p:sp>
        <p:nvSpPr>
          <p:cNvPr id="204" name="Google Shape;204;p23"/>
          <p:cNvSpPr txBox="1">
            <a:spLocks noGrp="1"/>
          </p:cNvSpPr>
          <p:nvPr>
            <p:ph type="body" idx="1"/>
          </p:nvPr>
        </p:nvSpPr>
        <p:spPr>
          <a:xfrm>
            <a:off x="784425" y="1767506"/>
            <a:ext cx="4448700" cy="2911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400" b="1" dirty="0">
                <a:solidFill>
                  <a:schemeClr val="lt2"/>
                </a:solidFill>
              </a:rPr>
              <a:t>They want an explanation. </a:t>
            </a:r>
            <a:endParaRPr sz="2400" b="1" dirty="0">
              <a:solidFill>
                <a:schemeClr val="lt2"/>
              </a:solidFill>
            </a:endParaRPr>
          </a:p>
          <a:p>
            <a:pPr marL="457200" lvl="0" indent="-381000" algn="l" rtl="0">
              <a:spcBef>
                <a:spcPts val="1600"/>
              </a:spcBef>
              <a:spcAft>
                <a:spcPts val="0"/>
              </a:spcAft>
              <a:buSzPts val="2400"/>
              <a:buChar char="●"/>
            </a:pPr>
            <a:r>
              <a:rPr lang="en" sz="2400" dirty="0"/>
              <a:t>It was the only option for finding out what </a:t>
            </a:r>
            <a:r>
              <a:rPr lang="en" sz="2400" dirty="0" smtClean="0"/>
              <a:t>happened</a:t>
            </a:r>
            <a:endParaRPr sz="2400" dirty="0"/>
          </a:p>
          <a:p>
            <a:pPr marL="457200" lvl="0" indent="-381000" algn="l" rtl="0">
              <a:spcBef>
                <a:spcPts val="0"/>
              </a:spcBef>
              <a:spcAft>
                <a:spcPts val="0"/>
              </a:spcAft>
              <a:buSzPts val="2400"/>
              <a:buChar char="●"/>
            </a:pPr>
            <a:r>
              <a:rPr lang="en" sz="2400" dirty="0"/>
              <a:t>Disclosure was absent or </a:t>
            </a:r>
            <a:r>
              <a:rPr lang="en" sz="2400" dirty="0" smtClean="0"/>
              <a:t>inadequate</a:t>
            </a:r>
            <a:endParaRPr sz="2400" dirty="0"/>
          </a:p>
          <a:p>
            <a:pPr marL="457200" lvl="0" indent="-381000" algn="l" rtl="0">
              <a:spcBef>
                <a:spcPts val="0"/>
              </a:spcBef>
              <a:spcAft>
                <a:spcPts val="0"/>
              </a:spcAft>
              <a:buSzPts val="2400"/>
              <a:buChar char="●"/>
            </a:pPr>
            <a:r>
              <a:rPr lang="en" sz="2400" dirty="0"/>
              <a:t>They want to prevent future similar </a:t>
            </a:r>
            <a:r>
              <a:rPr lang="en" sz="2400" dirty="0" smtClean="0"/>
              <a:t>events</a:t>
            </a:r>
            <a:endParaRPr sz="2400" dirty="0"/>
          </a:p>
        </p:txBody>
      </p:sp>
      <p:pic>
        <p:nvPicPr>
          <p:cNvPr id="205" name="Google Shape;205;p23"/>
          <p:cNvPicPr preferRelativeResize="0"/>
          <p:nvPr/>
        </p:nvPicPr>
        <p:blipFill rotWithShape="1">
          <a:blip r:embed="rId3">
            <a:alphaModFix/>
          </a:blip>
          <a:srcRect l="19159" t="1029"/>
          <a:stretch/>
        </p:blipFill>
        <p:spPr>
          <a:xfrm>
            <a:off x="5543574" y="1794692"/>
            <a:ext cx="3332476" cy="291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a:spLocks noGrp="1"/>
          </p:cNvSpPr>
          <p:nvPr>
            <p:ph type="title"/>
          </p:nvPr>
        </p:nvSpPr>
        <p:spPr>
          <a:xfrm>
            <a:off x="667118" y="678632"/>
            <a:ext cx="815936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Patient-Physician Communication</a:t>
            </a:r>
            <a:endParaRPr sz="3600" dirty="0"/>
          </a:p>
        </p:txBody>
      </p:sp>
      <p:sp>
        <p:nvSpPr>
          <p:cNvPr id="211" name="Google Shape;211;p24"/>
          <p:cNvSpPr txBox="1">
            <a:spLocks noGrp="1"/>
          </p:cNvSpPr>
          <p:nvPr>
            <p:ph type="body" idx="1"/>
          </p:nvPr>
        </p:nvSpPr>
        <p:spPr>
          <a:xfrm>
            <a:off x="141121" y="1888225"/>
            <a:ext cx="4798114" cy="2911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200" b="1" dirty="0">
                <a:solidFill>
                  <a:schemeClr val="lt2"/>
                </a:solidFill>
              </a:rPr>
              <a:t>Poor communication</a:t>
            </a:r>
            <a:r>
              <a:rPr lang="en" sz="2200" dirty="0"/>
              <a:t> is a leading cause of litigation</a:t>
            </a:r>
            <a:endParaRPr sz="2200" dirty="0"/>
          </a:p>
          <a:p>
            <a:pPr marL="457200" lvl="0" indent="-355600" algn="l" rtl="0">
              <a:spcBef>
                <a:spcPts val="1600"/>
              </a:spcBef>
              <a:spcAft>
                <a:spcPts val="0"/>
              </a:spcAft>
              <a:buSzPts val="2000"/>
              <a:buChar char="●"/>
            </a:pPr>
            <a:r>
              <a:rPr lang="en" sz="2200" dirty="0"/>
              <a:t>Patients who </a:t>
            </a:r>
            <a:r>
              <a:rPr lang="en" sz="2200" b="1" dirty="0">
                <a:solidFill>
                  <a:schemeClr val="lt2"/>
                </a:solidFill>
              </a:rPr>
              <a:t>feel well cared for</a:t>
            </a:r>
            <a:r>
              <a:rPr lang="en" sz="2200" b="1" dirty="0"/>
              <a:t> </a:t>
            </a:r>
            <a:r>
              <a:rPr lang="en" sz="2200" dirty="0"/>
              <a:t>and have an amicable relationship with their doctors rarely sue</a:t>
            </a:r>
            <a:endParaRPr sz="2200" dirty="0"/>
          </a:p>
          <a:p>
            <a:pPr marL="457200" lvl="0" indent="-355600" algn="l" rtl="0">
              <a:spcBef>
                <a:spcPts val="1600"/>
              </a:spcBef>
              <a:spcAft>
                <a:spcPts val="1600"/>
              </a:spcAft>
              <a:buSzPts val="2000"/>
              <a:buChar char="●"/>
            </a:pPr>
            <a:r>
              <a:rPr lang="en" sz="2200" dirty="0"/>
              <a:t>Statements of empathy reduce litigation</a:t>
            </a:r>
            <a:endParaRPr sz="2200" dirty="0"/>
          </a:p>
        </p:txBody>
      </p:sp>
      <p:pic>
        <p:nvPicPr>
          <p:cNvPr id="212" name="Google Shape;212;p24"/>
          <p:cNvPicPr preferRelativeResize="0"/>
          <p:nvPr/>
        </p:nvPicPr>
        <p:blipFill rotWithShape="1">
          <a:blip r:embed="rId3">
            <a:alphaModFix/>
          </a:blip>
          <a:srcRect l="10441" r="12099"/>
          <a:stretch/>
        </p:blipFill>
        <p:spPr>
          <a:xfrm>
            <a:off x="5092200" y="1897412"/>
            <a:ext cx="3538101" cy="304240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a:spLocks noGrp="1"/>
          </p:cNvSpPr>
          <p:nvPr>
            <p:ph type="title"/>
          </p:nvPr>
        </p:nvSpPr>
        <p:spPr>
          <a:xfrm>
            <a:off x="1053745" y="684754"/>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Apology Laws</a:t>
            </a:r>
            <a:endParaRPr sz="3600" dirty="0"/>
          </a:p>
        </p:txBody>
      </p:sp>
      <p:sp>
        <p:nvSpPr>
          <p:cNvPr id="218" name="Google Shape;218;p25"/>
          <p:cNvSpPr txBox="1">
            <a:spLocks noGrp="1"/>
          </p:cNvSpPr>
          <p:nvPr>
            <p:ph type="body" idx="1"/>
          </p:nvPr>
        </p:nvSpPr>
        <p:spPr>
          <a:xfrm>
            <a:off x="1065180" y="1473119"/>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Laws that allow  for </a:t>
            </a:r>
            <a:r>
              <a:rPr lang="en" sz="1800" i="1" dirty="0"/>
              <a:t>expression of sympathy without admission of guilt</a:t>
            </a:r>
            <a:r>
              <a:rPr lang="en" sz="1800" dirty="0"/>
              <a:t>. Cannot be used against you in court.</a:t>
            </a:r>
            <a:endParaRPr sz="1800" dirty="0"/>
          </a:p>
          <a:p>
            <a:pPr marL="0" lvl="0" indent="0" algn="l" rtl="0">
              <a:spcBef>
                <a:spcPts val="1600"/>
              </a:spcBef>
              <a:spcAft>
                <a:spcPts val="0"/>
              </a:spcAft>
              <a:buNone/>
            </a:pPr>
            <a:r>
              <a:rPr lang="en" sz="2000" b="1" dirty="0">
                <a:solidFill>
                  <a:schemeClr val="lt2"/>
                </a:solidFill>
              </a:rPr>
              <a:t>2 types of apology laws, protecting statements of:</a:t>
            </a:r>
            <a:endParaRPr sz="2000" b="1" dirty="0">
              <a:solidFill>
                <a:schemeClr val="lt2"/>
              </a:solidFill>
            </a:endParaRPr>
          </a:p>
          <a:p>
            <a:pPr marL="457200" lvl="0" indent="-355600" algn="l" rtl="0">
              <a:spcBef>
                <a:spcPts val="1000"/>
              </a:spcBef>
              <a:spcAft>
                <a:spcPts val="0"/>
              </a:spcAft>
              <a:buSzPts val="2000"/>
              <a:buAutoNum type="arabicPeriod"/>
            </a:pPr>
            <a:r>
              <a:rPr lang="en" sz="2000" b="1" dirty="0"/>
              <a:t>Sympathy only </a:t>
            </a:r>
            <a:endParaRPr sz="2000" b="1" dirty="0"/>
          </a:p>
          <a:p>
            <a:pPr marL="457200" lvl="0" indent="0" algn="l" rtl="0">
              <a:spcBef>
                <a:spcPts val="1000"/>
              </a:spcBef>
              <a:spcAft>
                <a:spcPts val="0"/>
              </a:spcAft>
              <a:buNone/>
            </a:pPr>
            <a:r>
              <a:rPr lang="en" sz="1800" dirty="0">
                <a:solidFill>
                  <a:schemeClr val="dk2"/>
                </a:solidFill>
              </a:rPr>
              <a:t>“I’m sorry this happened to you.”</a:t>
            </a:r>
            <a:endParaRPr sz="1800" dirty="0">
              <a:solidFill>
                <a:schemeClr val="dk2"/>
              </a:solidFill>
            </a:endParaRPr>
          </a:p>
          <a:p>
            <a:pPr marL="457200" lvl="0" indent="-355600" algn="l" rtl="0">
              <a:spcBef>
                <a:spcPts val="1000"/>
              </a:spcBef>
              <a:spcAft>
                <a:spcPts val="0"/>
              </a:spcAft>
              <a:buSzPts val="2000"/>
              <a:buAutoNum type="arabicPeriod"/>
            </a:pPr>
            <a:r>
              <a:rPr lang="en" sz="2000" b="1" dirty="0"/>
              <a:t> Sympathy and admission of fault</a:t>
            </a:r>
            <a:endParaRPr sz="2000" b="1" dirty="0"/>
          </a:p>
          <a:p>
            <a:pPr marL="457200" lvl="0" indent="0" algn="l" rtl="0">
              <a:spcBef>
                <a:spcPts val="1000"/>
              </a:spcBef>
              <a:spcAft>
                <a:spcPts val="0"/>
              </a:spcAft>
              <a:buNone/>
            </a:pPr>
            <a:r>
              <a:rPr lang="en" sz="1800" dirty="0">
                <a:solidFill>
                  <a:schemeClr val="dk2"/>
                </a:solidFill>
              </a:rPr>
              <a:t>“I’m sorry this happened. We made an error.”</a:t>
            </a:r>
            <a:endParaRPr sz="1800" dirty="0">
              <a:solidFill>
                <a:schemeClr val="dk2"/>
              </a:solidFill>
            </a:endParaRPr>
          </a:p>
          <a:p>
            <a:pPr marL="0" lvl="0" indent="0" algn="l" rtl="0">
              <a:spcBef>
                <a:spcPts val="1000"/>
              </a:spcBef>
              <a:spcAft>
                <a:spcPts val="0"/>
              </a:spcAft>
              <a:buNone/>
            </a:pPr>
            <a:r>
              <a:rPr lang="en" sz="1800" i="1" dirty="0"/>
              <a:t>Check your state’s specific apology law</a:t>
            </a:r>
            <a:endParaRPr dirty="0"/>
          </a:p>
          <a:p>
            <a:pPr marL="0" lvl="0" indent="0" algn="l" rtl="0">
              <a:spcBef>
                <a:spcPts val="1600"/>
              </a:spcBef>
              <a:spcAft>
                <a:spcPts val="1600"/>
              </a:spcAft>
              <a:buNone/>
            </a:pPr>
            <a:endParaRPr dirty="0"/>
          </a:p>
        </p:txBody>
      </p:sp>
      <p:pic>
        <p:nvPicPr>
          <p:cNvPr id="219" name="Google Shape;219;p25"/>
          <p:cNvPicPr preferRelativeResize="0"/>
          <p:nvPr/>
        </p:nvPicPr>
        <p:blipFill rotWithShape="1">
          <a:blip r:embed="rId3">
            <a:alphaModFix/>
          </a:blip>
          <a:srcRect l="43935" r="9483"/>
          <a:stretch/>
        </p:blipFill>
        <p:spPr>
          <a:xfrm>
            <a:off x="6793724" y="2622273"/>
            <a:ext cx="2308775" cy="24782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txBox="1">
            <a:spLocks noGrp="1"/>
          </p:cNvSpPr>
          <p:nvPr>
            <p:ph type="title"/>
          </p:nvPr>
        </p:nvSpPr>
        <p:spPr>
          <a:xfrm>
            <a:off x="1181250" y="711428"/>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Tips for Error Disclosure</a:t>
            </a:r>
            <a:endParaRPr sz="3600" dirty="0"/>
          </a:p>
        </p:txBody>
      </p:sp>
      <p:sp>
        <p:nvSpPr>
          <p:cNvPr id="231" name="Google Shape;231;p27"/>
          <p:cNvSpPr txBox="1">
            <a:spLocks noGrp="1"/>
          </p:cNvSpPr>
          <p:nvPr>
            <p:ph type="body" idx="1"/>
          </p:nvPr>
        </p:nvSpPr>
        <p:spPr>
          <a:xfrm>
            <a:off x="1297500" y="1484435"/>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lt2"/>
                </a:solidFill>
              </a:rPr>
              <a:t>Do</a:t>
            </a:r>
            <a:endParaRPr sz="2400" b="1" dirty="0">
              <a:solidFill>
                <a:schemeClr val="lt2"/>
              </a:solidFill>
            </a:endParaRPr>
          </a:p>
          <a:p>
            <a:pPr marL="457200" lvl="0" indent="-355600" algn="l" rtl="0">
              <a:spcBef>
                <a:spcPts val="1600"/>
              </a:spcBef>
              <a:spcAft>
                <a:spcPts val="0"/>
              </a:spcAft>
              <a:buSzPts val="2000"/>
              <a:buChar char="●"/>
            </a:pPr>
            <a:r>
              <a:rPr lang="en" sz="2000" dirty="0"/>
              <a:t>Be </a:t>
            </a:r>
            <a:r>
              <a:rPr lang="en" sz="2000" dirty="0" smtClean="0"/>
              <a:t>prepared</a:t>
            </a:r>
            <a:endParaRPr lang="en-US" sz="2000" dirty="0" smtClean="0"/>
          </a:p>
          <a:p>
            <a:pPr marL="457200" lvl="0" indent="-355600" algn="l" rtl="0">
              <a:spcBef>
                <a:spcPts val="1600"/>
              </a:spcBef>
              <a:spcAft>
                <a:spcPts val="0"/>
              </a:spcAft>
              <a:buSzPts val="2000"/>
              <a:buChar char="●"/>
            </a:pPr>
            <a:r>
              <a:rPr lang="en" sz="2000" dirty="0" smtClean="0"/>
              <a:t>Contact </a:t>
            </a:r>
            <a:r>
              <a:rPr lang="en" sz="2000" dirty="0"/>
              <a:t>Risk </a:t>
            </a:r>
            <a:r>
              <a:rPr lang="en" sz="2000" dirty="0" smtClean="0"/>
              <a:t>Management</a:t>
            </a:r>
            <a:endParaRPr lang="en-US" sz="2000" dirty="0"/>
          </a:p>
          <a:p>
            <a:pPr marL="457200" lvl="0" indent="-355600" algn="l" rtl="0">
              <a:spcBef>
                <a:spcPts val="1600"/>
              </a:spcBef>
              <a:spcAft>
                <a:spcPts val="0"/>
              </a:spcAft>
              <a:buSzPts val="2000"/>
              <a:buChar char="●"/>
            </a:pPr>
            <a:r>
              <a:rPr lang="en" sz="2000" dirty="0" smtClean="0"/>
              <a:t>Be timely</a:t>
            </a:r>
            <a:endParaRPr lang="en-US" sz="2000" dirty="0"/>
          </a:p>
          <a:p>
            <a:pPr marL="457200" lvl="0" indent="-355600" algn="l" rtl="0">
              <a:spcBef>
                <a:spcPts val="1600"/>
              </a:spcBef>
              <a:spcAft>
                <a:spcPts val="0"/>
              </a:spcAft>
              <a:buSzPts val="2000"/>
              <a:buChar char="●"/>
            </a:pPr>
            <a:r>
              <a:rPr lang="en" sz="2000" dirty="0" smtClean="0"/>
              <a:t>Allow </a:t>
            </a:r>
            <a:r>
              <a:rPr lang="en" sz="2000" dirty="0"/>
              <a:t>time for </a:t>
            </a:r>
            <a:r>
              <a:rPr lang="en" sz="2000" dirty="0" smtClean="0"/>
              <a:t>questions</a:t>
            </a:r>
            <a:endParaRPr lang="en-US" sz="2000" dirty="0"/>
          </a:p>
          <a:p>
            <a:pPr marL="457200" lvl="0" indent="-355600" algn="l" rtl="0">
              <a:spcBef>
                <a:spcPts val="1600"/>
              </a:spcBef>
              <a:spcAft>
                <a:spcPts val="0"/>
              </a:spcAft>
              <a:buSzPts val="2000"/>
              <a:buChar char="●"/>
            </a:pPr>
            <a:r>
              <a:rPr lang="en" sz="2000" dirty="0" smtClean="0"/>
              <a:t>Be </a:t>
            </a:r>
            <a:r>
              <a:rPr lang="en" sz="2000" dirty="0"/>
              <a:t>empathetic</a:t>
            </a:r>
            <a:r>
              <a:rPr lang="en" dirty="0"/>
              <a:t/>
            </a:r>
            <a:br>
              <a:rPr lang="en" dirty="0"/>
            </a:br>
            <a:endParaRPr dirty="0"/>
          </a:p>
        </p:txBody>
      </p:sp>
      <p:sp>
        <p:nvSpPr>
          <p:cNvPr id="232" name="Google Shape;232;p27"/>
          <p:cNvSpPr txBox="1">
            <a:spLocks noGrp="1"/>
          </p:cNvSpPr>
          <p:nvPr>
            <p:ph type="body" idx="2"/>
          </p:nvPr>
        </p:nvSpPr>
        <p:spPr>
          <a:xfrm>
            <a:off x="4933221" y="1484435"/>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lt2"/>
                </a:solidFill>
              </a:rPr>
              <a:t>Don’t</a:t>
            </a:r>
            <a:endParaRPr sz="2400" b="1" dirty="0">
              <a:solidFill>
                <a:schemeClr val="lt2"/>
              </a:solidFill>
            </a:endParaRPr>
          </a:p>
          <a:p>
            <a:pPr marL="457200" lvl="0" indent="-355600" algn="l" rtl="0">
              <a:spcBef>
                <a:spcPts val="1600"/>
              </a:spcBef>
              <a:spcAft>
                <a:spcPts val="0"/>
              </a:spcAft>
              <a:buSzPts val="2000"/>
              <a:buChar char="●"/>
            </a:pPr>
            <a:r>
              <a:rPr lang="en" sz="2000" dirty="0"/>
              <a:t>Use medical </a:t>
            </a:r>
            <a:r>
              <a:rPr lang="en" sz="2000" dirty="0" smtClean="0"/>
              <a:t>jargon</a:t>
            </a:r>
            <a:endParaRPr lang="en-US" sz="2000" dirty="0"/>
          </a:p>
          <a:p>
            <a:pPr marL="457200" lvl="0" indent="-355600" algn="l" rtl="0">
              <a:spcBef>
                <a:spcPts val="1600"/>
              </a:spcBef>
              <a:spcAft>
                <a:spcPts val="0"/>
              </a:spcAft>
              <a:buSzPts val="2000"/>
              <a:buChar char="●"/>
            </a:pPr>
            <a:r>
              <a:rPr lang="en" sz="2000" dirty="0" smtClean="0"/>
              <a:t>Speculate </a:t>
            </a:r>
            <a:r>
              <a:rPr lang="en" sz="2000" dirty="0"/>
              <a:t>on causality if </a:t>
            </a:r>
            <a:r>
              <a:rPr lang="en" sz="2000" dirty="0" smtClean="0"/>
              <a:t>unknown</a:t>
            </a:r>
            <a:endParaRPr lang="en-US" sz="2000" dirty="0"/>
          </a:p>
          <a:p>
            <a:pPr marL="457200" lvl="0" indent="-355600" algn="l" rtl="0">
              <a:spcBef>
                <a:spcPts val="1600"/>
              </a:spcBef>
              <a:spcAft>
                <a:spcPts val="0"/>
              </a:spcAft>
              <a:buSzPts val="2000"/>
              <a:buChar char="●"/>
            </a:pPr>
            <a:r>
              <a:rPr lang="en" sz="2000" dirty="0" smtClean="0"/>
              <a:t>Assign </a:t>
            </a:r>
            <a:r>
              <a:rPr lang="en" sz="2000" dirty="0"/>
              <a:t>blame to other providers</a:t>
            </a:r>
            <a:endParaRPr sz="20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6"/>
          <p:cNvSpPr txBox="1">
            <a:spLocks noGrp="1"/>
          </p:cNvSpPr>
          <p:nvPr>
            <p:ph type="title"/>
          </p:nvPr>
        </p:nvSpPr>
        <p:spPr>
          <a:xfrm>
            <a:off x="1297500" y="691931"/>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Disclosure Statements:</a:t>
            </a:r>
            <a:endParaRPr sz="3600" dirty="0"/>
          </a:p>
          <a:p>
            <a:pPr marL="0" lvl="0" indent="0" rtl="0">
              <a:spcBef>
                <a:spcPts val="0"/>
              </a:spcBef>
              <a:spcAft>
                <a:spcPts val="0"/>
              </a:spcAft>
              <a:buNone/>
            </a:pPr>
            <a:r>
              <a:rPr lang="en" sz="3600" dirty="0">
                <a:solidFill>
                  <a:schemeClr val="lt2"/>
                </a:solidFill>
              </a:rPr>
              <a:t>5 components</a:t>
            </a:r>
            <a:endParaRPr sz="3600" dirty="0">
              <a:solidFill>
                <a:schemeClr val="lt2"/>
              </a:solidFill>
            </a:endParaRPr>
          </a:p>
        </p:txBody>
      </p:sp>
      <p:sp>
        <p:nvSpPr>
          <p:cNvPr id="225" name="Google Shape;225;p26"/>
          <p:cNvSpPr txBox="1">
            <a:spLocks noGrp="1"/>
          </p:cNvSpPr>
          <p:nvPr>
            <p:ph type="body" idx="1"/>
          </p:nvPr>
        </p:nvSpPr>
        <p:spPr>
          <a:xfrm>
            <a:off x="1297500" y="2067790"/>
            <a:ext cx="7038900" cy="2911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Explicit statement that an error occurred </a:t>
            </a:r>
            <a:endParaRPr sz="2400" dirty="0"/>
          </a:p>
          <a:p>
            <a:pPr marL="457200" lvl="0" indent="-381000" algn="l" rtl="0">
              <a:spcBef>
                <a:spcPts val="0"/>
              </a:spcBef>
              <a:spcAft>
                <a:spcPts val="0"/>
              </a:spcAft>
              <a:buSzPts val="2400"/>
              <a:buAutoNum type="arabicPeriod"/>
            </a:pPr>
            <a:r>
              <a:rPr lang="en" sz="2400" dirty="0"/>
              <a:t>Basic explanation of what happened and how</a:t>
            </a:r>
            <a:endParaRPr sz="2400" dirty="0"/>
          </a:p>
          <a:p>
            <a:pPr marL="457200" lvl="0" indent="-381000" algn="l" rtl="0">
              <a:spcBef>
                <a:spcPts val="0"/>
              </a:spcBef>
              <a:spcAft>
                <a:spcPts val="0"/>
              </a:spcAft>
              <a:buSzPts val="2400"/>
              <a:buAutoNum type="arabicPeriod"/>
            </a:pPr>
            <a:r>
              <a:rPr lang="en" sz="2400" dirty="0"/>
              <a:t>Apology</a:t>
            </a:r>
            <a:endParaRPr sz="2400" dirty="0"/>
          </a:p>
          <a:p>
            <a:pPr marL="457200" lvl="0" indent="-381000" algn="l" rtl="0">
              <a:spcBef>
                <a:spcPts val="0"/>
              </a:spcBef>
              <a:spcAft>
                <a:spcPts val="0"/>
              </a:spcAft>
              <a:buSzPts val="2400"/>
              <a:buAutoNum type="arabicPeriod"/>
            </a:pPr>
            <a:r>
              <a:rPr lang="en" sz="2400" dirty="0"/>
              <a:t>Description of next steps in the patient’s care to minimize effects of the error</a:t>
            </a:r>
            <a:endParaRPr sz="2400" dirty="0"/>
          </a:p>
          <a:p>
            <a:pPr marL="457200" lvl="0" indent="-381000" algn="l" rtl="0">
              <a:spcBef>
                <a:spcPts val="0"/>
              </a:spcBef>
              <a:spcAft>
                <a:spcPts val="0"/>
              </a:spcAft>
              <a:buSzPts val="2400"/>
              <a:buAutoNum type="arabicPeriod"/>
            </a:pPr>
            <a:r>
              <a:rPr lang="en" sz="2400" dirty="0"/>
              <a:t>Explanation of future steps to prevent error recurrence</a:t>
            </a:r>
            <a:endParaRPr sz="24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1297500" y="698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Scenario A	</a:t>
            </a:r>
            <a:endParaRPr sz="3000" dirty="0"/>
          </a:p>
        </p:txBody>
      </p:sp>
      <p:sp>
        <p:nvSpPr>
          <p:cNvPr id="238" name="Google Shape;238;p28"/>
          <p:cNvSpPr txBox="1">
            <a:spLocks noGrp="1"/>
          </p:cNvSpPr>
          <p:nvPr>
            <p:ph type="body" idx="1"/>
          </p:nvPr>
        </p:nvSpPr>
        <p:spPr>
          <a:xfrm>
            <a:off x="1145100" y="1567550"/>
            <a:ext cx="44103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 patient presents with hyperglycemia and you accidentally order 100 units of insulin instead of 10 units. </a:t>
            </a:r>
            <a:endParaRPr sz="1800"/>
          </a:p>
          <a:p>
            <a:pPr marL="0" lvl="0" indent="0" algn="l" rtl="0">
              <a:spcBef>
                <a:spcPts val="1600"/>
              </a:spcBef>
              <a:spcAft>
                <a:spcPts val="0"/>
              </a:spcAft>
              <a:buNone/>
            </a:pPr>
            <a:r>
              <a:rPr lang="en" sz="1800"/>
              <a:t>The patient becomes severely hypoglycemic and loses consciousness. He is resuscitated and admitted to the MICU. </a:t>
            </a:r>
            <a:endParaRPr sz="1800" b="1"/>
          </a:p>
          <a:p>
            <a:pPr marL="0" lvl="0" indent="0" algn="l" rtl="0">
              <a:spcBef>
                <a:spcPts val="1600"/>
              </a:spcBef>
              <a:spcAft>
                <a:spcPts val="1600"/>
              </a:spcAft>
              <a:buNone/>
            </a:pPr>
            <a:r>
              <a:rPr lang="en" sz="1800" b="1">
                <a:solidFill>
                  <a:schemeClr val="lt2"/>
                </a:solidFill>
              </a:rPr>
              <a:t>How would you disclose this error to the patient and family?</a:t>
            </a:r>
            <a:endParaRPr sz="1800" b="1">
              <a:solidFill>
                <a:schemeClr val="lt2"/>
              </a:solidFill>
            </a:endParaRPr>
          </a:p>
        </p:txBody>
      </p:sp>
      <p:pic>
        <p:nvPicPr>
          <p:cNvPr id="239" name="Google Shape;239;p28"/>
          <p:cNvPicPr preferRelativeResize="0"/>
          <p:nvPr/>
        </p:nvPicPr>
        <p:blipFill rotWithShape="1">
          <a:blip r:embed="rId3">
            <a:alphaModFix/>
          </a:blip>
          <a:srcRect r="29502"/>
          <a:stretch/>
        </p:blipFill>
        <p:spPr>
          <a:xfrm>
            <a:off x="5797400" y="1629750"/>
            <a:ext cx="3049050" cy="277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1297500" y="6985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Scenario B	</a:t>
            </a:r>
            <a:endParaRPr sz="3000" dirty="0"/>
          </a:p>
        </p:txBody>
      </p:sp>
      <p:sp>
        <p:nvSpPr>
          <p:cNvPr id="245" name="Google Shape;245;p29"/>
          <p:cNvSpPr txBox="1">
            <a:spLocks noGrp="1"/>
          </p:cNvSpPr>
          <p:nvPr>
            <p:ph type="body" idx="1"/>
          </p:nvPr>
        </p:nvSpPr>
        <p:spPr>
          <a:xfrm>
            <a:off x="1145100" y="1567550"/>
            <a:ext cx="44103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placing a subclavian central line, your patient becomes hypotensive and hypoxic, and is found to have a pneumothorax on side ipsilateral to the subclavian. Chest tube is placed urgently and the patient’s vitals improve. </a:t>
            </a:r>
            <a:endParaRPr sz="1800" b="1"/>
          </a:p>
          <a:p>
            <a:pPr marL="0" lvl="0" indent="0" algn="l" rtl="0">
              <a:spcBef>
                <a:spcPts val="1600"/>
              </a:spcBef>
              <a:spcAft>
                <a:spcPts val="1600"/>
              </a:spcAft>
              <a:buNone/>
            </a:pPr>
            <a:r>
              <a:rPr lang="en" sz="1800" b="1">
                <a:solidFill>
                  <a:schemeClr val="lt2"/>
                </a:solidFill>
              </a:rPr>
              <a:t>How would you disclose this error to the patient and family?</a:t>
            </a:r>
            <a:endParaRPr sz="1800" b="1">
              <a:solidFill>
                <a:schemeClr val="lt2"/>
              </a:solidFill>
            </a:endParaRPr>
          </a:p>
        </p:txBody>
      </p:sp>
      <p:pic>
        <p:nvPicPr>
          <p:cNvPr id="246" name="Google Shape;246;p29"/>
          <p:cNvPicPr preferRelativeResize="0"/>
          <p:nvPr/>
        </p:nvPicPr>
        <p:blipFill>
          <a:blip r:embed="rId3">
            <a:alphaModFix/>
          </a:blip>
          <a:stretch>
            <a:fillRect/>
          </a:stretch>
        </p:blipFill>
        <p:spPr>
          <a:xfrm>
            <a:off x="5555400" y="1026125"/>
            <a:ext cx="3421672" cy="37486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1053745" y="708046"/>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Questions for small groups</a:t>
            </a:r>
            <a:endParaRPr sz="3600" dirty="0"/>
          </a:p>
        </p:txBody>
      </p:sp>
      <p:sp>
        <p:nvSpPr>
          <p:cNvPr id="252" name="Google Shape;252;p30"/>
          <p:cNvSpPr txBox="1">
            <a:spLocks noGrp="1"/>
          </p:cNvSpPr>
          <p:nvPr>
            <p:ph type="body" idx="1"/>
          </p:nvPr>
        </p:nvSpPr>
        <p:spPr>
          <a:xfrm>
            <a:off x="1169225" y="1679833"/>
            <a:ext cx="40383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b="1"/>
              <a:t>Would you disclose a harmful error?</a:t>
            </a:r>
            <a:r>
              <a:rPr lang="en" sz="1800">
                <a:solidFill>
                  <a:schemeClr val="dk2"/>
                </a:solidFill>
              </a:rPr>
              <a:t> A non-harmful error? A near miss? Why or why not?</a:t>
            </a:r>
            <a:endParaRPr sz="1800">
              <a:solidFill>
                <a:schemeClr val="dk2"/>
              </a:solidFill>
            </a:endParaRPr>
          </a:p>
          <a:p>
            <a:pPr marL="457200" lvl="0" indent="-342900" algn="l" rtl="0">
              <a:spcBef>
                <a:spcPts val="1000"/>
              </a:spcBef>
              <a:spcAft>
                <a:spcPts val="0"/>
              </a:spcAft>
              <a:buSzPts val="1800"/>
              <a:buAutoNum type="arabicPeriod"/>
            </a:pPr>
            <a:r>
              <a:rPr lang="en" sz="1800" b="1"/>
              <a:t>Tell about a time you witnessed or were involved in a medical error. </a:t>
            </a:r>
            <a:r>
              <a:rPr lang="en" sz="1800">
                <a:solidFill>
                  <a:schemeClr val="dk2"/>
                </a:solidFill>
              </a:rPr>
              <a:t>How did you feel? </a:t>
            </a:r>
            <a:endParaRPr sz="1800">
              <a:solidFill>
                <a:schemeClr val="dk2"/>
              </a:solidFill>
            </a:endParaRPr>
          </a:p>
          <a:p>
            <a:pPr marL="457200" lvl="0" indent="-342900" algn="l" rtl="0">
              <a:spcBef>
                <a:spcPts val="1000"/>
              </a:spcBef>
              <a:spcAft>
                <a:spcPts val="1000"/>
              </a:spcAft>
              <a:buSzPts val="1800"/>
              <a:buAutoNum type="arabicPeriod"/>
            </a:pPr>
            <a:r>
              <a:rPr lang="en" sz="1800" b="1"/>
              <a:t>Did you disclose the error or witness a disclosure? </a:t>
            </a:r>
            <a:r>
              <a:rPr lang="en" sz="1800">
                <a:solidFill>
                  <a:schemeClr val="dk2"/>
                </a:solidFill>
              </a:rPr>
              <a:t>What was done well? What could be done better?</a:t>
            </a:r>
            <a:endParaRPr sz="1800">
              <a:solidFill>
                <a:schemeClr val="dk2"/>
              </a:solidFill>
            </a:endParaRPr>
          </a:p>
        </p:txBody>
      </p:sp>
      <p:pic>
        <p:nvPicPr>
          <p:cNvPr id="253" name="Google Shape;253;p30"/>
          <p:cNvPicPr preferRelativeResize="0"/>
          <p:nvPr/>
        </p:nvPicPr>
        <p:blipFill rotWithShape="1">
          <a:blip r:embed="rId3">
            <a:alphaModFix/>
          </a:blip>
          <a:srcRect l="23228" r="23372"/>
          <a:stretch/>
        </p:blipFill>
        <p:spPr>
          <a:xfrm>
            <a:off x="5415850" y="1562733"/>
            <a:ext cx="3255000" cy="342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1040917" y="688764"/>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Summary</a:t>
            </a:r>
            <a:endParaRPr sz="3600" dirty="0"/>
          </a:p>
        </p:txBody>
      </p:sp>
      <p:sp>
        <p:nvSpPr>
          <p:cNvPr id="259" name="Google Shape;259;p31"/>
          <p:cNvSpPr txBox="1">
            <a:spLocks noGrp="1"/>
          </p:cNvSpPr>
          <p:nvPr>
            <p:ph type="body" idx="1"/>
          </p:nvPr>
        </p:nvSpPr>
        <p:spPr>
          <a:xfrm>
            <a:off x="0" y="1646788"/>
            <a:ext cx="9144000" cy="2911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400" dirty="0"/>
              <a:t>Three types of medical errors include near misses, non-harmful errors, and harmful errors</a:t>
            </a:r>
            <a:endParaRPr sz="2400" dirty="0"/>
          </a:p>
          <a:p>
            <a:pPr marL="457200" lvl="0" indent="-368300" algn="l" rtl="0">
              <a:spcBef>
                <a:spcPts val="0"/>
              </a:spcBef>
              <a:spcAft>
                <a:spcPts val="0"/>
              </a:spcAft>
              <a:buSzPts val="2200"/>
              <a:buChar char="●"/>
            </a:pPr>
            <a:r>
              <a:rPr lang="en" sz="2400" dirty="0"/>
              <a:t>Physician and patient perspectives differ.  Both agree disclosure of harmful events should occur, but disagree about what and how to disclose.</a:t>
            </a:r>
            <a:endParaRPr sz="2400" dirty="0"/>
          </a:p>
          <a:p>
            <a:pPr marL="457200" lvl="0" indent="-368300" algn="l" rtl="0">
              <a:spcBef>
                <a:spcPts val="0"/>
              </a:spcBef>
              <a:spcAft>
                <a:spcPts val="0"/>
              </a:spcAft>
              <a:buSzPts val="2200"/>
              <a:buChar char="●"/>
            </a:pPr>
            <a:r>
              <a:rPr lang="en" sz="2400" dirty="0"/>
              <a:t>Physicians choose words carefully because they are afraid of being sued. Ironically, a primary reason many patients sue is because they want an explanation.</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732814" y="665566"/>
            <a:ext cx="5475483"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Learning Objectives</a:t>
            </a:r>
            <a:endParaRPr sz="3600" dirty="0"/>
          </a:p>
        </p:txBody>
      </p:sp>
      <p:sp>
        <p:nvSpPr>
          <p:cNvPr id="141" name="Google Shape;141;p14"/>
          <p:cNvSpPr txBox="1">
            <a:spLocks noGrp="1"/>
          </p:cNvSpPr>
          <p:nvPr>
            <p:ph type="body" idx="1"/>
          </p:nvPr>
        </p:nvSpPr>
        <p:spPr>
          <a:xfrm>
            <a:off x="513167" y="1747124"/>
            <a:ext cx="8249164" cy="2911200"/>
          </a:xfrm>
          <a:prstGeom prst="rect">
            <a:avLst/>
          </a:prstGeom>
        </p:spPr>
        <p:txBody>
          <a:bodyPr spcFirstLastPara="1" wrap="square" lIns="91425" tIns="91425" rIns="91425" bIns="91425" anchor="t" anchorCtr="0">
            <a:noAutofit/>
          </a:bodyPr>
          <a:lstStyle/>
          <a:p>
            <a:pPr indent="-355600">
              <a:buSzPts val="2000"/>
            </a:pPr>
            <a:r>
              <a:rPr lang="en" sz="2400" dirty="0"/>
              <a:t>Describe the three types of medical </a:t>
            </a:r>
            <a:r>
              <a:rPr lang="en" sz="2400" dirty="0" smtClean="0"/>
              <a:t>errors</a:t>
            </a:r>
            <a:endParaRPr sz="2400" dirty="0"/>
          </a:p>
          <a:p>
            <a:pPr indent="-355600">
              <a:buSzPts val="2000"/>
            </a:pPr>
            <a:r>
              <a:rPr lang="en" sz="2400" dirty="0"/>
              <a:t>Understand the difference between patient and physician perspectives regarding medical error </a:t>
            </a:r>
            <a:r>
              <a:rPr lang="en" sz="2400" dirty="0" smtClean="0"/>
              <a:t>disclosure</a:t>
            </a:r>
            <a:endParaRPr sz="2400" dirty="0"/>
          </a:p>
          <a:p>
            <a:pPr indent="-355600">
              <a:buSzPts val="2000"/>
            </a:pPr>
            <a:r>
              <a:rPr lang="en" sz="2400" dirty="0"/>
              <a:t>Describe apology laws and the two main types.</a:t>
            </a:r>
            <a:endParaRPr sz="2400" dirty="0"/>
          </a:p>
          <a:p>
            <a:pPr indent="-355600">
              <a:buSzPts val="2000"/>
            </a:pPr>
            <a:r>
              <a:rPr lang="en" sz="2400" dirty="0"/>
              <a:t>Understand the importance of the patient-physician relationship in reducing </a:t>
            </a:r>
            <a:r>
              <a:rPr lang="en" sz="2400" dirty="0" smtClean="0"/>
              <a:t>litigation</a:t>
            </a:r>
            <a:endParaRPr sz="2400" dirty="0"/>
          </a:p>
          <a:p>
            <a:pPr indent="-355600">
              <a:buSzPts val="2000"/>
            </a:pPr>
            <a:r>
              <a:rPr lang="en" sz="2400" dirty="0"/>
              <a:t>Demonstrate how to disclose a medical </a:t>
            </a:r>
            <a:r>
              <a:rPr lang="en" sz="2400" dirty="0" smtClean="0"/>
              <a:t>error</a:t>
            </a:r>
            <a:endParaRPr sz="24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Google Shape;265;p32"/>
          <p:cNvSpPr txBox="1">
            <a:spLocks noGrp="1"/>
          </p:cNvSpPr>
          <p:nvPr>
            <p:ph type="body" idx="1"/>
          </p:nvPr>
        </p:nvSpPr>
        <p:spPr>
          <a:xfrm>
            <a:off x="0" y="1805078"/>
            <a:ext cx="9144000" cy="2911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400" dirty="0"/>
              <a:t>Poor communication between physicians and patients is a leading cause of litigation. </a:t>
            </a:r>
            <a:endParaRPr sz="2400" dirty="0"/>
          </a:p>
          <a:p>
            <a:pPr marL="457200" lvl="0" indent="-368300" algn="l" rtl="0">
              <a:spcBef>
                <a:spcPts val="0"/>
              </a:spcBef>
              <a:spcAft>
                <a:spcPts val="0"/>
              </a:spcAft>
              <a:buSzPts val="2200"/>
              <a:buChar char="●"/>
            </a:pPr>
            <a:r>
              <a:rPr lang="en" sz="2400" dirty="0"/>
              <a:t>Apology laws vary among states and can include expressions of sympathy only or expressions of sympathy and fault.</a:t>
            </a:r>
            <a:endParaRPr sz="2400" dirty="0"/>
          </a:p>
          <a:p>
            <a:pPr marL="457200" lvl="0" indent="-368300" algn="l" rtl="0">
              <a:spcBef>
                <a:spcPts val="0"/>
              </a:spcBef>
              <a:spcAft>
                <a:spcPts val="0"/>
              </a:spcAft>
              <a:buSzPts val="2200"/>
              <a:buChar char="●"/>
            </a:pPr>
            <a:r>
              <a:rPr lang="en" sz="2400" dirty="0"/>
              <a:t>A proper disclosure is timely and includes an apology and an explicit statement that an error occurred with a description of what, why, and how such will be prevented in the future.  </a:t>
            </a:r>
            <a:br>
              <a:rPr lang="en" sz="2400" dirty="0"/>
            </a:br>
            <a:endParaRPr sz="2400" dirty="0"/>
          </a:p>
        </p:txBody>
      </p:sp>
      <p:sp>
        <p:nvSpPr>
          <p:cNvPr id="5" name="Google Shape;258;p31"/>
          <p:cNvSpPr txBox="1">
            <a:spLocks noGrp="1"/>
          </p:cNvSpPr>
          <p:nvPr>
            <p:ph type="title"/>
          </p:nvPr>
        </p:nvSpPr>
        <p:spPr>
          <a:xfrm>
            <a:off x="1040917" y="688764"/>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Summary</a:t>
            </a:r>
            <a:endParaRPr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1053745" y="686335"/>
            <a:ext cx="7038900" cy="914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References</a:t>
            </a:r>
            <a:endParaRPr sz="3600" dirty="0"/>
          </a:p>
        </p:txBody>
      </p:sp>
      <p:sp>
        <p:nvSpPr>
          <p:cNvPr id="271" name="Google Shape;271;p33"/>
          <p:cNvSpPr txBox="1">
            <a:spLocks noGrp="1"/>
          </p:cNvSpPr>
          <p:nvPr>
            <p:ph type="body" idx="1"/>
          </p:nvPr>
        </p:nvSpPr>
        <p:spPr>
          <a:xfrm>
            <a:off x="153949" y="1414096"/>
            <a:ext cx="8762333" cy="3434390"/>
          </a:xfrm>
          <a:prstGeom prst="rect">
            <a:avLst/>
          </a:prstGeom>
          <a:noFill/>
          <a:ln>
            <a:noFill/>
          </a:ln>
        </p:spPr>
        <p:txBody>
          <a:bodyPr spcFirstLastPara="1" wrap="square" lIns="91425" tIns="91425" rIns="91425" bIns="91425" anchor="t" anchorCtr="0">
            <a:noAutofit/>
          </a:bodyPr>
          <a:lstStyle/>
          <a:p>
            <a:pPr marL="323850" indent="-171450">
              <a:buSzPts val="1200"/>
              <a:buFont typeface="Arial"/>
              <a:buChar char="•"/>
            </a:pPr>
            <a:r>
              <a:rPr lang="en" sz="1400" dirty="0">
                <a:solidFill>
                  <a:srgbClr val="000000"/>
                </a:solidFill>
              </a:rPr>
              <a:t>Kohn LT, Corrigan JM, Donaldson MS, eds. Committee on Quality of Healthcare in America, Institute of Medicine. To Err is Human: Building a Safer Health System. Washington, DC: National Academy Press, </a:t>
            </a:r>
            <a:r>
              <a:rPr lang="en" sz="1400" dirty="0" smtClean="0">
                <a:solidFill>
                  <a:srgbClr val="000000"/>
                </a:solidFill>
              </a:rPr>
              <a:t>2000</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Makary, M, Daniel, M. “Medical Error – the third leading cause of death in the US.” Depart of Surgery, Johns Hopkins University School of Medicine, Baltimore, MD, May 2016. BMJ 2016;353:i2139. </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Gallagher, T, Waterman A, Ebers, A, et al. Patients’ and Physicians’ Attitudes Regarding the Disclosure of Medical Errors.  JAMA. 2003;289;1001-1007</a:t>
            </a:r>
            <a:r>
              <a:rPr lang="en" sz="1400" dirty="0" smtClean="0">
                <a:solidFill>
                  <a:srgbClr val="000000"/>
                </a:solidFill>
              </a:rPr>
              <a:t>.</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Vincet C, Young M, Phillips A. Why do people sue doctors? Lancet. 1994;343:1609-1613</a:t>
            </a:r>
            <a:r>
              <a:rPr lang="en" sz="1400" dirty="0" smtClean="0">
                <a:solidFill>
                  <a:srgbClr val="000000"/>
                </a:solidFill>
              </a:rPr>
              <a:t>.</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Shapiro RS, Simpson DE, Lawrence SL, et al. A survey of sued and nonsued physicians and suing patients. Arch Intern Med. 1989;149:2190-2196</a:t>
            </a:r>
            <a:r>
              <a:rPr lang="en" sz="1400" dirty="0" smtClean="0">
                <a:solidFill>
                  <a:srgbClr val="000000"/>
                </a:solidFill>
              </a:rPr>
              <a:t>.</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Hickson GB, Clayton EW, Githens PB, Sloan FA. Factors that prompted families to file medical malpractice claims following perinatal injuries. JAMA. 1992;267;1359-1363.</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Smith DD, Kellar J, Walters EL, Reibling ET, Phan T, Green SM. Does emergency physician empathy reduce thoughts of litigation? A randomized trial. Emerg Med J. 2016;33:548-552</a:t>
            </a:r>
            <a:endParaRPr sz="1400" dirty="0">
              <a:solidFill>
                <a:srgbClr val="000000"/>
              </a:solidFill>
            </a:endParaRPr>
          </a:p>
          <a:p>
            <a:pPr marL="323850" lvl="0" indent="-171450" algn="l" rtl="0">
              <a:spcBef>
                <a:spcPts val="0"/>
              </a:spcBef>
              <a:spcAft>
                <a:spcPts val="0"/>
              </a:spcAft>
              <a:buSzPts val="1200"/>
              <a:buFont typeface="Arial"/>
              <a:buChar char="•"/>
            </a:pPr>
            <a:r>
              <a:rPr lang="en" sz="1400" dirty="0">
                <a:solidFill>
                  <a:srgbClr val="000000"/>
                </a:solidFill>
              </a:rPr>
              <a:t>McDonnell WM, Guenther E. Narrative review: do state laws make it easier to say “I’m sorry?” Ann Intern Med. 2008;149:811-816. Wei M. Doctors, apologies, and the law: an analysis and critique of apology laws. J Health Law 2006</a:t>
            </a:r>
            <a:r>
              <a:rPr lang="en" sz="1400" dirty="0" smtClean="0">
                <a:solidFill>
                  <a:srgbClr val="000000"/>
                </a:solidFill>
              </a:rPr>
              <a:t>.</a:t>
            </a:r>
            <a:endParaRPr sz="14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939989" y="969388"/>
            <a:ext cx="5254800" cy="3521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600" dirty="0"/>
              <a:t>Medical Errors</a:t>
            </a:r>
            <a:endParaRPr sz="36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6"/>
          <p:cNvPicPr preferRelativeResize="0"/>
          <p:nvPr/>
        </p:nvPicPr>
        <p:blipFill>
          <a:blip r:embed="rId3">
            <a:alphaModFix/>
          </a:blip>
          <a:stretch>
            <a:fillRect/>
          </a:stretch>
        </p:blipFill>
        <p:spPr>
          <a:xfrm>
            <a:off x="2369527" y="743597"/>
            <a:ext cx="4238625" cy="2295525"/>
          </a:xfrm>
          <a:prstGeom prst="rect">
            <a:avLst/>
          </a:prstGeom>
          <a:noFill/>
          <a:ln>
            <a:noFill/>
          </a:ln>
        </p:spPr>
      </p:pic>
      <p:sp>
        <p:nvSpPr>
          <p:cNvPr id="152" name="Google Shape;152;p16"/>
          <p:cNvSpPr txBox="1">
            <a:spLocks noGrp="1"/>
          </p:cNvSpPr>
          <p:nvPr>
            <p:ph type="body" idx="4294967295"/>
          </p:nvPr>
        </p:nvSpPr>
        <p:spPr>
          <a:xfrm>
            <a:off x="2103986" y="3211117"/>
            <a:ext cx="5070475" cy="17399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The Institute of Medicine released a report in 1999 revealing the extent of medical errors and calling  for safer healthcare systems</a:t>
            </a:r>
            <a:endParaRPr sz="24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7"/>
          <p:cNvPicPr preferRelativeResize="0"/>
          <p:nvPr/>
        </p:nvPicPr>
        <p:blipFill>
          <a:blip r:embed="rId3">
            <a:alphaModFix/>
          </a:blip>
          <a:stretch>
            <a:fillRect/>
          </a:stretch>
        </p:blipFill>
        <p:spPr>
          <a:xfrm>
            <a:off x="2219449" y="705466"/>
            <a:ext cx="4538563" cy="4425207"/>
          </a:xfrm>
          <a:prstGeom prst="rect">
            <a:avLst/>
          </a:prstGeom>
          <a:noFill/>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p:nvPr/>
        </p:nvSpPr>
        <p:spPr>
          <a:xfrm>
            <a:off x="3340300" y="795254"/>
            <a:ext cx="2060786" cy="820908"/>
          </a:xfrm>
          <a:prstGeom prst="roundRect">
            <a:avLst>
              <a:gd name="adj" fmla="val 50000"/>
            </a:avLst>
          </a:prstGeom>
          <a:solidFill>
            <a:srgbClr val="155B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latin typeface="+mn-lt"/>
                <a:ea typeface="Roboto"/>
                <a:cs typeface="Roboto"/>
                <a:sym typeface="Roboto"/>
              </a:rPr>
              <a:t>Medical Error</a:t>
            </a:r>
            <a:endParaRPr sz="2400" dirty="0">
              <a:solidFill>
                <a:srgbClr val="FFFFFF"/>
              </a:solidFill>
              <a:latin typeface="+mn-lt"/>
            </a:endParaRPr>
          </a:p>
        </p:txBody>
      </p:sp>
      <p:sp>
        <p:nvSpPr>
          <p:cNvPr id="163" name="Google Shape;163;p18"/>
          <p:cNvSpPr/>
          <p:nvPr/>
        </p:nvSpPr>
        <p:spPr>
          <a:xfrm>
            <a:off x="5698775" y="2350550"/>
            <a:ext cx="2703300" cy="834900"/>
          </a:xfrm>
          <a:prstGeom prst="roundRect">
            <a:avLst>
              <a:gd name="adj" fmla="val 50000"/>
            </a:avLst>
          </a:prstGeom>
          <a:solidFill>
            <a:srgbClr val="1D7E7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latin typeface="+mj-lt"/>
                <a:ea typeface="Roboto"/>
                <a:cs typeface="Roboto"/>
                <a:sym typeface="Roboto"/>
              </a:rPr>
              <a:t>Does not reach patient</a:t>
            </a:r>
            <a:endParaRPr sz="2400" dirty="0">
              <a:solidFill>
                <a:srgbClr val="FFFFFF"/>
              </a:solidFill>
              <a:latin typeface="+mj-lt"/>
            </a:endParaRPr>
          </a:p>
        </p:txBody>
      </p:sp>
      <p:sp>
        <p:nvSpPr>
          <p:cNvPr id="164" name="Google Shape;164;p18"/>
          <p:cNvSpPr/>
          <p:nvPr/>
        </p:nvSpPr>
        <p:spPr>
          <a:xfrm>
            <a:off x="877000" y="2350550"/>
            <a:ext cx="2463300" cy="834900"/>
          </a:xfrm>
          <a:prstGeom prst="roundRect">
            <a:avLst>
              <a:gd name="adj" fmla="val 50000"/>
            </a:avLst>
          </a:prstGeom>
          <a:solidFill>
            <a:srgbClr val="1D7E7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mn-lt"/>
                <a:ea typeface="Roboto"/>
                <a:cs typeface="Roboto"/>
                <a:sym typeface="Roboto"/>
              </a:rPr>
              <a:t>Reaches Patient</a:t>
            </a:r>
            <a:endParaRPr sz="2400">
              <a:solidFill>
                <a:srgbClr val="FFFFFF"/>
              </a:solidFill>
              <a:latin typeface="+mn-lt"/>
            </a:endParaRPr>
          </a:p>
        </p:txBody>
      </p:sp>
      <p:sp>
        <p:nvSpPr>
          <p:cNvPr id="165" name="Google Shape;165;p18"/>
          <p:cNvSpPr/>
          <p:nvPr/>
        </p:nvSpPr>
        <p:spPr>
          <a:xfrm>
            <a:off x="120600" y="3926150"/>
            <a:ext cx="2575500" cy="743400"/>
          </a:xfrm>
          <a:prstGeom prst="roundRect">
            <a:avLst>
              <a:gd name="adj" fmla="val 50000"/>
            </a:avLst>
          </a:prstGeom>
          <a:solidFill>
            <a:srgbClr val="249C9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latin typeface="+mn-lt"/>
                <a:ea typeface="Roboto"/>
                <a:cs typeface="Roboto"/>
                <a:sym typeface="Roboto"/>
              </a:rPr>
              <a:t>Causes Harm = </a:t>
            </a:r>
            <a:r>
              <a:rPr lang="en" sz="2400" b="1" dirty="0">
                <a:solidFill>
                  <a:srgbClr val="222268"/>
                </a:solidFill>
                <a:latin typeface="+mn-lt"/>
                <a:ea typeface="Roboto"/>
                <a:cs typeface="Roboto"/>
                <a:sym typeface="Roboto"/>
              </a:rPr>
              <a:t>Harmful Error</a:t>
            </a:r>
            <a:endParaRPr sz="2400" b="1" dirty="0">
              <a:solidFill>
                <a:srgbClr val="222268"/>
              </a:solidFill>
              <a:latin typeface="+mn-lt"/>
            </a:endParaRPr>
          </a:p>
        </p:txBody>
      </p:sp>
      <p:sp>
        <p:nvSpPr>
          <p:cNvPr id="166" name="Google Shape;166;p18"/>
          <p:cNvSpPr/>
          <p:nvPr/>
        </p:nvSpPr>
        <p:spPr>
          <a:xfrm>
            <a:off x="2949100" y="3928700"/>
            <a:ext cx="3538800" cy="772200"/>
          </a:xfrm>
          <a:prstGeom prst="roundRect">
            <a:avLst>
              <a:gd name="adj" fmla="val 50000"/>
            </a:avLst>
          </a:prstGeom>
          <a:solidFill>
            <a:srgbClr val="249C9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latin typeface="+mn-lt"/>
                <a:ea typeface="Roboto"/>
                <a:cs typeface="Roboto"/>
                <a:sym typeface="Roboto"/>
              </a:rPr>
              <a:t>Does not cause harm = </a:t>
            </a:r>
            <a:r>
              <a:rPr lang="en" sz="2400" b="1" dirty="0">
                <a:solidFill>
                  <a:srgbClr val="222268"/>
                </a:solidFill>
                <a:latin typeface="+mn-lt"/>
                <a:ea typeface="Roboto"/>
                <a:cs typeface="Roboto"/>
                <a:sym typeface="Roboto"/>
              </a:rPr>
              <a:t>Non-harmful error</a:t>
            </a:r>
            <a:endParaRPr sz="2400" b="1" dirty="0">
              <a:solidFill>
                <a:srgbClr val="222268"/>
              </a:solidFill>
              <a:latin typeface="+mn-lt"/>
              <a:ea typeface="Roboto"/>
              <a:cs typeface="Roboto"/>
              <a:sym typeface="Roboto"/>
            </a:endParaRPr>
          </a:p>
        </p:txBody>
      </p:sp>
      <p:sp>
        <p:nvSpPr>
          <p:cNvPr id="167" name="Google Shape;167;p18"/>
          <p:cNvSpPr/>
          <p:nvPr/>
        </p:nvSpPr>
        <p:spPr>
          <a:xfrm>
            <a:off x="6812125" y="3928700"/>
            <a:ext cx="2185800" cy="772200"/>
          </a:xfrm>
          <a:prstGeom prst="roundRect">
            <a:avLst>
              <a:gd name="adj" fmla="val 50000"/>
            </a:avLst>
          </a:prstGeom>
          <a:solidFill>
            <a:srgbClr val="249C9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6">
                    <a:lumMod val="75000"/>
                  </a:schemeClr>
                </a:solidFill>
                <a:latin typeface="+mn-lt"/>
                <a:ea typeface="Roboto"/>
                <a:cs typeface="Roboto"/>
                <a:sym typeface="Roboto"/>
              </a:rPr>
              <a:t>Near Miss</a:t>
            </a:r>
            <a:endParaRPr sz="2400" b="1" dirty="0">
              <a:solidFill>
                <a:schemeClr val="accent6">
                  <a:lumMod val="75000"/>
                </a:schemeClr>
              </a:solidFill>
              <a:latin typeface="+mn-lt"/>
            </a:endParaRPr>
          </a:p>
        </p:txBody>
      </p:sp>
      <p:cxnSp>
        <p:nvCxnSpPr>
          <p:cNvPr id="168" name="Google Shape;168;p18"/>
          <p:cNvCxnSpPr>
            <a:stCxn id="162" idx="2"/>
            <a:endCxn id="163" idx="0"/>
          </p:cNvCxnSpPr>
          <p:nvPr/>
        </p:nvCxnSpPr>
        <p:spPr>
          <a:xfrm rot="16200000" flipH="1">
            <a:off x="5343365" y="643490"/>
            <a:ext cx="734388" cy="2679732"/>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9" name="Google Shape;169;p18"/>
          <p:cNvCxnSpPr>
            <a:stCxn id="164" idx="0"/>
            <a:endCxn id="162" idx="2"/>
          </p:cNvCxnSpPr>
          <p:nvPr/>
        </p:nvCxnSpPr>
        <p:spPr>
          <a:xfrm rot="5400000" flipH="1" flipV="1">
            <a:off x="2872477" y="852335"/>
            <a:ext cx="734388" cy="2262043"/>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0" name="Google Shape;170;p18"/>
          <p:cNvCxnSpPr>
            <a:stCxn id="164" idx="2"/>
            <a:endCxn id="166" idx="0"/>
          </p:cNvCxnSpPr>
          <p:nvPr/>
        </p:nvCxnSpPr>
        <p:spPr>
          <a:xfrm rot="-5400000" flipH="1">
            <a:off x="3041950" y="2252150"/>
            <a:ext cx="743400" cy="2610000"/>
          </a:xfrm>
          <a:prstGeom prst="bentConnector3">
            <a:avLst>
              <a:gd name="adj1" fmla="val 50010"/>
            </a:avLst>
          </a:prstGeom>
          <a:noFill/>
          <a:ln w="9525" cap="flat" cmpd="sng">
            <a:solidFill>
              <a:srgbClr val="C2C2C2"/>
            </a:solidFill>
            <a:prstDash val="solid"/>
            <a:round/>
            <a:headEnd type="none" w="sm" len="sm"/>
            <a:tailEnd type="none" w="sm" len="sm"/>
          </a:ln>
        </p:spPr>
      </p:cxnSp>
      <p:cxnSp>
        <p:nvCxnSpPr>
          <p:cNvPr id="171" name="Google Shape;171;p18"/>
          <p:cNvCxnSpPr>
            <a:stCxn id="165" idx="0"/>
            <a:endCxn id="164" idx="2"/>
          </p:cNvCxnSpPr>
          <p:nvPr/>
        </p:nvCxnSpPr>
        <p:spPr>
          <a:xfrm rot="-5400000">
            <a:off x="1388100" y="3205700"/>
            <a:ext cx="740700" cy="7002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2" name="Google Shape;172;p18"/>
          <p:cNvCxnSpPr>
            <a:stCxn id="163" idx="2"/>
            <a:endCxn id="167" idx="0"/>
          </p:cNvCxnSpPr>
          <p:nvPr/>
        </p:nvCxnSpPr>
        <p:spPr>
          <a:xfrm rot="-5400000" flipH="1">
            <a:off x="7106075" y="3129800"/>
            <a:ext cx="743400" cy="854700"/>
          </a:xfrm>
          <a:prstGeom prst="bentConnector3">
            <a:avLst>
              <a:gd name="adj1" fmla="val 49990"/>
            </a:avLst>
          </a:prstGeom>
          <a:noFill/>
          <a:ln w="9525" cap="flat" cmpd="sng">
            <a:solidFill>
              <a:srgbClr val="C2C2C2"/>
            </a:solidFill>
            <a:prstDash val="solid"/>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2273548" y="1097657"/>
            <a:ext cx="4587000" cy="3521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600" b="1" dirty="0">
                <a:solidFill>
                  <a:schemeClr val="lt2"/>
                </a:solidFill>
              </a:rPr>
              <a:t>Medical Error Disclosure</a:t>
            </a:r>
            <a:endParaRPr sz="3600" b="1" dirty="0">
              <a:solidFill>
                <a:schemeClr val="lt2"/>
              </a:solidFill>
            </a:endParaRPr>
          </a:p>
          <a:p>
            <a:pPr marL="0" lvl="0" indent="0" rtl="0">
              <a:spcBef>
                <a:spcPts val="0"/>
              </a:spcBef>
              <a:spcAft>
                <a:spcPts val="0"/>
              </a:spcAft>
              <a:buNone/>
            </a:pPr>
            <a:r>
              <a:rPr lang="en" sz="3600" dirty="0"/>
              <a:t>Patient vs. Physician Attitudes</a:t>
            </a:r>
            <a:endParaRPr sz="36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1297500" y="81475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Patient Perspective</a:t>
            </a:r>
            <a:endParaRPr sz="3000" dirty="0"/>
          </a:p>
        </p:txBody>
      </p:sp>
      <p:sp>
        <p:nvSpPr>
          <p:cNvPr id="183" name="Google Shape;183;p20"/>
          <p:cNvSpPr txBox="1">
            <a:spLocks noGrp="1"/>
          </p:cNvSpPr>
          <p:nvPr>
            <p:ph type="body" idx="1"/>
          </p:nvPr>
        </p:nvSpPr>
        <p:spPr>
          <a:xfrm>
            <a:off x="4946025" y="1582525"/>
            <a:ext cx="3660600" cy="2911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Broad definition of error</a:t>
            </a:r>
            <a:endParaRPr sz="2000"/>
          </a:p>
          <a:p>
            <a:pPr marL="457200" lvl="0" indent="-355600" algn="l" rtl="0">
              <a:spcBef>
                <a:spcPts val="0"/>
              </a:spcBef>
              <a:spcAft>
                <a:spcPts val="0"/>
              </a:spcAft>
              <a:buSzPts val="2000"/>
              <a:buChar char="●"/>
            </a:pPr>
            <a:r>
              <a:rPr lang="en" sz="2000"/>
              <a:t>Want to know about all errors that cause harm</a:t>
            </a:r>
            <a:endParaRPr sz="2000"/>
          </a:p>
          <a:p>
            <a:pPr marL="457200" lvl="0" indent="-355600" algn="l" rtl="0">
              <a:spcBef>
                <a:spcPts val="0"/>
              </a:spcBef>
              <a:spcAft>
                <a:spcPts val="0"/>
              </a:spcAft>
              <a:buSzPts val="2000"/>
              <a:buChar char="●"/>
            </a:pPr>
            <a:r>
              <a:rPr lang="en" sz="2000"/>
              <a:t>Some want to know about near misses</a:t>
            </a:r>
            <a:endParaRPr sz="2000"/>
          </a:p>
          <a:p>
            <a:pPr marL="457200" lvl="0" indent="-355600" algn="l" rtl="0">
              <a:spcBef>
                <a:spcPts val="0"/>
              </a:spcBef>
              <a:spcAft>
                <a:spcPts val="0"/>
              </a:spcAft>
              <a:buSzPts val="2000"/>
              <a:buChar char="●"/>
            </a:pPr>
            <a:r>
              <a:rPr lang="en" sz="2000"/>
              <a:t>Tell everything</a:t>
            </a:r>
            <a:endParaRPr sz="2000"/>
          </a:p>
          <a:p>
            <a:pPr marL="457200" lvl="0" indent="-355600" algn="l" rtl="0">
              <a:spcBef>
                <a:spcPts val="0"/>
              </a:spcBef>
              <a:spcAft>
                <a:spcPts val="0"/>
              </a:spcAft>
              <a:buSzPts val="2000"/>
              <a:buChar char="●"/>
            </a:pPr>
            <a:r>
              <a:rPr lang="en" sz="2000"/>
              <a:t>Want acknowledgement of pain and suffering</a:t>
            </a:r>
            <a:endParaRPr sz="2000"/>
          </a:p>
          <a:p>
            <a:pPr marL="457200" lvl="0" indent="-355600" algn="l" rtl="0">
              <a:spcBef>
                <a:spcPts val="0"/>
              </a:spcBef>
              <a:spcAft>
                <a:spcPts val="0"/>
              </a:spcAft>
              <a:buSzPts val="2000"/>
              <a:buChar char="●"/>
            </a:pPr>
            <a:r>
              <a:rPr lang="en" sz="2000"/>
              <a:t>Apology</a:t>
            </a:r>
            <a:endParaRPr sz="2000"/>
          </a:p>
        </p:txBody>
      </p:sp>
      <p:pic>
        <p:nvPicPr>
          <p:cNvPr id="184" name="Google Shape;184;p20"/>
          <p:cNvPicPr preferRelativeResize="0"/>
          <p:nvPr/>
        </p:nvPicPr>
        <p:blipFill rotWithShape="1">
          <a:blip r:embed="rId3">
            <a:alphaModFix/>
          </a:blip>
          <a:srcRect l="28815"/>
          <a:stretch/>
        </p:blipFill>
        <p:spPr>
          <a:xfrm>
            <a:off x="1248600" y="1582525"/>
            <a:ext cx="3403202" cy="31860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21"/>
          <p:cNvSpPr txBox="1">
            <a:spLocks noGrp="1"/>
          </p:cNvSpPr>
          <p:nvPr>
            <p:ph type="body" idx="1"/>
          </p:nvPr>
        </p:nvSpPr>
        <p:spPr>
          <a:xfrm>
            <a:off x="4933196" y="1651413"/>
            <a:ext cx="3403200" cy="2911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Narrow definition of error</a:t>
            </a:r>
            <a:endParaRPr sz="2000"/>
          </a:p>
          <a:p>
            <a:pPr marL="457200" lvl="0" indent="-355600" algn="l" rtl="0">
              <a:spcBef>
                <a:spcPts val="0"/>
              </a:spcBef>
              <a:spcAft>
                <a:spcPts val="0"/>
              </a:spcAft>
              <a:buSzPts val="2000"/>
              <a:buChar char="●"/>
            </a:pPr>
            <a:r>
              <a:rPr lang="en" sz="2000"/>
              <a:t>Harmful errors, except when harm is trivial </a:t>
            </a:r>
            <a:endParaRPr sz="2000"/>
          </a:p>
          <a:p>
            <a:pPr marL="457200" lvl="0" indent="-355600" algn="l" rtl="0">
              <a:spcBef>
                <a:spcPts val="0"/>
              </a:spcBef>
              <a:spcAft>
                <a:spcPts val="0"/>
              </a:spcAft>
              <a:buSzPts val="2000"/>
              <a:buChar char="●"/>
            </a:pPr>
            <a:r>
              <a:rPr lang="en" sz="2000"/>
              <a:t>Not near misses</a:t>
            </a:r>
            <a:endParaRPr sz="2000"/>
          </a:p>
          <a:p>
            <a:pPr marL="457200" lvl="0" indent="-355600" algn="l" rtl="0">
              <a:spcBef>
                <a:spcPts val="0"/>
              </a:spcBef>
              <a:spcAft>
                <a:spcPts val="0"/>
              </a:spcAft>
              <a:buSzPts val="2000"/>
              <a:buChar char="●"/>
            </a:pPr>
            <a:r>
              <a:rPr lang="en" sz="2000"/>
              <a:t>Choose words carefully</a:t>
            </a:r>
            <a:endParaRPr sz="2000"/>
          </a:p>
          <a:p>
            <a:pPr marL="457200" lvl="0" indent="-355600" algn="l" rtl="0">
              <a:spcBef>
                <a:spcPts val="0"/>
              </a:spcBef>
              <a:spcAft>
                <a:spcPts val="0"/>
              </a:spcAft>
              <a:buSzPts val="2000"/>
              <a:buChar char="●"/>
            </a:pPr>
            <a:r>
              <a:rPr lang="en" sz="2000"/>
              <a:t>An apology may create liability</a:t>
            </a:r>
            <a:endParaRPr sz="2000"/>
          </a:p>
        </p:txBody>
      </p:sp>
      <p:pic>
        <p:nvPicPr>
          <p:cNvPr id="191" name="Google Shape;191;p21"/>
          <p:cNvPicPr preferRelativeResize="0"/>
          <p:nvPr/>
        </p:nvPicPr>
        <p:blipFill rotWithShape="1">
          <a:blip r:embed="rId3">
            <a:alphaModFix/>
          </a:blip>
          <a:srcRect l="39357" r="5896" b="9755"/>
          <a:stretch/>
        </p:blipFill>
        <p:spPr>
          <a:xfrm>
            <a:off x="1372450" y="1405550"/>
            <a:ext cx="3347774" cy="3402926"/>
          </a:xfrm>
          <a:prstGeom prst="rect">
            <a:avLst/>
          </a:prstGeom>
          <a:noFill/>
          <a:ln>
            <a:noFill/>
          </a:ln>
        </p:spPr>
      </p:pic>
      <p:sp>
        <p:nvSpPr>
          <p:cNvPr id="6" name="Google Shape;189;p21"/>
          <p:cNvSpPr txBox="1">
            <a:spLocks/>
          </p:cNvSpPr>
          <p:nvPr/>
        </p:nvSpPr>
        <p:spPr>
          <a:xfrm>
            <a:off x="1310329" y="826631"/>
            <a:ext cx="4809191" cy="914100"/>
          </a:xfrm>
          <a:prstGeom prst="rect">
            <a:avLst/>
          </a:prstGeom>
        </p:spPr>
        <p:txBody>
          <a:bodyPr spcFirstLastPara="1" vert="horz" wrap="square" lIns="91425" tIns="91425" rIns="91425" bIns="91425" rtlCol="0" anchor="t" anchorCtr="0">
            <a:noAutofit/>
          </a:bodyPr>
          <a:lstStyle>
            <a:lvl1pPr lvl="0" algn="ctr" defTabSz="457200" rtl="0" eaLnBrk="1" latinLnBrk="0" hangingPunct="1">
              <a:spcBef>
                <a:spcPts val="0"/>
              </a:spcBef>
              <a:spcAft>
                <a:spcPts val="0"/>
              </a:spcAft>
              <a:buSzPts val="2400"/>
              <a:buNone/>
              <a:defRPr sz="2400" kern="1200">
                <a:solidFill>
                  <a:schemeClr val="tx1"/>
                </a:solidFill>
                <a:latin typeface="+mj-lt"/>
                <a:ea typeface="+mj-ea"/>
                <a:cs typeface="+mj-cs"/>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pPr algn="l"/>
            <a:r>
              <a:rPr lang="en" sz="2800" smtClean="0"/>
              <a:t>Physician Perspective</a:t>
            </a:r>
            <a:endParaRPr lang="en" sz="2800" dirty="0"/>
          </a:p>
        </p:txBody>
      </p:sp>
    </p:spTree>
  </p:cSld>
  <p:clrMapOvr>
    <a:masterClrMapping/>
  </p:clrMapOvr>
</p:sld>
</file>

<file path=ppt/theme/theme1.xml><?xml version="1.0" encoding="utf-8"?>
<a:theme xmlns:a="http://schemas.openxmlformats.org/drawingml/2006/main" name="gill">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18278"/>
      </a:hlink>
      <a:folHlink>
        <a:srgbClr val="128E89"/>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TotalTime>
  <Words>1550</Words>
  <Application>Microsoft Macintosh PowerPoint</Application>
  <PresentationFormat>On-screen Show (16:9)</PresentationFormat>
  <Paragraphs>134</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gill</vt:lpstr>
      <vt:lpstr>Risk Mitigation</vt:lpstr>
      <vt:lpstr>Learning Objectives</vt:lpstr>
      <vt:lpstr>Medical Errors</vt:lpstr>
      <vt:lpstr>PowerPoint Presentation</vt:lpstr>
      <vt:lpstr>PowerPoint Presentation</vt:lpstr>
      <vt:lpstr>PowerPoint Presentation</vt:lpstr>
      <vt:lpstr>Medical Error Disclosure Patient vs. Physician Attitudes</vt:lpstr>
      <vt:lpstr>Patient Perspective</vt:lpstr>
      <vt:lpstr>PowerPoint Presentation</vt:lpstr>
      <vt:lpstr>PowerPoint Presentation</vt:lpstr>
      <vt:lpstr>Why patients sue</vt:lpstr>
      <vt:lpstr>Patient-Physician Communication</vt:lpstr>
      <vt:lpstr>Apology Laws</vt:lpstr>
      <vt:lpstr>Tips for Error Disclosure</vt:lpstr>
      <vt:lpstr>Disclosure Statements: 5 components</vt:lpstr>
      <vt:lpstr>Scenario A </vt:lpstr>
      <vt:lpstr>Scenario B </vt:lpstr>
      <vt:lpstr>Questions for small groups</vt:lpstr>
      <vt:lpstr>Summary</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Mitigation</dc:title>
  <cp:lastModifiedBy>Aleksandr Tichter</cp:lastModifiedBy>
  <cp:revision>10</cp:revision>
  <dcterms:modified xsi:type="dcterms:W3CDTF">2019-02-24T23:20:10Z</dcterms:modified>
</cp:coreProperties>
</file>