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11" r:id="rId3"/>
    <p:sldMasterId id="2147483735" r:id="rId4"/>
    <p:sldMasterId id="2147483747" r:id="rId5"/>
  </p:sldMasterIdLst>
  <p:notesMasterIdLst>
    <p:notesMasterId r:id="rId27"/>
  </p:notesMasterIdLst>
  <p:sldIdLst>
    <p:sldId id="256" r:id="rId6"/>
    <p:sldId id="258" r:id="rId7"/>
    <p:sldId id="259" r:id="rId8"/>
    <p:sldId id="260" r:id="rId9"/>
    <p:sldId id="261" r:id="rId10"/>
    <p:sldId id="264" r:id="rId11"/>
    <p:sldId id="274" r:id="rId12"/>
    <p:sldId id="268" r:id="rId13"/>
    <p:sldId id="276" r:id="rId14"/>
    <p:sldId id="266" r:id="rId15"/>
    <p:sldId id="280" r:id="rId16"/>
    <p:sldId id="277" r:id="rId17"/>
    <p:sldId id="278" r:id="rId18"/>
    <p:sldId id="285" r:id="rId19"/>
    <p:sldId id="287" r:id="rId20"/>
    <p:sldId id="284" r:id="rId21"/>
    <p:sldId id="286" r:id="rId22"/>
    <p:sldId id="279" r:id="rId23"/>
    <p:sldId id="281" r:id="rId24"/>
    <p:sldId id="282"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6151" autoAdjust="0"/>
  </p:normalViewPr>
  <p:slideViewPr>
    <p:cSldViewPr snapToGrid="0">
      <p:cViewPr varScale="1">
        <p:scale>
          <a:sx n="50" d="100"/>
          <a:sy n="50" d="100"/>
        </p:scale>
        <p:origin x="1286" y="3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46BF3-904F-4BCD-84E6-B0DB0A5CF5F2}" type="doc">
      <dgm:prSet loTypeId="urn:microsoft.com/office/officeart/2005/8/layout/hList7#1" loCatId="list" qsTypeId="urn:microsoft.com/office/officeart/2005/8/quickstyle/simple1" qsCatId="simple" csTypeId="urn:microsoft.com/office/officeart/2005/8/colors/colorful1#1" csCatId="colorful" phldr="1"/>
      <dgm:spPr/>
      <dgm:t>
        <a:bodyPr/>
        <a:lstStyle/>
        <a:p>
          <a:endParaRPr lang="en-US"/>
        </a:p>
      </dgm:t>
    </dgm:pt>
    <dgm:pt modelId="{3D63671F-89E0-47AE-B138-41502135E073}">
      <dgm:prSet phldrT="[Text]"/>
      <dgm:spPr/>
      <dgm:t>
        <a:bodyPr/>
        <a:lstStyle/>
        <a:p>
          <a:r>
            <a:rPr lang="en-US" dirty="0" smtClean="0"/>
            <a:t>Chaos &amp; Accident Response</a:t>
          </a:r>
          <a:endParaRPr lang="en-US" dirty="0"/>
        </a:p>
      </dgm:t>
    </dgm:pt>
    <dgm:pt modelId="{42A46D39-252C-43F3-AE57-0ADA4140B1E6}" type="parTrans" cxnId="{80FBE417-9AFB-4BA9-8B11-D45267E5A561}">
      <dgm:prSet/>
      <dgm:spPr/>
      <dgm:t>
        <a:bodyPr/>
        <a:lstStyle/>
        <a:p>
          <a:endParaRPr lang="en-US"/>
        </a:p>
      </dgm:t>
    </dgm:pt>
    <dgm:pt modelId="{4345FE7B-D032-4224-AD50-0A3B6DA39969}" type="sibTrans" cxnId="{80FBE417-9AFB-4BA9-8B11-D45267E5A561}">
      <dgm:prSet/>
      <dgm:spPr/>
      <dgm:t>
        <a:bodyPr/>
        <a:lstStyle/>
        <a:p>
          <a:endParaRPr lang="en-US"/>
        </a:p>
      </dgm:t>
    </dgm:pt>
    <dgm:pt modelId="{C1A710B5-A020-4FC2-A660-3D6B321CAC09}">
      <dgm:prSet phldrT="[Text]"/>
      <dgm:spPr/>
      <dgm:t>
        <a:bodyPr/>
        <a:lstStyle/>
        <a:p>
          <a:r>
            <a:rPr lang="en-US" dirty="0" smtClean="0"/>
            <a:t>Intrusive Reflections</a:t>
          </a:r>
          <a:endParaRPr lang="en-US" dirty="0"/>
        </a:p>
      </dgm:t>
    </dgm:pt>
    <dgm:pt modelId="{6D30482B-A892-4D00-B5FE-E15F88161776}" type="parTrans" cxnId="{5FFB99EE-D648-4219-8D24-22A56547B112}">
      <dgm:prSet/>
      <dgm:spPr/>
      <dgm:t>
        <a:bodyPr/>
        <a:lstStyle/>
        <a:p>
          <a:endParaRPr lang="en-US"/>
        </a:p>
      </dgm:t>
    </dgm:pt>
    <dgm:pt modelId="{546C40AE-727D-4167-A9EB-67B499C26C71}" type="sibTrans" cxnId="{5FFB99EE-D648-4219-8D24-22A56547B112}">
      <dgm:prSet/>
      <dgm:spPr/>
      <dgm:t>
        <a:bodyPr/>
        <a:lstStyle/>
        <a:p>
          <a:endParaRPr lang="en-US"/>
        </a:p>
      </dgm:t>
    </dgm:pt>
    <dgm:pt modelId="{BE437AE3-62B5-41E8-AA74-1FB4EBCEDD1B}">
      <dgm:prSet/>
      <dgm:spPr/>
      <dgm:t>
        <a:bodyPr/>
        <a:lstStyle/>
        <a:p>
          <a:r>
            <a:rPr lang="en-US" dirty="0" smtClean="0"/>
            <a:t>Restoring Personal Integrity</a:t>
          </a:r>
          <a:endParaRPr lang="en-US" dirty="0"/>
        </a:p>
      </dgm:t>
    </dgm:pt>
    <dgm:pt modelId="{CA28D370-F45C-4C67-8349-AC212121C317}" type="parTrans" cxnId="{41F80E32-0ABD-49C9-9315-19D75095CCD0}">
      <dgm:prSet/>
      <dgm:spPr/>
      <dgm:t>
        <a:bodyPr/>
        <a:lstStyle/>
        <a:p>
          <a:endParaRPr lang="en-US"/>
        </a:p>
      </dgm:t>
    </dgm:pt>
    <dgm:pt modelId="{84448A28-91BF-465B-B3CD-753FAA773EA7}" type="sibTrans" cxnId="{41F80E32-0ABD-49C9-9315-19D75095CCD0}">
      <dgm:prSet/>
      <dgm:spPr/>
      <dgm:t>
        <a:bodyPr/>
        <a:lstStyle/>
        <a:p>
          <a:endParaRPr lang="en-US"/>
        </a:p>
      </dgm:t>
    </dgm:pt>
    <dgm:pt modelId="{A6FFF3F6-DF33-4CED-A138-3F55A3101153}">
      <dgm:prSet/>
      <dgm:spPr/>
      <dgm:t>
        <a:bodyPr/>
        <a:lstStyle/>
        <a:p>
          <a:r>
            <a:rPr lang="en-US" dirty="0" smtClean="0"/>
            <a:t>Enduring the Inquisition</a:t>
          </a:r>
          <a:endParaRPr lang="en-US" dirty="0"/>
        </a:p>
      </dgm:t>
    </dgm:pt>
    <dgm:pt modelId="{AC3425B5-EE28-45F2-A2C1-462626F75B09}" type="parTrans" cxnId="{4CEDC3EB-E67E-4704-9190-026088220F97}">
      <dgm:prSet/>
      <dgm:spPr/>
      <dgm:t>
        <a:bodyPr/>
        <a:lstStyle/>
        <a:p>
          <a:endParaRPr lang="en-US"/>
        </a:p>
      </dgm:t>
    </dgm:pt>
    <dgm:pt modelId="{B95CDFCE-2062-4167-BD48-3434F9C89D47}" type="sibTrans" cxnId="{4CEDC3EB-E67E-4704-9190-026088220F97}">
      <dgm:prSet/>
      <dgm:spPr/>
      <dgm:t>
        <a:bodyPr/>
        <a:lstStyle/>
        <a:p>
          <a:endParaRPr lang="en-US"/>
        </a:p>
      </dgm:t>
    </dgm:pt>
    <dgm:pt modelId="{59CCF8CB-8B2E-4ACF-ACFC-4740A3686CF7}">
      <dgm:prSet/>
      <dgm:spPr/>
      <dgm:t>
        <a:bodyPr/>
        <a:lstStyle/>
        <a:p>
          <a:r>
            <a:rPr lang="en-US" dirty="0" smtClean="0"/>
            <a:t>Obtaining Emotional First Aid</a:t>
          </a:r>
          <a:endParaRPr lang="en-US" dirty="0"/>
        </a:p>
      </dgm:t>
    </dgm:pt>
    <dgm:pt modelId="{F534FBB0-3C37-4DEB-8360-8447BE196D80}" type="parTrans" cxnId="{ED2E10F8-9AF0-45D2-B83A-362BDF63616F}">
      <dgm:prSet/>
      <dgm:spPr/>
      <dgm:t>
        <a:bodyPr/>
        <a:lstStyle/>
        <a:p>
          <a:endParaRPr lang="en-US"/>
        </a:p>
      </dgm:t>
    </dgm:pt>
    <dgm:pt modelId="{D97B605C-3480-473D-A5B4-8923F687EC75}" type="sibTrans" cxnId="{ED2E10F8-9AF0-45D2-B83A-362BDF63616F}">
      <dgm:prSet/>
      <dgm:spPr/>
      <dgm:t>
        <a:bodyPr/>
        <a:lstStyle/>
        <a:p>
          <a:endParaRPr lang="en-US"/>
        </a:p>
      </dgm:t>
    </dgm:pt>
    <dgm:pt modelId="{7BB47D8B-0E44-472B-99F8-83F9AAD353B7}">
      <dgm:prSet/>
      <dgm:spPr>
        <a:solidFill>
          <a:srgbClr val="FF33CC"/>
        </a:solidFill>
      </dgm:spPr>
      <dgm:t>
        <a:bodyPr/>
        <a:lstStyle/>
        <a:p>
          <a:r>
            <a:rPr lang="en-US" dirty="0" smtClean="0"/>
            <a:t>Moving On</a:t>
          </a:r>
          <a:endParaRPr lang="en-US" dirty="0"/>
        </a:p>
      </dgm:t>
    </dgm:pt>
    <dgm:pt modelId="{2DFE24EC-275C-4266-B5F3-986DEA2CD2FF}" type="parTrans" cxnId="{9CBC4C85-F69C-4900-9739-5EAE13D1CFAE}">
      <dgm:prSet/>
      <dgm:spPr/>
      <dgm:t>
        <a:bodyPr/>
        <a:lstStyle/>
        <a:p>
          <a:endParaRPr lang="en-US"/>
        </a:p>
      </dgm:t>
    </dgm:pt>
    <dgm:pt modelId="{C9D7AFB0-B7B0-4417-8B6B-674110993649}" type="sibTrans" cxnId="{9CBC4C85-F69C-4900-9739-5EAE13D1CFAE}">
      <dgm:prSet/>
      <dgm:spPr/>
      <dgm:t>
        <a:bodyPr/>
        <a:lstStyle/>
        <a:p>
          <a:endParaRPr lang="en-US"/>
        </a:p>
      </dgm:t>
    </dgm:pt>
    <dgm:pt modelId="{2EC0D12D-1AAC-4AF4-99CF-9852B31A681C}" type="pres">
      <dgm:prSet presAssocID="{97D46BF3-904F-4BCD-84E6-B0DB0A5CF5F2}" presName="Name0" presStyleCnt="0">
        <dgm:presLayoutVars>
          <dgm:dir/>
          <dgm:resizeHandles val="exact"/>
        </dgm:presLayoutVars>
      </dgm:prSet>
      <dgm:spPr/>
      <dgm:t>
        <a:bodyPr/>
        <a:lstStyle/>
        <a:p>
          <a:endParaRPr lang="en-US"/>
        </a:p>
      </dgm:t>
    </dgm:pt>
    <dgm:pt modelId="{7415497C-8969-4A6B-B793-4A458DC1B903}" type="pres">
      <dgm:prSet presAssocID="{97D46BF3-904F-4BCD-84E6-B0DB0A5CF5F2}" presName="fgShape" presStyleLbl="fgShp" presStyleIdx="0" presStyleCnt="1" custFlipHor="1" custScaleX="44284" custLinFactNeighborX="-28181" custLinFactNeighborY="-61920"/>
      <dgm:spPr/>
    </dgm:pt>
    <dgm:pt modelId="{EC34247B-D3D2-4021-94C9-B0F9E6C4619F}" type="pres">
      <dgm:prSet presAssocID="{97D46BF3-904F-4BCD-84E6-B0DB0A5CF5F2}" presName="linComp" presStyleCnt="0"/>
      <dgm:spPr/>
    </dgm:pt>
    <dgm:pt modelId="{6D40881A-9932-4C31-88F7-C0A54A211396}" type="pres">
      <dgm:prSet presAssocID="{3D63671F-89E0-47AE-B138-41502135E073}" presName="compNode" presStyleCnt="0"/>
      <dgm:spPr/>
    </dgm:pt>
    <dgm:pt modelId="{0A294864-E682-475C-96F2-EB616C36AE95}" type="pres">
      <dgm:prSet presAssocID="{3D63671F-89E0-47AE-B138-41502135E073}" presName="bkgdShape" presStyleLbl="node1" presStyleIdx="0" presStyleCnt="6"/>
      <dgm:spPr/>
      <dgm:t>
        <a:bodyPr/>
        <a:lstStyle/>
        <a:p>
          <a:endParaRPr lang="en-US"/>
        </a:p>
      </dgm:t>
    </dgm:pt>
    <dgm:pt modelId="{FC98EE8F-BAC9-40B7-8977-681CEB3A9825}" type="pres">
      <dgm:prSet presAssocID="{3D63671F-89E0-47AE-B138-41502135E073}" presName="nodeTx" presStyleLbl="node1" presStyleIdx="0" presStyleCnt="6">
        <dgm:presLayoutVars>
          <dgm:bulletEnabled val="1"/>
        </dgm:presLayoutVars>
      </dgm:prSet>
      <dgm:spPr/>
      <dgm:t>
        <a:bodyPr/>
        <a:lstStyle/>
        <a:p>
          <a:endParaRPr lang="en-US"/>
        </a:p>
      </dgm:t>
    </dgm:pt>
    <dgm:pt modelId="{5860CAC5-4F6F-4C61-AFE9-D4F5EFA41B49}" type="pres">
      <dgm:prSet presAssocID="{3D63671F-89E0-47AE-B138-41502135E073}" presName="invisiNode" presStyleLbl="node1" presStyleIdx="0" presStyleCnt="6"/>
      <dgm:spPr/>
    </dgm:pt>
    <dgm:pt modelId="{E7B0FEF0-8AC9-4656-BACC-8594D8D52212}" type="pres">
      <dgm:prSet presAssocID="{3D63671F-89E0-47AE-B138-41502135E073}" presName="imagNode" presStyleLbl="fgImgPlace1" presStyleIdx="0" presStyleCnt="6"/>
      <dgm:spPr>
        <a:blipFill rotWithShape="0">
          <a:blip xmlns:r="http://schemas.openxmlformats.org/officeDocument/2006/relationships" r:embed="rId1"/>
          <a:stretch>
            <a:fillRect/>
          </a:stretch>
        </a:blipFill>
      </dgm:spPr>
    </dgm:pt>
    <dgm:pt modelId="{5447781B-8E16-4BCC-B8F5-3C33822057CD}" type="pres">
      <dgm:prSet presAssocID="{4345FE7B-D032-4224-AD50-0A3B6DA39969}" presName="sibTrans" presStyleLbl="sibTrans2D1" presStyleIdx="0" presStyleCnt="0"/>
      <dgm:spPr/>
      <dgm:t>
        <a:bodyPr/>
        <a:lstStyle/>
        <a:p>
          <a:endParaRPr lang="en-US"/>
        </a:p>
      </dgm:t>
    </dgm:pt>
    <dgm:pt modelId="{8E10102F-D50A-4F57-86CE-9936E5AAEB9D}" type="pres">
      <dgm:prSet presAssocID="{C1A710B5-A020-4FC2-A660-3D6B321CAC09}" presName="compNode" presStyleCnt="0"/>
      <dgm:spPr/>
    </dgm:pt>
    <dgm:pt modelId="{8F35F79A-E4A4-42A7-BDC2-D7AE940D1ECC}" type="pres">
      <dgm:prSet presAssocID="{C1A710B5-A020-4FC2-A660-3D6B321CAC09}" presName="bkgdShape" presStyleLbl="node1" presStyleIdx="1" presStyleCnt="6"/>
      <dgm:spPr/>
      <dgm:t>
        <a:bodyPr/>
        <a:lstStyle/>
        <a:p>
          <a:endParaRPr lang="en-US"/>
        </a:p>
      </dgm:t>
    </dgm:pt>
    <dgm:pt modelId="{1DD6B012-3D82-4B8B-B0BD-18C499F35687}" type="pres">
      <dgm:prSet presAssocID="{C1A710B5-A020-4FC2-A660-3D6B321CAC09}" presName="nodeTx" presStyleLbl="node1" presStyleIdx="1" presStyleCnt="6">
        <dgm:presLayoutVars>
          <dgm:bulletEnabled val="1"/>
        </dgm:presLayoutVars>
      </dgm:prSet>
      <dgm:spPr/>
      <dgm:t>
        <a:bodyPr/>
        <a:lstStyle/>
        <a:p>
          <a:endParaRPr lang="en-US"/>
        </a:p>
      </dgm:t>
    </dgm:pt>
    <dgm:pt modelId="{345202D9-F57E-45D6-847B-8A48BA33E9B6}" type="pres">
      <dgm:prSet presAssocID="{C1A710B5-A020-4FC2-A660-3D6B321CAC09}" presName="invisiNode" presStyleLbl="node1" presStyleIdx="1" presStyleCnt="6"/>
      <dgm:spPr/>
    </dgm:pt>
    <dgm:pt modelId="{8559CE9A-792A-442F-9FF7-C679DD88FBFF}" type="pres">
      <dgm:prSet presAssocID="{C1A710B5-A020-4FC2-A660-3D6B321CAC09}" presName="imagNode" presStyleLbl="fgImgPlace1" presStyleIdx="1" presStyleCnt="6"/>
      <dgm:spPr>
        <a:blipFill rotWithShape="0">
          <a:blip xmlns:r="http://schemas.openxmlformats.org/officeDocument/2006/relationships" r:embed="rId2"/>
          <a:stretch>
            <a:fillRect/>
          </a:stretch>
        </a:blipFill>
      </dgm:spPr>
    </dgm:pt>
    <dgm:pt modelId="{7DF88B66-7584-4FA7-8AAB-59ECE6823E69}" type="pres">
      <dgm:prSet presAssocID="{546C40AE-727D-4167-A9EB-67B499C26C71}" presName="sibTrans" presStyleLbl="sibTrans2D1" presStyleIdx="0" presStyleCnt="0"/>
      <dgm:spPr/>
      <dgm:t>
        <a:bodyPr/>
        <a:lstStyle/>
        <a:p>
          <a:endParaRPr lang="en-US"/>
        </a:p>
      </dgm:t>
    </dgm:pt>
    <dgm:pt modelId="{62844159-99E1-4830-9A99-57D685B5EEB6}" type="pres">
      <dgm:prSet presAssocID="{BE437AE3-62B5-41E8-AA74-1FB4EBCEDD1B}" presName="compNode" presStyleCnt="0"/>
      <dgm:spPr/>
    </dgm:pt>
    <dgm:pt modelId="{74AD896E-FCB0-42B5-A27F-76CA68D2C430}" type="pres">
      <dgm:prSet presAssocID="{BE437AE3-62B5-41E8-AA74-1FB4EBCEDD1B}" presName="bkgdShape" presStyleLbl="node1" presStyleIdx="2" presStyleCnt="6"/>
      <dgm:spPr/>
      <dgm:t>
        <a:bodyPr/>
        <a:lstStyle/>
        <a:p>
          <a:endParaRPr lang="en-US"/>
        </a:p>
      </dgm:t>
    </dgm:pt>
    <dgm:pt modelId="{96D7F2DD-5A98-40A7-B5F4-29CAF97F944F}" type="pres">
      <dgm:prSet presAssocID="{BE437AE3-62B5-41E8-AA74-1FB4EBCEDD1B}" presName="nodeTx" presStyleLbl="node1" presStyleIdx="2" presStyleCnt="6">
        <dgm:presLayoutVars>
          <dgm:bulletEnabled val="1"/>
        </dgm:presLayoutVars>
      </dgm:prSet>
      <dgm:spPr/>
      <dgm:t>
        <a:bodyPr/>
        <a:lstStyle/>
        <a:p>
          <a:endParaRPr lang="en-US"/>
        </a:p>
      </dgm:t>
    </dgm:pt>
    <dgm:pt modelId="{D3B3EC34-0433-45E3-A161-71F15AC45A7C}" type="pres">
      <dgm:prSet presAssocID="{BE437AE3-62B5-41E8-AA74-1FB4EBCEDD1B}" presName="invisiNode" presStyleLbl="node1" presStyleIdx="2" presStyleCnt="6"/>
      <dgm:spPr/>
    </dgm:pt>
    <dgm:pt modelId="{3593C7FF-7660-4FCE-A38D-F89C8A0E31B2}" type="pres">
      <dgm:prSet presAssocID="{BE437AE3-62B5-41E8-AA74-1FB4EBCEDD1B}" presName="imagNode" presStyleLbl="fgImgPlace1" presStyleIdx="2" presStyleCnt="6"/>
      <dgm:spPr>
        <a:blipFill rotWithShape="0">
          <a:blip xmlns:r="http://schemas.openxmlformats.org/officeDocument/2006/relationships" r:embed="rId3"/>
          <a:stretch>
            <a:fillRect/>
          </a:stretch>
        </a:blipFill>
      </dgm:spPr>
    </dgm:pt>
    <dgm:pt modelId="{74912EBF-E933-4141-853D-AD4E82BBA748}" type="pres">
      <dgm:prSet presAssocID="{84448A28-91BF-465B-B3CD-753FAA773EA7}" presName="sibTrans" presStyleLbl="sibTrans2D1" presStyleIdx="0" presStyleCnt="0"/>
      <dgm:spPr/>
      <dgm:t>
        <a:bodyPr/>
        <a:lstStyle/>
        <a:p>
          <a:endParaRPr lang="en-US"/>
        </a:p>
      </dgm:t>
    </dgm:pt>
    <dgm:pt modelId="{E42265BC-ED45-49FF-83CA-6DBD369B6016}" type="pres">
      <dgm:prSet presAssocID="{A6FFF3F6-DF33-4CED-A138-3F55A3101153}" presName="compNode" presStyleCnt="0"/>
      <dgm:spPr/>
    </dgm:pt>
    <dgm:pt modelId="{9ADEB0DC-5140-419C-8CF5-93A4FC0FC8DC}" type="pres">
      <dgm:prSet presAssocID="{A6FFF3F6-DF33-4CED-A138-3F55A3101153}" presName="bkgdShape" presStyleLbl="node1" presStyleIdx="3" presStyleCnt="6"/>
      <dgm:spPr/>
      <dgm:t>
        <a:bodyPr/>
        <a:lstStyle/>
        <a:p>
          <a:endParaRPr lang="en-US"/>
        </a:p>
      </dgm:t>
    </dgm:pt>
    <dgm:pt modelId="{4CA4A2F4-F7EC-4936-A3DF-C93DC5683688}" type="pres">
      <dgm:prSet presAssocID="{A6FFF3F6-DF33-4CED-A138-3F55A3101153}" presName="nodeTx" presStyleLbl="node1" presStyleIdx="3" presStyleCnt="6">
        <dgm:presLayoutVars>
          <dgm:bulletEnabled val="1"/>
        </dgm:presLayoutVars>
      </dgm:prSet>
      <dgm:spPr/>
      <dgm:t>
        <a:bodyPr/>
        <a:lstStyle/>
        <a:p>
          <a:endParaRPr lang="en-US"/>
        </a:p>
      </dgm:t>
    </dgm:pt>
    <dgm:pt modelId="{4553FBDE-65A9-424B-81CD-8150850B59AD}" type="pres">
      <dgm:prSet presAssocID="{A6FFF3F6-DF33-4CED-A138-3F55A3101153}" presName="invisiNode" presStyleLbl="node1" presStyleIdx="3" presStyleCnt="6"/>
      <dgm:spPr/>
    </dgm:pt>
    <dgm:pt modelId="{FC4A62D3-8698-48BD-8ACC-477E0084C83D}" type="pres">
      <dgm:prSet presAssocID="{A6FFF3F6-DF33-4CED-A138-3F55A3101153}" presName="imagNode" presStyleLbl="fgImgPlace1" presStyleIdx="3" presStyleCnt="6"/>
      <dgm:spPr>
        <a:blipFill rotWithShape="0">
          <a:blip xmlns:r="http://schemas.openxmlformats.org/officeDocument/2006/relationships" r:embed="rId4"/>
          <a:stretch>
            <a:fillRect/>
          </a:stretch>
        </a:blipFill>
      </dgm:spPr>
    </dgm:pt>
    <dgm:pt modelId="{CBEE1104-5509-4E1D-B310-A9F1CEBD31CB}" type="pres">
      <dgm:prSet presAssocID="{B95CDFCE-2062-4167-BD48-3434F9C89D47}" presName="sibTrans" presStyleLbl="sibTrans2D1" presStyleIdx="0" presStyleCnt="0"/>
      <dgm:spPr/>
      <dgm:t>
        <a:bodyPr/>
        <a:lstStyle/>
        <a:p>
          <a:endParaRPr lang="en-US"/>
        </a:p>
      </dgm:t>
    </dgm:pt>
    <dgm:pt modelId="{C081E0A0-3CC5-4F21-AAFE-AA06199FF3A6}" type="pres">
      <dgm:prSet presAssocID="{59CCF8CB-8B2E-4ACF-ACFC-4740A3686CF7}" presName="compNode" presStyleCnt="0"/>
      <dgm:spPr/>
    </dgm:pt>
    <dgm:pt modelId="{DB639948-6021-460B-83B4-2C34641F4A91}" type="pres">
      <dgm:prSet presAssocID="{59CCF8CB-8B2E-4ACF-ACFC-4740A3686CF7}" presName="bkgdShape" presStyleLbl="node1" presStyleIdx="4" presStyleCnt="6"/>
      <dgm:spPr/>
      <dgm:t>
        <a:bodyPr/>
        <a:lstStyle/>
        <a:p>
          <a:endParaRPr lang="en-US"/>
        </a:p>
      </dgm:t>
    </dgm:pt>
    <dgm:pt modelId="{4AD215DC-B8B7-4CCF-A5F7-2EB65A4B84E6}" type="pres">
      <dgm:prSet presAssocID="{59CCF8CB-8B2E-4ACF-ACFC-4740A3686CF7}" presName="nodeTx" presStyleLbl="node1" presStyleIdx="4" presStyleCnt="6">
        <dgm:presLayoutVars>
          <dgm:bulletEnabled val="1"/>
        </dgm:presLayoutVars>
      </dgm:prSet>
      <dgm:spPr/>
      <dgm:t>
        <a:bodyPr/>
        <a:lstStyle/>
        <a:p>
          <a:endParaRPr lang="en-US"/>
        </a:p>
      </dgm:t>
    </dgm:pt>
    <dgm:pt modelId="{00555A65-43DB-4425-994E-1B20D8D14E4C}" type="pres">
      <dgm:prSet presAssocID="{59CCF8CB-8B2E-4ACF-ACFC-4740A3686CF7}" presName="invisiNode" presStyleLbl="node1" presStyleIdx="4" presStyleCnt="6"/>
      <dgm:spPr/>
    </dgm:pt>
    <dgm:pt modelId="{ED5D2DFB-92EE-4654-A044-D5DF9DD81BE9}" type="pres">
      <dgm:prSet presAssocID="{59CCF8CB-8B2E-4ACF-ACFC-4740A3686CF7}" presName="imagNode" presStyleLbl="fgImgPlace1" presStyleIdx="4" presStyleCnt="6"/>
      <dgm:spPr>
        <a:blipFill rotWithShape="0">
          <a:blip xmlns:r="http://schemas.openxmlformats.org/officeDocument/2006/relationships" r:embed="rId5"/>
          <a:stretch>
            <a:fillRect/>
          </a:stretch>
        </a:blipFill>
      </dgm:spPr>
    </dgm:pt>
    <dgm:pt modelId="{AE699180-AC06-449A-8F8E-3EECA64A8866}" type="pres">
      <dgm:prSet presAssocID="{D97B605C-3480-473D-A5B4-8923F687EC75}" presName="sibTrans" presStyleLbl="sibTrans2D1" presStyleIdx="0" presStyleCnt="0"/>
      <dgm:spPr/>
      <dgm:t>
        <a:bodyPr/>
        <a:lstStyle/>
        <a:p>
          <a:endParaRPr lang="en-US"/>
        </a:p>
      </dgm:t>
    </dgm:pt>
    <dgm:pt modelId="{160CF6BA-B065-472C-A740-44709757C54E}" type="pres">
      <dgm:prSet presAssocID="{7BB47D8B-0E44-472B-99F8-83F9AAD353B7}" presName="compNode" presStyleCnt="0"/>
      <dgm:spPr/>
    </dgm:pt>
    <dgm:pt modelId="{C6DCD659-E775-4A05-A0A5-71DD158F07E7}" type="pres">
      <dgm:prSet presAssocID="{7BB47D8B-0E44-472B-99F8-83F9AAD353B7}" presName="bkgdShape" presStyleLbl="node1" presStyleIdx="5" presStyleCnt="6"/>
      <dgm:spPr/>
      <dgm:t>
        <a:bodyPr/>
        <a:lstStyle/>
        <a:p>
          <a:endParaRPr lang="en-US"/>
        </a:p>
      </dgm:t>
    </dgm:pt>
    <dgm:pt modelId="{A677A8C7-985E-4CD7-A44D-B0E7A146A30A}" type="pres">
      <dgm:prSet presAssocID="{7BB47D8B-0E44-472B-99F8-83F9AAD353B7}" presName="nodeTx" presStyleLbl="node1" presStyleIdx="5" presStyleCnt="6">
        <dgm:presLayoutVars>
          <dgm:bulletEnabled val="1"/>
        </dgm:presLayoutVars>
      </dgm:prSet>
      <dgm:spPr/>
      <dgm:t>
        <a:bodyPr/>
        <a:lstStyle/>
        <a:p>
          <a:endParaRPr lang="en-US"/>
        </a:p>
      </dgm:t>
    </dgm:pt>
    <dgm:pt modelId="{09F31DCC-62B9-4336-BF16-9CB43AD4FB39}" type="pres">
      <dgm:prSet presAssocID="{7BB47D8B-0E44-472B-99F8-83F9AAD353B7}" presName="invisiNode" presStyleLbl="node1" presStyleIdx="5" presStyleCnt="6"/>
      <dgm:spPr/>
    </dgm:pt>
    <dgm:pt modelId="{EC5E7740-EF4E-44F7-A159-7563607B0926}" type="pres">
      <dgm:prSet presAssocID="{7BB47D8B-0E44-472B-99F8-83F9AAD353B7}" presName="imagNode" presStyleLbl="fgImgPlace1" presStyleIdx="5" presStyleCnt="6"/>
      <dgm:spPr>
        <a:blipFill rotWithShape="0">
          <a:blip xmlns:r="http://schemas.openxmlformats.org/officeDocument/2006/relationships" r:embed="rId6"/>
          <a:stretch>
            <a:fillRect/>
          </a:stretch>
        </a:blipFill>
      </dgm:spPr>
    </dgm:pt>
  </dgm:ptLst>
  <dgm:cxnLst>
    <dgm:cxn modelId="{C945636F-7583-49DD-BAF0-4A61C89240CC}" type="presOf" srcId="{A6FFF3F6-DF33-4CED-A138-3F55A3101153}" destId="{4CA4A2F4-F7EC-4936-A3DF-C93DC5683688}" srcOrd="1" destOrd="0" presId="urn:microsoft.com/office/officeart/2005/8/layout/hList7#1"/>
    <dgm:cxn modelId="{CFDBCEB3-D4C4-4739-A359-98FF238A2183}" type="presOf" srcId="{BE437AE3-62B5-41E8-AA74-1FB4EBCEDD1B}" destId="{96D7F2DD-5A98-40A7-B5F4-29CAF97F944F}" srcOrd="1" destOrd="0" presId="urn:microsoft.com/office/officeart/2005/8/layout/hList7#1"/>
    <dgm:cxn modelId="{8FDA480A-B330-4CFB-A1FB-7A2A0C8A4E83}" type="presOf" srcId="{A6FFF3F6-DF33-4CED-A138-3F55A3101153}" destId="{9ADEB0DC-5140-419C-8CF5-93A4FC0FC8DC}" srcOrd="0" destOrd="0" presId="urn:microsoft.com/office/officeart/2005/8/layout/hList7#1"/>
    <dgm:cxn modelId="{4D85C8F7-5373-4092-A93A-CF2011D1E5D1}" type="presOf" srcId="{546C40AE-727D-4167-A9EB-67B499C26C71}" destId="{7DF88B66-7584-4FA7-8AAB-59ECE6823E69}" srcOrd="0" destOrd="0" presId="urn:microsoft.com/office/officeart/2005/8/layout/hList7#1"/>
    <dgm:cxn modelId="{2D7F7428-DD92-4021-A754-C018D65BC9B7}" type="presOf" srcId="{C1A710B5-A020-4FC2-A660-3D6B321CAC09}" destId="{1DD6B012-3D82-4B8B-B0BD-18C499F35687}" srcOrd="1" destOrd="0" presId="urn:microsoft.com/office/officeart/2005/8/layout/hList7#1"/>
    <dgm:cxn modelId="{AAF36AA5-85DD-48E2-AF2D-CDAA5BE7B3CA}" type="presOf" srcId="{97D46BF3-904F-4BCD-84E6-B0DB0A5CF5F2}" destId="{2EC0D12D-1AAC-4AF4-99CF-9852B31A681C}" srcOrd="0" destOrd="0" presId="urn:microsoft.com/office/officeart/2005/8/layout/hList7#1"/>
    <dgm:cxn modelId="{4CEDC3EB-E67E-4704-9190-026088220F97}" srcId="{97D46BF3-904F-4BCD-84E6-B0DB0A5CF5F2}" destId="{A6FFF3F6-DF33-4CED-A138-3F55A3101153}" srcOrd="3" destOrd="0" parTransId="{AC3425B5-EE28-45F2-A2C1-462626F75B09}" sibTransId="{B95CDFCE-2062-4167-BD48-3434F9C89D47}"/>
    <dgm:cxn modelId="{B3EB941D-AF63-4028-9160-1D65B542FFBD}" type="presOf" srcId="{4345FE7B-D032-4224-AD50-0A3B6DA39969}" destId="{5447781B-8E16-4BCC-B8F5-3C33822057CD}" srcOrd="0" destOrd="0" presId="urn:microsoft.com/office/officeart/2005/8/layout/hList7#1"/>
    <dgm:cxn modelId="{41F80E32-0ABD-49C9-9315-19D75095CCD0}" srcId="{97D46BF3-904F-4BCD-84E6-B0DB0A5CF5F2}" destId="{BE437AE3-62B5-41E8-AA74-1FB4EBCEDD1B}" srcOrd="2" destOrd="0" parTransId="{CA28D370-F45C-4C67-8349-AC212121C317}" sibTransId="{84448A28-91BF-465B-B3CD-753FAA773EA7}"/>
    <dgm:cxn modelId="{747F4336-1E76-448A-9DA2-07065D6C02BB}" type="presOf" srcId="{84448A28-91BF-465B-B3CD-753FAA773EA7}" destId="{74912EBF-E933-4141-853D-AD4E82BBA748}" srcOrd="0" destOrd="0" presId="urn:microsoft.com/office/officeart/2005/8/layout/hList7#1"/>
    <dgm:cxn modelId="{5077F3E3-D27F-4EA8-9F52-C6D1D89CAFCA}" type="presOf" srcId="{59CCF8CB-8B2E-4ACF-ACFC-4740A3686CF7}" destId="{DB639948-6021-460B-83B4-2C34641F4A91}" srcOrd="0" destOrd="0" presId="urn:microsoft.com/office/officeart/2005/8/layout/hList7#1"/>
    <dgm:cxn modelId="{789E1E93-1B4C-435B-BC3A-BA415E0089AD}" type="presOf" srcId="{59CCF8CB-8B2E-4ACF-ACFC-4740A3686CF7}" destId="{4AD215DC-B8B7-4CCF-A5F7-2EB65A4B84E6}" srcOrd="1" destOrd="0" presId="urn:microsoft.com/office/officeart/2005/8/layout/hList7#1"/>
    <dgm:cxn modelId="{5FFB99EE-D648-4219-8D24-22A56547B112}" srcId="{97D46BF3-904F-4BCD-84E6-B0DB0A5CF5F2}" destId="{C1A710B5-A020-4FC2-A660-3D6B321CAC09}" srcOrd="1" destOrd="0" parTransId="{6D30482B-A892-4D00-B5FE-E15F88161776}" sibTransId="{546C40AE-727D-4167-A9EB-67B499C26C71}"/>
    <dgm:cxn modelId="{80FBE417-9AFB-4BA9-8B11-D45267E5A561}" srcId="{97D46BF3-904F-4BCD-84E6-B0DB0A5CF5F2}" destId="{3D63671F-89E0-47AE-B138-41502135E073}" srcOrd="0" destOrd="0" parTransId="{42A46D39-252C-43F3-AE57-0ADA4140B1E6}" sibTransId="{4345FE7B-D032-4224-AD50-0A3B6DA39969}"/>
    <dgm:cxn modelId="{ED2E10F8-9AF0-45D2-B83A-362BDF63616F}" srcId="{97D46BF3-904F-4BCD-84E6-B0DB0A5CF5F2}" destId="{59CCF8CB-8B2E-4ACF-ACFC-4740A3686CF7}" srcOrd="4" destOrd="0" parTransId="{F534FBB0-3C37-4DEB-8360-8447BE196D80}" sibTransId="{D97B605C-3480-473D-A5B4-8923F687EC75}"/>
    <dgm:cxn modelId="{7A663FD1-2B5F-4EC7-B5EC-2B7436FB6773}" type="presOf" srcId="{D97B605C-3480-473D-A5B4-8923F687EC75}" destId="{AE699180-AC06-449A-8F8E-3EECA64A8866}" srcOrd="0" destOrd="0" presId="urn:microsoft.com/office/officeart/2005/8/layout/hList7#1"/>
    <dgm:cxn modelId="{0A7EB78B-A460-4D37-A839-7F19A8B511ED}" type="presOf" srcId="{7BB47D8B-0E44-472B-99F8-83F9AAD353B7}" destId="{A677A8C7-985E-4CD7-A44D-B0E7A146A30A}" srcOrd="1" destOrd="0" presId="urn:microsoft.com/office/officeart/2005/8/layout/hList7#1"/>
    <dgm:cxn modelId="{35E86A2C-2AE7-47DB-953D-1E3B3BB71B39}" type="presOf" srcId="{3D63671F-89E0-47AE-B138-41502135E073}" destId="{0A294864-E682-475C-96F2-EB616C36AE95}" srcOrd="0" destOrd="0" presId="urn:microsoft.com/office/officeart/2005/8/layout/hList7#1"/>
    <dgm:cxn modelId="{368F9167-F3D4-4B91-8F7D-27E9DDEA1456}" type="presOf" srcId="{C1A710B5-A020-4FC2-A660-3D6B321CAC09}" destId="{8F35F79A-E4A4-42A7-BDC2-D7AE940D1ECC}" srcOrd="0" destOrd="0" presId="urn:microsoft.com/office/officeart/2005/8/layout/hList7#1"/>
    <dgm:cxn modelId="{9CBC4C85-F69C-4900-9739-5EAE13D1CFAE}" srcId="{97D46BF3-904F-4BCD-84E6-B0DB0A5CF5F2}" destId="{7BB47D8B-0E44-472B-99F8-83F9AAD353B7}" srcOrd="5" destOrd="0" parTransId="{2DFE24EC-275C-4266-B5F3-986DEA2CD2FF}" sibTransId="{C9D7AFB0-B7B0-4417-8B6B-674110993649}"/>
    <dgm:cxn modelId="{E981CA65-EA88-4099-8E1C-000E360C16D0}" type="presOf" srcId="{7BB47D8B-0E44-472B-99F8-83F9AAD353B7}" destId="{C6DCD659-E775-4A05-A0A5-71DD158F07E7}" srcOrd="0" destOrd="0" presId="urn:microsoft.com/office/officeart/2005/8/layout/hList7#1"/>
    <dgm:cxn modelId="{1E296E8C-B764-4140-8ED4-A08D3F1B0A21}" type="presOf" srcId="{BE437AE3-62B5-41E8-AA74-1FB4EBCEDD1B}" destId="{74AD896E-FCB0-42B5-A27F-76CA68D2C430}" srcOrd="0" destOrd="0" presId="urn:microsoft.com/office/officeart/2005/8/layout/hList7#1"/>
    <dgm:cxn modelId="{BE7DECF0-6584-4AD3-8381-32B03A2BF6D3}" type="presOf" srcId="{B95CDFCE-2062-4167-BD48-3434F9C89D47}" destId="{CBEE1104-5509-4E1D-B310-A9F1CEBD31CB}" srcOrd="0" destOrd="0" presId="urn:microsoft.com/office/officeart/2005/8/layout/hList7#1"/>
    <dgm:cxn modelId="{96E5DA18-2C75-4D71-91F0-41A36231DD91}" type="presOf" srcId="{3D63671F-89E0-47AE-B138-41502135E073}" destId="{FC98EE8F-BAC9-40B7-8977-681CEB3A9825}" srcOrd="1" destOrd="0" presId="urn:microsoft.com/office/officeart/2005/8/layout/hList7#1"/>
    <dgm:cxn modelId="{45334AEB-D753-45AE-BECB-B8A079CED5F8}" type="presParOf" srcId="{2EC0D12D-1AAC-4AF4-99CF-9852B31A681C}" destId="{7415497C-8969-4A6B-B793-4A458DC1B903}" srcOrd="0" destOrd="0" presId="urn:microsoft.com/office/officeart/2005/8/layout/hList7#1"/>
    <dgm:cxn modelId="{98ABE3D0-80FF-4FD3-98BD-6DAAC1C72275}" type="presParOf" srcId="{2EC0D12D-1AAC-4AF4-99CF-9852B31A681C}" destId="{EC34247B-D3D2-4021-94C9-B0F9E6C4619F}" srcOrd="1" destOrd="0" presId="urn:microsoft.com/office/officeart/2005/8/layout/hList7#1"/>
    <dgm:cxn modelId="{FBD98903-52B8-4E95-8C3F-042497E42D84}" type="presParOf" srcId="{EC34247B-D3D2-4021-94C9-B0F9E6C4619F}" destId="{6D40881A-9932-4C31-88F7-C0A54A211396}" srcOrd="0" destOrd="0" presId="urn:microsoft.com/office/officeart/2005/8/layout/hList7#1"/>
    <dgm:cxn modelId="{A6F084E1-5639-4194-92E6-9F28BDDE9E71}" type="presParOf" srcId="{6D40881A-9932-4C31-88F7-C0A54A211396}" destId="{0A294864-E682-475C-96F2-EB616C36AE95}" srcOrd="0" destOrd="0" presId="urn:microsoft.com/office/officeart/2005/8/layout/hList7#1"/>
    <dgm:cxn modelId="{8550BBEF-C98C-484F-9431-E8C82EDD60BA}" type="presParOf" srcId="{6D40881A-9932-4C31-88F7-C0A54A211396}" destId="{FC98EE8F-BAC9-40B7-8977-681CEB3A9825}" srcOrd="1" destOrd="0" presId="urn:microsoft.com/office/officeart/2005/8/layout/hList7#1"/>
    <dgm:cxn modelId="{79F9E224-04E4-42FB-9E61-7815141BF849}" type="presParOf" srcId="{6D40881A-9932-4C31-88F7-C0A54A211396}" destId="{5860CAC5-4F6F-4C61-AFE9-D4F5EFA41B49}" srcOrd="2" destOrd="0" presId="urn:microsoft.com/office/officeart/2005/8/layout/hList7#1"/>
    <dgm:cxn modelId="{7EBB8147-138C-461D-ABC3-647B6DF52D4B}" type="presParOf" srcId="{6D40881A-9932-4C31-88F7-C0A54A211396}" destId="{E7B0FEF0-8AC9-4656-BACC-8594D8D52212}" srcOrd="3" destOrd="0" presId="urn:microsoft.com/office/officeart/2005/8/layout/hList7#1"/>
    <dgm:cxn modelId="{E9D8CFBE-F49C-44A4-B4FC-05160EAAC3B9}" type="presParOf" srcId="{EC34247B-D3D2-4021-94C9-B0F9E6C4619F}" destId="{5447781B-8E16-4BCC-B8F5-3C33822057CD}" srcOrd="1" destOrd="0" presId="urn:microsoft.com/office/officeart/2005/8/layout/hList7#1"/>
    <dgm:cxn modelId="{24B6096D-6BCE-40DF-B0E3-5BF1B6620C57}" type="presParOf" srcId="{EC34247B-D3D2-4021-94C9-B0F9E6C4619F}" destId="{8E10102F-D50A-4F57-86CE-9936E5AAEB9D}" srcOrd="2" destOrd="0" presId="urn:microsoft.com/office/officeart/2005/8/layout/hList7#1"/>
    <dgm:cxn modelId="{B1806346-2C23-4864-A20A-3F241C6DAB1B}" type="presParOf" srcId="{8E10102F-D50A-4F57-86CE-9936E5AAEB9D}" destId="{8F35F79A-E4A4-42A7-BDC2-D7AE940D1ECC}" srcOrd="0" destOrd="0" presId="urn:microsoft.com/office/officeart/2005/8/layout/hList7#1"/>
    <dgm:cxn modelId="{86D98056-990D-4BC0-A235-99EBCBB6B517}" type="presParOf" srcId="{8E10102F-D50A-4F57-86CE-9936E5AAEB9D}" destId="{1DD6B012-3D82-4B8B-B0BD-18C499F35687}" srcOrd="1" destOrd="0" presId="urn:microsoft.com/office/officeart/2005/8/layout/hList7#1"/>
    <dgm:cxn modelId="{ED1FB942-7B0D-490D-95D3-1A727D7460B9}" type="presParOf" srcId="{8E10102F-D50A-4F57-86CE-9936E5AAEB9D}" destId="{345202D9-F57E-45D6-847B-8A48BA33E9B6}" srcOrd="2" destOrd="0" presId="urn:microsoft.com/office/officeart/2005/8/layout/hList7#1"/>
    <dgm:cxn modelId="{41F1FBD2-1769-4E54-B129-664A8545645D}" type="presParOf" srcId="{8E10102F-D50A-4F57-86CE-9936E5AAEB9D}" destId="{8559CE9A-792A-442F-9FF7-C679DD88FBFF}" srcOrd="3" destOrd="0" presId="urn:microsoft.com/office/officeart/2005/8/layout/hList7#1"/>
    <dgm:cxn modelId="{E29C5BB4-9F13-43E8-93A5-FC06CE437A76}" type="presParOf" srcId="{EC34247B-D3D2-4021-94C9-B0F9E6C4619F}" destId="{7DF88B66-7584-4FA7-8AAB-59ECE6823E69}" srcOrd="3" destOrd="0" presId="urn:microsoft.com/office/officeart/2005/8/layout/hList7#1"/>
    <dgm:cxn modelId="{45017B64-B950-403B-B775-8CD888204D05}" type="presParOf" srcId="{EC34247B-D3D2-4021-94C9-B0F9E6C4619F}" destId="{62844159-99E1-4830-9A99-57D685B5EEB6}" srcOrd="4" destOrd="0" presId="urn:microsoft.com/office/officeart/2005/8/layout/hList7#1"/>
    <dgm:cxn modelId="{C835F18D-76D5-4821-BB74-5B346710A427}" type="presParOf" srcId="{62844159-99E1-4830-9A99-57D685B5EEB6}" destId="{74AD896E-FCB0-42B5-A27F-76CA68D2C430}" srcOrd="0" destOrd="0" presId="urn:microsoft.com/office/officeart/2005/8/layout/hList7#1"/>
    <dgm:cxn modelId="{4D218DA4-E4A6-4E02-A075-13F6D56995F0}" type="presParOf" srcId="{62844159-99E1-4830-9A99-57D685B5EEB6}" destId="{96D7F2DD-5A98-40A7-B5F4-29CAF97F944F}" srcOrd="1" destOrd="0" presId="urn:microsoft.com/office/officeart/2005/8/layout/hList7#1"/>
    <dgm:cxn modelId="{27B44CFA-B81E-42E5-8983-991E01F4BB9D}" type="presParOf" srcId="{62844159-99E1-4830-9A99-57D685B5EEB6}" destId="{D3B3EC34-0433-45E3-A161-71F15AC45A7C}" srcOrd="2" destOrd="0" presId="urn:microsoft.com/office/officeart/2005/8/layout/hList7#1"/>
    <dgm:cxn modelId="{B10A6D3E-3D9C-425D-87B0-938564EFCE79}" type="presParOf" srcId="{62844159-99E1-4830-9A99-57D685B5EEB6}" destId="{3593C7FF-7660-4FCE-A38D-F89C8A0E31B2}" srcOrd="3" destOrd="0" presId="urn:microsoft.com/office/officeart/2005/8/layout/hList7#1"/>
    <dgm:cxn modelId="{324CDF7C-B185-41DE-9A28-480A0078D0FD}" type="presParOf" srcId="{EC34247B-D3D2-4021-94C9-B0F9E6C4619F}" destId="{74912EBF-E933-4141-853D-AD4E82BBA748}" srcOrd="5" destOrd="0" presId="urn:microsoft.com/office/officeart/2005/8/layout/hList7#1"/>
    <dgm:cxn modelId="{073818E1-89AE-408F-89ED-202C12E6A70D}" type="presParOf" srcId="{EC34247B-D3D2-4021-94C9-B0F9E6C4619F}" destId="{E42265BC-ED45-49FF-83CA-6DBD369B6016}" srcOrd="6" destOrd="0" presId="urn:microsoft.com/office/officeart/2005/8/layout/hList7#1"/>
    <dgm:cxn modelId="{6A01D0E1-08DA-44BA-95AC-8EDC1CA347F4}" type="presParOf" srcId="{E42265BC-ED45-49FF-83CA-6DBD369B6016}" destId="{9ADEB0DC-5140-419C-8CF5-93A4FC0FC8DC}" srcOrd="0" destOrd="0" presId="urn:microsoft.com/office/officeart/2005/8/layout/hList7#1"/>
    <dgm:cxn modelId="{CC3BBEC8-370D-4865-BFC2-C569C98C43E2}" type="presParOf" srcId="{E42265BC-ED45-49FF-83CA-6DBD369B6016}" destId="{4CA4A2F4-F7EC-4936-A3DF-C93DC5683688}" srcOrd="1" destOrd="0" presId="urn:microsoft.com/office/officeart/2005/8/layout/hList7#1"/>
    <dgm:cxn modelId="{BEBEAF38-7A8A-4A26-95F3-8A0477147551}" type="presParOf" srcId="{E42265BC-ED45-49FF-83CA-6DBD369B6016}" destId="{4553FBDE-65A9-424B-81CD-8150850B59AD}" srcOrd="2" destOrd="0" presId="urn:microsoft.com/office/officeart/2005/8/layout/hList7#1"/>
    <dgm:cxn modelId="{F0D028E1-CDF3-44E5-B126-EE4D3CA9FF26}" type="presParOf" srcId="{E42265BC-ED45-49FF-83CA-6DBD369B6016}" destId="{FC4A62D3-8698-48BD-8ACC-477E0084C83D}" srcOrd="3" destOrd="0" presId="urn:microsoft.com/office/officeart/2005/8/layout/hList7#1"/>
    <dgm:cxn modelId="{2990B93A-25AD-4F34-968C-A25BCF6B2685}" type="presParOf" srcId="{EC34247B-D3D2-4021-94C9-B0F9E6C4619F}" destId="{CBEE1104-5509-4E1D-B310-A9F1CEBD31CB}" srcOrd="7" destOrd="0" presId="urn:microsoft.com/office/officeart/2005/8/layout/hList7#1"/>
    <dgm:cxn modelId="{1A9B1059-A73F-42B5-A072-E9A28660597F}" type="presParOf" srcId="{EC34247B-D3D2-4021-94C9-B0F9E6C4619F}" destId="{C081E0A0-3CC5-4F21-AAFE-AA06199FF3A6}" srcOrd="8" destOrd="0" presId="urn:microsoft.com/office/officeart/2005/8/layout/hList7#1"/>
    <dgm:cxn modelId="{57B32C06-6FA0-4A73-BF95-9C5B61F9D9EB}" type="presParOf" srcId="{C081E0A0-3CC5-4F21-AAFE-AA06199FF3A6}" destId="{DB639948-6021-460B-83B4-2C34641F4A91}" srcOrd="0" destOrd="0" presId="urn:microsoft.com/office/officeart/2005/8/layout/hList7#1"/>
    <dgm:cxn modelId="{C9C5E87D-B592-4B76-9499-EEDEC1C06467}" type="presParOf" srcId="{C081E0A0-3CC5-4F21-AAFE-AA06199FF3A6}" destId="{4AD215DC-B8B7-4CCF-A5F7-2EB65A4B84E6}" srcOrd="1" destOrd="0" presId="urn:microsoft.com/office/officeart/2005/8/layout/hList7#1"/>
    <dgm:cxn modelId="{86CCB948-6442-4339-93C1-AEBEB1A4413B}" type="presParOf" srcId="{C081E0A0-3CC5-4F21-AAFE-AA06199FF3A6}" destId="{00555A65-43DB-4425-994E-1B20D8D14E4C}" srcOrd="2" destOrd="0" presId="urn:microsoft.com/office/officeart/2005/8/layout/hList7#1"/>
    <dgm:cxn modelId="{7AEA7711-8E6F-4C45-A4E4-8BACA1175BCF}" type="presParOf" srcId="{C081E0A0-3CC5-4F21-AAFE-AA06199FF3A6}" destId="{ED5D2DFB-92EE-4654-A044-D5DF9DD81BE9}" srcOrd="3" destOrd="0" presId="urn:microsoft.com/office/officeart/2005/8/layout/hList7#1"/>
    <dgm:cxn modelId="{806203AA-31B4-4DAD-8C62-8422B0AAF767}" type="presParOf" srcId="{EC34247B-D3D2-4021-94C9-B0F9E6C4619F}" destId="{AE699180-AC06-449A-8F8E-3EECA64A8866}" srcOrd="9" destOrd="0" presId="urn:microsoft.com/office/officeart/2005/8/layout/hList7#1"/>
    <dgm:cxn modelId="{1892FE22-6C26-4068-85AA-C8ABC95B1917}" type="presParOf" srcId="{EC34247B-D3D2-4021-94C9-B0F9E6C4619F}" destId="{160CF6BA-B065-472C-A740-44709757C54E}" srcOrd="10" destOrd="0" presId="urn:microsoft.com/office/officeart/2005/8/layout/hList7#1"/>
    <dgm:cxn modelId="{E6EC14BF-F329-4147-ACCB-469C4843ABAB}" type="presParOf" srcId="{160CF6BA-B065-472C-A740-44709757C54E}" destId="{C6DCD659-E775-4A05-A0A5-71DD158F07E7}" srcOrd="0" destOrd="0" presId="urn:microsoft.com/office/officeart/2005/8/layout/hList7#1"/>
    <dgm:cxn modelId="{BA90DABB-E853-4061-AE33-A36DB003D9C0}" type="presParOf" srcId="{160CF6BA-B065-472C-A740-44709757C54E}" destId="{A677A8C7-985E-4CD7-A44D-B0E7A146A30A}" srcOrd="1" destOrd="0" presId="urn:microsoft.com/office/officeart/2005/8/layout/hList7#1"/>
    <dgm:cxn modelId="{DE6CE21F-D309-4E2C-BD8B-C006E0A2C3A3}" type="presParOf" srcId="{160CF6BA-B065-472C-A740-44709757C54E}" destId="{09F31DCC-62B9-4336-BF16-9CB43AD4FB39}" srcOrd="2" destOrd="0" presId="urn:microsoft.com/office/officeart/2005/8/layout/hList7#1"/>
    <dgm:cxn modelId="{C595BD3E-1490-444F-BC50-10DCFD5C65D1}" type="presParOf" srcId="{160CF6BA-B065-472C-A740-44709757C54E}" destId="{EC5E7740-EF4E-44F7-A159-7563607B0926}"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94864-E682-475C-96F2-EB616C36AE95}">
      <dsp:nvSpPr>
        <dsp:cNvPr id="0" name=""/>
        <dsp:cNvSpPr/>
      </dsp:nvSpPr>
      <dsp:spPr>
        <a:xfrm>
          <a:off x="65" y="0"/>
          <a:ext cx="878388" cy="34263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Chaos &amp; Accident Response</a:t>
          </a:r>
          <a:endParaRPr lang="en-US" sz="1100" kern="1200" dirty="0"/>
        </a:p>
      </dsp:txBody>
      <dsp:txXfrm>
        <a:off x="65" y="1370520"/>
        <a:ext cx="878388" cy="1370520"/>
      </dsp:txXfrm>
    </dsp:sp>
    <dsp:sp modelId="{E7B0FEF0-8AC9-4656-BACC-8594D8D52212}">
      <dsp:nvSpPr>
        <dsp:cNvPr id="0" name=""/>
        <dsp:cNvSpPr/>
      </dsp:nvSpPr>
      <dsp:spPr>
        <a:xfrm>
          <a:off x="26417" y="205578"/>
          <a:ext cx="825685" cy="114095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5F79A-E4A4-42A7-BDC2-D7AE940D1ECC}">
      <dsp:nvSpPr>
        <dsp:cNvPr id="0" name=""/>
        <dsp:cNvSpPr/>
      </dsp:nvSpPr>
      <dsp:spPr>
        <a:xfrm>
          <a:off x="904806" y="0"/>
          <a:ext cx="878388" cy="34263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Intrusive Reflections</a:t>
          </a:r>
          <a:endParaRPr lang="en-US" sz="1100" kern="1200" dirty="0"/>
        </a:p>
      </dsp:txBody>
      <dsp:txXfrm>
        <a:off x="904806" y="1370520"/>
        <a:ext cx="878388" cy="1370520"/>
      </dsp:txXfrm>
    </dsp:sp>
    <dsp:sp modelId="{8559CE9A-792A-442F-9FF7-C679DD88FBFF}">
      <dsp:nvSpPr>
        <dsp:cNvPr id="0" name=""/>
        <dsp:cNvSpPr/>
      </dsp:nvSpPr>
      <dsp:spPr>
        <a:xfrm>
          <a:off x="931158" y="205578"/>
          <a:ext cx="825685" cy="114095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AD896E-FCB0-42B5-A27F-76CA68D2C430}">
      <dsp:nvSpPr>
        <dsp:cNvPr id="0" name=""/>
        <dsp:cNvSpPr/>
      </dsp:nvSpPr>
      <dsp:spPr>
        <a:xfrm>
          <a:off x="1809547" y="0"/>
          <a:ext cx="878388" cy="34263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Restoring Personal Integrity</a:t>
          </a:r>
          <a:endParaRPr lang="en-US" sz="1100" kern="1200" dirty="0"/>
        </a:p>
      </dsp:txBody>
      <dsp:txXfrm>
        <a:off x="1809547" y="1370520"/>
        <a:ext cx="878388" cy="1370520"/>
      </dsp:txXfrm>
    </dsp:sp>
    <dsp:sp modelId="{3593C7FF-7660-4FCE-A38D-F89C8A0E31B2}">
      <dsp:nvSpPr>
        <dsp:cNvPr id="0" name=""/>
        <dsp:cNvSpPr/>
      </dsp:nvSpPr>
      <dsp:spPr>
        <a:xfrm>
          <a:off x="1835898" y="205578"/>
          <a:ext cx="825685" cy="114095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DEB0DC-5140-419C-8CF5-93A4FC0FC8DC}">
      <dsp:nvSpPr>
        <dsp:cNvPr id="0" name=""/>
        <dsp:cNvSpPr/>
      </dsp:nvSpPr>
      <dsp:spPr>
        <a:xfrm>
          <a:off x="2714287" y="0"/>
          <a:ext cx="878388" cy="34263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Enduring the Inquisition</a:t>
          </a:r>
          <a:endParaRPr lang="en-US" sz="1100" kern="1200" dirty="0"/>
        </a:p>
      </dsp:txBody>
      <dsp:txXfrm>
        <a:off x="2714287" y="1370520"/>
        <a:ext cx="878388" cy="1370520"/>
      </dsp:txXfrm>
    </dsp:sp>
    <dsp:sp modelId="{FC4A62D3-8698-48BD-8ACC-477E0084C83D}">
      <dsp:nvSpPr>
        <dsp:cNvPr id="0" name=""/>
        <dsp:cNvSpPr/>
      </dsp:nvSpPr>
      <dsp:spPr>
        <a:xfrm>
          <a:off x="2740639" y="205578"/>
          <a:ext cx="825685" cy="1140957"/>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39948-6021-460B-83B4-2C34641F4A91}">
      <dsp:nvSpPr>
        <dsp:cNvPr id="0" name=""/>
        <dsp:cNvSpPr/>
      </dsp:nvSpPr>
      <dsp:spPr>
        <a:xfrm>
          <a:off x="3619028" y="0"/>
          <a:ext cx="878388" cy="34263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Obtaining Emotional First Aid</a:t>
          </a:r>
          <a:endParaRPr lang="en-US" sz="1100" kern="1200" dirty="0"/>
        </a:p>
      </dsp:txBody>
      <dsp:txXfrm>
        <a:off x="3619028" y="1370520"/>
        <a:ext cx="878388" cy="1370520"/>
      </dsp:txXfrm>
    </dsp:sp>
    <dsp:sp modelId="{ED5D2DFB-92EE-4654-A044-D5DF9DD81BE9}">
      <dsp:nvSpPr>
        <dsp:cNvPr id="0" name=""/>
        <dsp:cNvSpPr/>
      </dsp:nvSpPr>
      <dsp:spPr>
        <a:xfrm>
          <a:off x="3645380" y="205578"/>
          <a:ext cx="825685" cy="1140957"/>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DCD659-E775-4A05-A0A5-71DD158F07E7}">
      <dsp:nvSpPr>
        <dsp:cNvPr id="0" name=""/>
        <dsp:cNvSpPr/>
      </dsp:nvSpPr>
      <dsp:spPr>
        <a:xfrm>
          <a:off x="4523769" y="0"/>
          <a:ext cx="878388" cy="3426300"/>
        </a:xfrm>
        <a:prstGeom prst="roundRect">
          <a:avLst>
            <a:gd name="adj" fmla="val 10000"/>
          </a:avLst>
        </a:prstGeom>
        <a:solidFill>
          <a:srgbClr val="FF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Moving On</a:t>
          </a:r>
          <a:endParaRPr lang="en-US" sz="1100" kern="1200" dirty="0"/>
        </a:p>
      </dsp:txBody>
      <dsp:txXfrm>
        <a:off x="4523769" y="1370520"/>
        <a:ext cx="878388" cy="1370520"/>
      </dsp:txXfrm>
    </dsp:sp>
    <dsp:sp modelId="{EC5E7740-EF4E-44F7-A159-7563607B0926}">
      <dsp:nvSpPr>
        <dsp:cNvPr id="0" name=""/>
        <dsp:cNvSpPr/>
      </dsp:nvSpPr>
      <dsp:spPr>
        <a:xfrm>
          <a:off x="4550120" y="205578"/>
          <a:ext cx="825685" cy="1140957"/>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15497C-8969-4A6B-B793-4A458DC1B903}">
      <dsp:nvSpPr>
        <dsp:cNvPr id="0" name=""/>
        <dsp:cNvSpPr/>
      </dsp:nvSpPr>
      <dsp:spPr>
        <a:xfrm flipH="1">
          <a:off x="200035" y="2422805"/>
          <a:ext cx="2200935" cy="513945"/>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2674E-9881-42AB-84FB-240C0088177A}" type="datetimeFigureOut">
              <a:rPr lang="en-US" smtClean="0"/>
              <a:t>10/30/2017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5F59F-A993-4A77-BBE3-4670EF545F58}" type="slidenum">
              <a:rPr lang="en-US" smtClean="0"/>
              <a:t>‹#›</a:t>
            </a:fld>
            <a:endParaRPr lang="en-US"/>
          </a:p>
        </p:txBody>
      </p:sp>
    </p:spTree>
    <p:extLst>
      <p:ext uri="{BB962C8B-B14F-4D97-AF65-F5344CB8AC3E}">
        <p14:creationId xmlns:p14="http://schemas.microsoft.com/office/powerpoint/2010/main" val="333600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mitss.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r>
              <a:rPr lang="en-US" dirty="0" smtClean="0"/>
              <a:t>Jennifer</a:t>
            </a:r>
            <a:r>
              <a:rPr lang="en-US" baseline="0" dirty="0" smtClean="0"/>
              <a:t> starts her story. Describes the events and then the following emotions and reactions. Recounts her support and lack of support. </a:t>
            </a:r>
            <a:endParaRPr dirty="0"/>
          </a:p>
        </p:txBody>
      </p:sp>
    </p:spTree>
    <p:extLst>
      <p:ext uri="{BB962C8B-B14F-4D97-AF65-F5344CB8AC3E}">
        <p14:creationId xmlns:p14="http://schemas.microsoft.com/office/powerpoint/2010/main" val="232284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a:t>
            </a:r>
            <a:r>
              <a:rPr lang="en-US" baseline="0" dirty="0" smtClean="0"/>
              <a:t> the most important first steps and how can you make a difference today?</a:t>
            </a:r>
            <a:endParaRPr lang="en-US" dirty="0"/>
          </a:p>
        </p:txBody>
      </p:sp>
      <p:sp>
        <p:nvSpPr>
          <p:cNvPr id="4" name="Slide Number Placeholder 3"/>
          <p:cNvSpPr>
            <a:spLocks noGrp="1"/>
          </p:cNvSpPr>
          <p:nvPr>
            <p:ph type="sldNum" sz="quarter" idx="10"/>
          </p:nvPr>
        </p:nvSpPr>
        <p:spPr/>
        <p:txBody>
          <a:bodyPr/>
          <a:lstStyle/>
          <a:p>
            <a:fld id="{41D5F59F-A993-4A77-BBE3-4670EF545F58}" type="slidenum">
              <a:rPr lang="en-US" smtClean="0"/>
              <a:t>11</a:t>
            </a:fld>
            <a:endParaRPr lang="en-US"/>
          </a:p>
        </p:txBody>
      </p:sp>
    </p:spTree>
    <p:extLst>
      <p:ext uri="{BB962C8B-B14F-4D97-AF65-F5344CB8AC3E}">
        <p14:creationId xmlns:p14="http://schemas.microsoft.com/office/powerpoint/2010/main" val="284939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aseline="0" dirty="0" smtClean="0"/>
              <a:t>First, Bring awareness to your department by educating your colleagues about SVS. </a:t>
            </a:r>
          </a:p>
          <a:p>
            <a:r>
              <a:rPr lang="en-US" sz="1200" baseline="0" dirty="0" smtClean="0"/>
              <a:t>Second, be a peer supporter within your department. </a:t>
            </a:r>
            <a:endParaRPr lang="en-US" sz="1200" dirty="0" smtClean="0"/>
          </a:p>
          <a:p>
            <a:r>
              <a:rPr lang="en-US" sz="1200" dirty="0" smtClean="0"/>
              <a:t>Simply asking how the person is doing</a:t>
            </a:r>
            <a:r>
              <a:rPr lang="en-US" sz="1200" baseline="0" dirty="0" smtClean="0"/>
              <a:t> goes a long way. Allow them a chance to talk about their feelings. </a:t>
            </a:r>
            <a:endParaRPr lang="en-US" sz="1200" dirty="0" smtClean="0"/>
          </a:p>
          <a:p>
            <a:r>
              <a:rPr lang="en-US" sz="1200" dirty="0" smtClean="0"/>
              <a:t>“I cannot imagine what that was like for you. Would you like to talk about it?”</a:t>
            </a:r>
          </a:p>
          <a:p>
            <a:r>
              <a:rPr lang="en-US" sz="1200" dirty="0" smtClean="0"/>
              <a:t>Normalize the situation in</a:t>
            </a:r>
            <a:r>
              <a:rPr lang="en-US" sz="1200" baseline="0" dirty="0" smtClean="0"/>
              <a:t> terms that we have all been in similar situations and can relate. </a:t>
            </a:r>
            <a:endParaRPr lang="en-US" sz="1200" dirty="0" smtClean="0"/>
          </a:p>
          <a:p>
            <a:r>
              <a:rPr lang="en-US" sz="1200" dirty="0" smtClean="0"/>
              <a:t>“You’re a good doctor/nurse/ pharmacist working in a complex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Studies show that providers (up to 98% reported) who are involved in an unanticipated adverse outcome want </a:t>
            </a:r>
            <a:r>
              <a:rPr lang="en-US" b="1" dirty="0" smtClean="0"/>
              <a:t>PEER SUPPORT</a:t>
            </a:r>
            <a:r>
              <a:rPr lang="en-US" dirty="0" smtClean="0"/>
              <a:t>.  This form of support was the preferred over support from a friend, spouse or supervisor.  </a:t>
            </a:r>
          </a:p>
          <a:p>
            <a:endParaRPr lang="en-US" sz="1200" dirty="0" smtClean="0"/>
          </a:p>
          <a:p>
            <a:r>
              <a:rPr lang="en-US" baseline="0" dirty="0" smtClean="0"/>
              <a:t>Having the ability to discuss the case in a confidential manner, with someone who understands the provider’s profession, who can offer insight and empathy, has been shown to be highly effective in lessening the effects of SVS. </a:t>
            </a:r>
          </a:p>
          <a:p>
            <a:r>
              <a:rPr lang="en-US" baseline="0" dirty="0" smtClean="0"/>
              <a:t>Peer support benefits include credibility of peers, immediate availability, voluntary access to support, confidentiality, emotional first aid (not therapy), and ability to recommend or facilitate higher level of support as needed. </a:t>
            </a:r>
            <a:endParaRPr lang="en-US" dirty="0" smtClean="0"/>
          </a:p>
          <a:p>
            <a:endParaRPr lang="en-US" sz="1200" dirty="0" smtClean="0"/>
          </a:p>
        </p:txBody>
      </p:sp>
      <p:sp>
        <p:nvSpPr>
          <p:cNvPr id="4" name="Slide Number Placeholder 3"/>
          <p:cNvSpPr>
            <a:spLocks noGrp="1"/>
          </p:cNvSpPr>
          <p:nvPr>
            <p:ph type="sldNum" sz="quarter" idx="10"/>
          </p:nvPr>
        </p:nvSpPr>
        <p:spPr/>
        <p:txBody>
          <a:bodyPr/>
          <a:lstStyle/>
          <a:p>
            <a:fld id="{41D5F59F-A993-4A77-BBE3-4670EF545F58}" type="slidenum">
              <a:rPr lang="en-US" smtClean="0"/>
              <a:t>12</a:t>
            </a:fld>
            <a:endParaRPr lang="en-US"/>
          </a:p>
        </p:txBody>
      </p:sp>
    </p:spTree>
    <p:extLst>
      <p:ext uri="{BB962C8B-B14F-4D97-AF65-F5344CB8AC3E}">
        <p14:creationId xmlns:p14="http://schemas.microsoft.com/office/powerpoint/2010/main" val="244970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 on asking about cases, recognizing the emotions</a:t>
            </a:r>
            <a:r>
              <a:rPr lang="en-US" baseline="0" dirty="0" smtClean="0"/>
              <a:t> that a colleague might be feeling from the type of case they were involved in</a:t>
            </a:r>
            <a:endParaRPr lang="en-US" dirty="0"/>
          </a:p>
        </p:txBody>
      </p:sp>
      <p:sp>
        <p:nvSpPr>
          <p:cNvPr id="4" name="Slide Number Placeholder 3"/>
          <p:cNvSpPr>
            <a:spLocks noGrp="1"/>
          </p:cNvSpPr>
          <p:nvPr>
            <p:ph type="sldNum" sz="quarter" idx="10"/>
          </p:nvPr>
        </p:nvSpPr>
        <p:spPr/>
        <p:txBody>
          <a:bodyPr/>
          <a:lstStyle/>
          <a:p>
            <a:fld id="{41D5F59F-A993-4A77-BBE3-4670EF545F58}" type="slidenum">
              <a:rPr lang="en-US" smtClean="0"/>
              <a:t>13</a:t>
            </a:fld>
            <a:endParaRPr lang="en-US"/>
          </a:p>
        </p:txBody>
      </p:sp>
    </p:spTree>
    <p:extLst>
      <p:ext uri="{BB962C8B-B14F-4D97-AF65-F5344CB8AC3E}">
        <p14:creationId xmlns:p14="http://schemas.microsoft.com/office/powerpoint/2010/main" val="3612323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dirty="0"/>
              <a:t>Multiple hospitals (including John’s Hopkins, </a:t>
            </a:r>
            <a:r>
              <a:rPr dirty="0" err="1"/>
              <a:t>Bringham</a:t>
            </a:r>
            <a:r>
              <a:rPr dirty="0"/>
              <a:t> &amp; Women’s Hospital, U of Missouri, U of Illinois.) have developed large, formal Second Victim Support Programs</a:t>
            </a:r>
          </a:p>
          <a:p>
            <a:r>
              <a:rPr dirty="0"/>
              <a:t>The usual steps to establish a SVS program take about 4 years.  These are clearly laid out for you on the </a:t>
            </a:r>
            <a:r>
              <a:rPr u="sng" dirty="0">
                <a:hlinkClick r:id="rId3"/>
              </a:rPr>
              <a:t>mitss.org</a:t>
            </a:r>
            <a:r>
              <a:rPr dirty="0"/>
              <a:t> website.  </a:t>
            </a:r>
          </a:p>
          <a:p>
            <a:r>
              <a:rPr dirty="0"/>
              <a:t>These are the following:</a:t>
            </a:r>
          </a:p>
          <a:p>
            <a:r>
              <a:rPr dirty="0"/>
              <a:t>1. Scan of the support systems already in place (chaplains, social work, psychiatry, EAP)</a:t>
            </a:r>
          </a:p>
          <a:p>
            <a:r>
              <a:rPr dirty="0"/>
              <a:t>2.  Survey of the staff to assess for awareness and prevalence of SVS.</a:t>
            </a:r>
          </a:p>
          <a:p>
            <a:r>
              <a:rPr dirty="0"/>
              <a:t>3.  Work with leadership on buy-in and develop champions who can organize the start up of a formal program.</a:t>
            </a:r>
          </a:p>
          <a:p>
            <a:r>
              <a:rPr dirty="0"/>
              <a:t>4.  Formalize how medical errors will be handled with risk management.  This is part working through adverse events but patient information must be protected and the doctor needs legal protection is handling error disclosure.</a:t>
            </a:r>
          </a:p>
          <a:p>
            <a:r>
              <a:rPr dirty="0"/>
              <a:t>5.  Develop a formal operation for the program with protocols for activation and for training the peer supporters. </a:t>
            </a:r>
          </a:p>
        </p:txBody>
      </p:sp>
    </p:spTree>
    <p:extLst>
      <p:ext uri="{BB962C8B-B14F-4D97-AF65-F5344CB8AC3E}">
        <p14:creationId xmlns:p14="http://schemas.microsoft.com/office/powerpoint/2010/main" val="186577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rPr dirty="0" smtClean="0"/>
              <a:t>Because </a:t>
            </a:r>
            <a:r>
              <a:rPr dirty="0"/>
              <a:t>the formal hospital programs proved successful and widely utilized, the experts such as Sue Scott who have developed successful programs came together on a panel and developed a downloadable toolkit for hospitals to use to develop their own program.  The goal of the kit was to share strategies and tactics that have been successfully deployed in the U.S.</a:t>
            </a:r>
          </a:p>
          <a:p>
            <a:r>
              <a:rPr dirty="0"/>
              <a:t>The toolkit includes 3 modules including literature on emotional support, the panelists’ existing program and experience, and healthcare leadership literature on effecting cultural change within health care organizations.</a:t>
            </a:r>
          </a:p>
          <a:p>
            <a:r>
              <a:rPr dirty="0"/>
              <a:t>It is basically a comprehensive list of online resources divided by topic and includes websites, videos, survey questions, etc.  </a:t>
            </a:r>
          </a:p>
        </p:txBody>
      </p:sp>
    </p:spTree>
    <p:extLst>
      <p:ext uri="{BB962C8B-B14F-4D97-AF65-F5344CB8AC3E}">
        <p14:creationId xmlns:p14="http://schemas.microsoft.com/office/powerpoint/2010/main" val="2975892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wraps up story and discussed surviving</a:t>
            </a:r>
            <a:r>
              <a:rPr lang="en-US" baseline="0" dirty="0" smtClean="0"/>
              <a:t> and thriving</a:t>
            </a:r>
            <a:endParaRPr lang="en-US" dirty="0"/>
          </a:p>
        </p:txBody>
      </p:sp>
      <p:sp>
        <p:nvSpPr>
          <p:cNvPr id="4" name="Slide Number Placeholder 3"/>
          <p:cNvSpPr>
            <a:spLocks noGrp="1"/>
          </p:cNvSpPr>
          <p:nvPr>
            <p:ph type="sldNum" sz="quarter" idx="10"/>
          </p:nvPr>
        </p:nvSpPr>
        <p:spPr/>
        <p:txBody>
          <a:bodyPr/>
          <a:lstStyle/>
          <a:p>
            <a:fld id="{41D5F59F-A993-4A77-BBE3-4670EF545F58}" type="slidenum">
              <a:rPr lang="en-US" smtClean="0"/>
              <a:t>16</a:t>
            </a:fld>
            <a:endParaRPr lang="en-US"/>
          </a:p>
        </p:txBody>
      </p:sp>
    </p:spTree>
    <p:extLst>
      <p:ext uri="{BB962C8B-B14F-4D97-AF65-F5344CB8AC3E}">
        <p14:creationId xmlns:p14="http://schemas.microsoft.com/office/powerpoint/2010/main" val="1334346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rPr lang="en-US" dirty="0" smtClean="0"/>
              <a:t>So where do we start??  </a:t>
            </a:r>
          </a:p>
          <a:p>
            <a:r>
              <a:rPr lang="en-US" dirty="0" smtClean="0"/>
              <a:t>1st is just awareness.  We can begin teaching others about SVS at your hospital. Remember the 1st tier of the pyramid.  Everyone needs to know how to recognize a provider at risk for SVS and what to do about it. Do a short slide show (such as this one) at department meetings, grand rounds or residency didactics. Use resources such</a:t>
            </a:r>
            <a:r>
              <a:rPr lang="en-US" baseline="0" dirty="0" smtClean="0"/>
              <a:t> as the Missouri </a:t>
            </a:r>
            <a:r>
              <a:rPr lang="en-US" baseline="0" dirty="0" err="1" smtClean="0"/>
              <a:t>ForYou</a:t>
            </a:r>
            <a:r>
              <a:rPr lang="en-US" baseline="0" dirty="0" smtClean="0"/>
              <a:t> Program </a:t>
            </a:r>
            <a:r>
              <a:rPr lang="en-US" dirty="0" smtClean="0"/>
              <a:t>and the MITSS toolkit. There are programs like this workshop that train providers on SVS and how to be a peer supporter.</a:t>
            </a:r>
          </a:p>
          <a:p>
            <a:endParaRPr lang="en-US" dirty="0" smtClean="0"/>
          </a:p>
          <a:p>
            <a:r>
              <a:rPr lang="en-US" dirty="0" smtClean="0"/>
              <a:t>2nd we will need to begin discussion on forming our own SVS program at our own hospital.  Various toolkits</a:t>
            </a:r>
            <a:r>
              <a:rPr lang="en-US" baseline="0" dirty="0" smtClean="0"/>
              <a:t> have </a:t>
            </a:r>
            <a:r>
              <a:rPr lang="en-US" dirty="0" smtClean="0"/>
              <a:t>ideas and resources on how to begin finding peers for support and training them as well as speaking to our hospital leaders about the importance of this program.  We will have to speak with risk management about keeping patient information confidential but still being able to debrief and discuss adverse events.</a:t>
            </a:r>
          </a:p>
          <a:p>
            <a:r>
              <a:rPr lang="en-US" dirty="0" smtClean="0"/>
              <a:t>It will be a culture change,</a:t>
            </a:r>
            <a:r>
              <a:rPr lang="en-US" baseline="0" dirty="0" smtClean="0"/>
              <a:t> but YOU can be a part of this important initiative in your department and within your hospital. </a:t>
            </a:r>
            <a:endParaRPr dirty="0"/>
          </a:p>
        </p:txBody>
      </p:sp>
    </p:spTree>
    <p:extLst>
      <p:ext uri="{BB962C8B-B14F-4D97-AF65-F5344CB8AC3E}">
        <p14:creationId xmlns:p14="http://schemas.microsoft.com/office/powerpoint/2010/main" val="1137249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5F59F-A993-4A77-BBE3-4670EF545F58}" type="slidenum">
              <a:rPr lang="en-US" smtClean="0"/>
              <a:t>18</a:t>
            </a:fld>
            <a:endParaRPr lang="en-US"/>
          </a:p>
        </p:txBody>
      </p:sp>
    </p:spTree>
    <p:extLst>
      <p:ext uri="{BB962C8B-B14F-4D97-AF65-F5344CB8AC3E}">
        <p14:creationId xmlns:p14="http://schemas.microsoft.com/office/powerpoint/2010/main" val="265121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dirty="0"/>
              <a:t>The first victim in this case is the patient who died.</a:t>
            </a:r>
          </a:p>
          <a:p>
            <a:pPr marL="0" marR="0" lvl="0" indent="0" algn="l" defTabSz="914400" rtl="0" eaLnBrk="1" fontAlgn="auto" latinLnBrk="0" hangingPunct="1">
              <a:lnSpc>
                <a:spcPct val="100000"/>
              </a:lnSpc>
              <a:spcBef>
                <a:spcPts val="0"/>
              </a:spcBef>
              <a:spcAft>
                <a:spcPts val="0"/>
              </a:spcAft>
              <a:buClrTx/>
              <a:buSzTx/>
              <a:buFontTx/>
              <a:buNone/>
              <a:tabLst/>
              <a:defRPr/>
            </a:pPr>
            <a:r>
              <a:rPr dirty="0"/>
              <a:t>The second victim in this case is the </a:t>
            </a:r>
            <a:r>
              <a:rPr dirty="0" smtClean="0"/>
              <a:t>physician</a:t>
            </a:r>
            <a:r>
              <a:rPr lang="en-US" baseline="0" dirty="0" smtClean="0"/>
              <a:t> </a:t>
            </a:r>
            <a:r>
              <a:rPr dirty="0" smtClean="0"/>
              <a:t>who </a:t>
            </a:r>
            <a:r>
              <a:rPr dirty="0"/>
              <a:t>cared for the patient. </a:t>
            </a:r>
            <a:r>
              <a:rPr lang="en-US" dirty="0" smtClean="0">
                <a:latin typeface="Tahoma" panose="020B0604030504040204" pitchFamily="34" charset="0"/>
                <a:ea typeface="Tahoma" panose="020B0604030504040204" pitchFamily="34" charset="0"/>
                <a:cs typeface="Tahoma" panose="020B0604030504040204" pitchFamily="34" charset="0"/>
              </a:rPr>
              <a:t>Second Victims are health care providers who are involved in an unanticipated adverse patient event, in a medical error and/or a patient related injury and become victimized in the sense that the provider is traumatized by the event.</a:t>
            </a:r>
          </a:p>
          <a:p>
            <a:endParaRPr dirty="0"/>
          </a:p>
          <a:p>
            <a:r>
              <a:rPr dirty="0"/>
              <a:t>The </a:t>
            </a:r>
            <a:r>
              <a:rPr dirty="0" smtClean="0"/>
              <a:t>term S</a:t>
            </a:r>
            <a:r>
              <a:rPr lang="en-US" dirty="0" smtClean="0"/>
              <a:t>econd </a:t>
            </a:r>
            <a:r>
              <a:rPr dirty="0" smtClean="0"/>
              <a:t>V</a:t>
            </a:r>
            <a:r>
              <a:rPr lang="en-US" dirty="0" smtClean="0"/>
              <a:t>ictim </a:t>
            </a:r>
            <a:r>
              <a:rPr dirty="0" smtClean="0"/>
              <a:t>S</a:t>
            </a:r>
            <a:r>
              <a:rPr lang="en-US" dirty="0" smtClean="0"/>
              <a:t>yndrome</a:t>
            </a:r>
            <a:r>
              <a:rPr dirty="0" smtClean="0"/>
              <a:t> </a:t>
            </a:r>
            <a:r>
              <a:rPr dirty="0"/>
              <a:t>was coined by Dr. Albert Wu (a professor at Johns Hopkins</a:t>
            </a:r>
            <a:r>
              <a:rPr dirty="0" smtClean="0"/>
              <a:t>)</a:t>
            </a:r>
            <a:r>
              <a:rPr lang="en-US" dirty="0" smtClean="0"/>
              <a:t> in 2000. </a:t>
            </a:r>
          </a:p>
          <a:p>
            <a:r>
              <a:rPr lang="en-US" dirty="0" smtClean="0"/>
              <a:t>A second</a:t>
            </a:r>
            <a:r>
              <a:rPr lang="en-US" baseline="0" dirty="0" smtClean="0"/>
              <a:t> victim refers to any provider who is involved in the care of the patient (a nurse, an advanced practice provider, student, resident, medics, </a:t>
            </a:r>
            <a:r>
              <a:rPr lang="en-US" baseline="0" dirty="0" err="1" smtClean="0"/>
              <a:t>etc</a:t>
            </a:r>
            <a:r>
              <a:rPr lang="en-US" baseline="0" dirty="0" smtClean="0"/>
              <a:t>). </a:t>
            </a:r>
          </a:p>
          <a:p>
            <a:endParaRPr lang="en-US" dirty="0" smtClean="0"/>
          </a:p>
          <a:p>
            <a:endParaRPr dirty="0"/>
          </a:p>
        </p:txBody>
      </p:sp>
    </p:spTree>
    <p:extLst>
      <p:ext uri="{BB962C8B-B14F-4D97-AF65-F5344CB8AC3E}">
        <p14:creationId xmlns:p14="http://schemas.microsoft.com/office/powerpoint/2010/main" val="228772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rPr lang="en-US" dirty="0" smtClean="0"/>
              <a:t>At</a:t>
            </a:r>
            <a:r>
              <a:rPr lang="en-US" baseline="0" dirty="0" smtClean="0"/>
              <a:t> this moment, each one of you is recalling a time when you were involved in a similar situation. </a:t>
            </a:r>
            <a:r>
              <a:rPr lang="en-US" dirty="0" smtClean="0"/>
              <a:t>We can all related to this case scenario and what is happening to that 2nd victim.  A wide array of emotions and responses could be occur… Feelings of: blame, guilt, insecurity about your knowledge and skills, depression, anxiety, inadequacy, thoughts of leaving, even thoughts of suicide.</a:t>
            </a:r>
          </a:p>
          <a:p>
            <a:r>
              <a:rPr lang="en-US" dirty="0" smtClean="0"/>
              <a:t>You lose trust in yourself.</a:t>
            </a:r>
          </a:p>
          <a:p>
            <a:pPr>
              <a:defRPr u="sng"/>
            </a:pPr>
            <a:endParaRPr lang="en-US" dirty="0" smtClean="0"/>
          </a:p>
          <a:p>
            <a:r>
              <a:rPr lang="en-US" dirty="0" smtClean="0"/>
              <a:t>I believe many of us know the sickening feeling when you realize you made a big mistake.  You don’t know what to do…should you tell someone? </a:t>
            </a:r>
          </a:p>
          <a:p>
            <a:r>
              <a:rPr lang="en-US" dirty="0" smtClean="0"/>
              <a:t>What should you say?  You analyze the details of the event and replay them over and over in your mind.  You beat yourself up thinking “I can’t believe I did that.  I’m the worst doctor ever!”  </a:t>
            </a:r>
          </a:p>
          <a:p>
            <a:r>
              <a:rPr lang="en-US" baseline="0" dirty="0" smtClean="0"/>
              <a:t>And if you have not yet had an experience like this, you will. Healthcare systems and providers are not perfect. Errors occur for multiple reasons (system failures, lack of communication, human error, </a:t>
            </a:r>
            <a:r>
              <a:rPr lang="en-US" baseline="0" dirty="0" err="1" smtClean="0"/>
              <a:t>etc</a:t>
            </a:r>
            <a:r>
              <a:rPr lang="en-US" baseline="0" dirty="0" smtClean="0"/>
              <a:t>), and as expected we focus our energy in our own institutions and departments to try and limit these errors as much as possible for the safety of our patients. But, when patient harm occurs, in addition to addressing the first victim, the second victim deserves and requires support as well.  </a:t>
            </a:r>
            <a:endParaRPr lang="en-US" dirty="0" smtClean="0"/>
          </a:p>
        </p:txBody>
      </p:sp>
    </p:spTree>
    <p:extLst>
      <p:ext uri="{BB962C8B-B14F-4D97-AF65-F5344CB8AC3E}">
        <p14:creationId xmlns:p14="http://schemas.microsoft.com/office/powerpoint/2010/main" val="223793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a:t>
            </a:r>
            <a:r>
              <a:rPr lang="en-US" baseline="0" dirty="0" smtClean="0"/>
              <a:t> our best attempts to prevent them, mistakes and errors will still occur. </a:t>
            </a:r>
            <a:endParaRPr lang="en-US" dirty="0" smtClean="0"/>
          </a:p>
          <a:p>
            <a:r>
              <a:rPr lang="en-US" dirty="0" smtClean="0"/>
              <a:t>1</a:t>
            </a:r>
            <a:r>
              <a:rPr lang="en-US" baseline="0" dirty="0" smtClean="0"/>
              <a:t> out of 7 Medicare patients experiences a serious adverse event and over half of those events are preventable. </a:t>
            </a:r>
            <a:r>
              <a:rPr lang="en-US" sz="1200" b="0" i="0" u="none" strike="noStrike" kern="1200" baseline="0" dirty="0" smtClean="0">
                <a:solidFill>
                  <a:schemeClr val="tx1"/>
                </a:solidFill>
                <a:latin typeface="+mn-lt"/>
                <a:ea typeface="+mn-ea"/>
                <a:cs typeface="+mn-cs"/>
              </a:rPr>
              <a:t>Consider how many providers are involved in the care of those patients. </a:t>
            </a:r>
          </a:p>
          <a:p>
            <a:r>
              <a:rPr lang="en-US" sz="1200" b="0" i="0" u="none" strike="noStrike" kern="1200" baseline="0" dirty="0" smtClean="0">
                <a:solidFill>
                  <a:schemeClr val="tx1"/>
                </a:solidFill>
                <a:latin typeface="+mn-lt"/>
                <a:ea typeface="+mn-ea"/>
                <a:cs typeface="+mn-cs"/>
              </a:rPr>
              <a:t>&gt;50% of physicians report being involved in a serious adverse event in the last year. </a:t>
            </a:r>
          </a:p>
          <a:p>
            <a:r>
              <a:rPr lang="en-US" sz="1200" b="0" i="0" u="none" strike="noStrike" kern="1200" baseline="0" dirty="0" smtClean="0">
                <a:solidFill>
                  <a:schemeClr val="tx1"/>
                </a:solidFill>
                <a:latin typeface="+mn-lt"/>
                <a:ea typeface="+mn-ea"/>
                <a:cs typeface="+mn-cs"/>
              </a:rPr>
              <a:t>60% of physicians recall an event in which they would describe themselves as a second victim</a:t>
            </a:r>
          </a:p>
          <a:p>
            <a:r>
              <a:rPr lang="en-US" baseline="0" dirty="0" smtClean="0"/>
              <a:t>A survey of </a:t>
            </a:r>
            <a:r>
              <a:rPr lang="en-US" sz="1200" b="0" i="0" u="none" strike="noStrike" kern="1200" baseline="0" dirty="0" smtClean="0">
                <a:solidFill>
                  <a:schemeClr val="tx1"/>
                </a:solidFill>
                <a:latin typeface="+mn-lt"/>
                <a:ea typeface="+mn-ea"/>
                <a:cs typeface="+mn-cs"/>
              </a:rPr>
              <a:t>more than 3100 physicians from the USA and Canada found that 81% of those who had been involved in a clinical event (serious error, minor error or near miss) experienced some degree of emotional distress.</a:t>
            </a:r>
          </a:p>
          <a:p>
            <a:r>
              <a:rPr lang="pt-BR" sz="1200" b="0" i="0" u="none" strike="noStrike" kern="1200" baseline="0" dirty="0" smtClean="0">
                <a:solidFill>
                  <a:schemeClr val="tx1"/>
                </a:solidFill>
                <a:latin typeface="+mn-lt"/>
                <a:ea typeface="+mn-ea"/>
                <a:cs typeface="+mn-cs"/>
              </a:rPr>
              <a:t>Even those involved in near miss events expereinced some level of distress.</a:t>
            </a:r>
          </a:p>
          <a:p>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Symptoms reported</a:t>
            </a:r>
            <a:r>
              <a:rPr lang="en-US" baseline="0" dirty="0" smtClean="0"/>
              <a:t> include </a:t>
            </a:r>
            <a:r>
              <a:rPr lang="en-US" dirty="0" smtClean="0"/>
              <a:t>increased anxiety about future errors, decreased job confidence, decreased job satisfaction, sleep</a:t>
            </a:r>
            <a:r>
              <a:rPr lang="en-US" baseline="0" dirty="0" smtClean="0"/>
              <a:t> disturbance, and professional reputation damage have all been reported.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impacts on providers include </a:t>
            </a:r>
            <a:r>
              <a:rPr lang="en-US" sz="1200" kern="1200" dirty="0" smtClean="0">
                <a:solidFill>
                  <a:schemeClr val="tx1"/>
                </a:solidFill>
                <a:effectLst/>
                <a:latin typeface="+mn-lt"/>
                <a:ea typeface="+mn-ea"/>
                <a:cs typeface="+mn-cs"/>
              </a:rPr>
              <a:t>isolation of staff, limited communication, negative impact on teamwork, low morale, impaired job performance, prolonged clinician suffering, negative personal and professional impact, and possibility that the staff leave their position or even their profession.</a:t>
            </a:r>
            <a:endParaRPr lang="en-US" dirty="0" smtClean="0"/>
          </a:p>
          <a:p>
            <a:endParaRPr lang="pt-BR" sz="1200" b="0" i="0" u="none" strike="noStrike" kern="1200" baseline="0" dirty="0" smtClean="0">
              <a:solidFill>
                <a:schemeClr val="tx1"/>
              </a:solidFill>
              <a:latin typeface="+mn-lt"/>
              <a:ea typeface="+mn-ea"/>
              <a:cs typeface="+mn-cs"/>
            </a:endParaRPr>
          </a:p>
          <a:p>
            <a:endParaRPr lang="pt-BR" sz="1200" b="0" i="0" u="none" strike="noStrike" kern="1200" baseline="0" dirty="0" smtClean="0">
              <a:solidFill>
                <a:schemeClr val="tx1"/>
              </a:solidFill>
              <a:latin typeface="+mn-lt"/>
              <a:ea typeface="+mn-ea"/>
              <a:cs typeface="+mn-cs"/>
            </a:endParaRPr>
          </a:p>
          <a:p>
            <a:r>
              <a:rPr lang="en-US" dirty="0" smtClean="0"/>
              <a:t>Studies</a:t>
            </a:r>
            <a:r>
              <a:rPr lang="en-US" baseline="0" dirty="0" smtClean="0"/>
              <a:t> have also shown that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fter a patient safety event, second victims have been noted to have a higher risk of committing another medical error [9].</a:t>
            </a:r>
          </a:p>
          <a:p>
            <a:r>
              <a:rPr lang="en-US" sz="1200" kern="1200" dirty="0" smtClean="0">
                <a:solidFill>
                  <a:schemeClr val="tx1"/>
                </a:solidFill>
                <a:effectLst/>
                <a:latin typeface="+mn-lt"/>
                <a:ea typeface="+mn-ea"/>
                <a:cs typeface="+mn-cs"/>
              </a:rPr>
              <a:t>Failure to address second victim syndrome can actually result in a vicious cycle of error with involvement in medical error leading to depression/burnout resulting in further medical errors (Fig 1). This amplifies</a:t>
            </a:r>
            <a:r>
              <a:rPr lang="en-US" sz="1200" kern="1200" baseline="0" dirty="0" smtClean="0">
                <a:solidFill>
                  <a:schemeClr val="tx1"/>
                </a:solidFill>
                <a:effectLst/>
                <a:latin typeface="+mn-lt"/>
                <a:ea typeface="+mn-ea"/>
                <a:cs typeface="+mn-cs"/>
              </a:rPr>
              <a:t> the need to have a support system in place for these second victims since it has a direct effect on future patient care. </a:t>
            </a:r>
            <a:endParaRPr lang="en-US" sz="1200" kern="1200" dirty="0" smtClean="0">
              <a:solidFill>
                <a:schemeClr val="tx1"/>
              </a:solidFill>
              <a:effectLst/>
              <a:latin typeface="+mn-lt"/>
              <a:ea typeface="+mn-ea"/>
              <a:cs typeface="+mn-cs"/>
            </a:endParaRPr>
          </a:p>
          <a:p>
            <a:endParaRPr lang="pt-BR" sz="1200" b="0" i="0" u="none" strike="noStrike" kern="1200" baseline="0" dirty="0" smtClean="0">
              <a:solidFill>
                <a:schemeClr val="tx1"/>
              </a:solidFill>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1D5F59F-A993-4A77-BBE3-4670EF545F58}" type="slidenum">
              <a:rPr lang="en-US" smtClean="0"/>
              <a:t>5</a:t>
            </a:fld>
            <a:endParaRPr lang="en-US"/>
          </a:p>
        </p:txBody>
      </p:sp>
    </p:spTree>
    <p:extLst>
      <p:ext uri="{BB962C8B-B14F-4D97-AF65-F5344CB8AC3E}">
        <p14:creationId xmlns:p14="http://schemas.microsoft.com/office/powerpoint/2010/main" val="52691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have identified this as a significant issue, how do we address it and provide the support our colleagues deserve?</a:t>
            </a:r>
          </a:p>
          <a:p>
            <a:r>
              <a:rPr lang="en-US" sz="1200" b="0" i="0" u="none" strike="noStrike" kern="1200" baseline="0" dirty="0" smtClean="0">
                <a:solidFill>
                  <a:schemeClr val="tx1"/>
                </a:solidFill>
                <a:latin typeface="+mn-lt"/>
                <a:ea typeface="+mn-ea"/>
                <a:cs typeface="+mn-cs"/>
              </a:rPr>
              <a:t>A majority of nearly 200000 respondents to the Agency for Healthcare Research and Quality (AHRQ) Hospital Survey on</a:t>
            </a:r>
          </a:p>
          <a:p>
            <a:r>
              <a:rPr lang="en-US" sz="1200" b="0" i="0" u="none" strike="noStrike" kern="1200" baseline="0" dirty="0" smtClean="0">
                <a:solidFill>
                  <a:schemeClr val="tx1"/>
                </a:solidFill>
                <a:latin typeface="+mn-lt"/>
                <a:ea typeface="+mn-ea"/>
                <a:cs typeface="+mn-cs"/>
              </a:rPr>
              <a:t>Patient Safety Culture believed that their organization responds to clinician error in a punitive and non-supportive way.</a:t>
            </a:r>
          </a:p>
          <a:p>
            <a:r>
              <a:rPr lang="en-US" sz="1200" b="0" i="0" u="none" strike="noStrike" kern="1200" baseline="0" dirty="0" smtClean="0">
                <a:solidFill>
                  <a:schemeClr val="tx1"/>
                </a:solidFill>
                <a:latin typeface="+mn-lt"/>
                <a:ea typeface="+mn-ea"/>
                <a:cs typeface="+mn-cs"/>
              </a:rPr>
              <a:t>Further Studies show that only 35% of providers involved in an event who were experiencing symptoms received any form of support from their organization or institution. </a:t>
            </a:r>
          </a:p>
          <a:p>
            <a:r>
              <a:rPr lang="en-US" sz="1200" b="0" i="0" u="none" strike="noStrike" kern="1200" baseline="0" dirty="0" smtClean="0">
                <a:solidFill>
                  <a:schemeClr val="tx1"/>
                </a:solidFill>
                <a:latin typeface="+mn-lt"/>
                <a:ea typeface="+mn-ea"/>
                <a:cs typeface="+mn-cs"/>
              </a:rPr>
              <a:t>In addition, as debriefing sessions are utilized in hospitals, staff who attended a debriefing were more likely to feel personally responsible,</a:t>
            </a:r>
          </a:p>
          <a:p>
            <a:r>
              <a:rPr lang="en-US" sz="1200" b="0" i="0" u="none" strike="noStrike" kern="1200" baseline="0" dirty="0" smtClean="0">
                <a:solidFill>
                  <a:schemeClr val="tx1"/>
                </a:solidFill>
                <a:latin typeface="+mn-lt"/>
                <a:ea typeface="+mn-ea"/>
                <a:cs typeface="+mn-cs"/>
              </a:rPr>
              <a:t>blamed, depressed, anxious, or to experience sleeplessness, fear of litigation, fear of judgment, reliving of the event and anger.</a:t>
            </a:r>
          </a:p>
          <a:p>
            <a:endParaRPr lang="en-US" dirty="0"/>
          </a:p>
        </p:txBody>
      </p:sp>
      <p:sp>
        <p:nvSpPr>
          <p:cNvPr id="4" name="Slide Number Placeholder 3"/>
          <p:cNvSpPr>
            <a:spLocks noGrp="1"/>
          </p:cNvSpPr>
          <p:nvPr>
            <p:ph type="sldNum" sz="quarter" idx="10"/>
          </p:nvPr>
        </p:nvSpPr>
        <p:spPr/>
        <p:txBody>
          <a:bodyPr/>
          <a:lstStyle/>
          <a:p>
            <a:fld id="{41D5F59F-A993-4A77-BBE3-4670EF545F58}" type="slidenum">
              <a:rPr lang="en-US" smtClean="0"/>
              <a:t>6</a:t>
            </a:fld>
            <a:endParaRPr lang="en-US"/>
          </a:p>
        </p:txBody>
      </p:sp>
    </p:spTree>
    <p:extLst>
      <p:ext uri="{BB962C8B-B14F-4D97-AF65-F5344CB8AC3E}">
        <p14:creationId xmlns:p14="http://schemas.microsoft.com/office/powerpoint/2010/main" val="1985316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my friend or coworker struggling in the aftermath of an event? </a:t>
            </a:r>
          </a:p>
          <a:p>
            <a:r>
              <a:rPr lang="en-US" dirty="0" smtClean="0"/>
              <a:t>Ask them- call, send an email.</a:t>
            </a:r>
            <a:r>
              <a:rPr lang="en-US" baseline="0" dirty="0" smtClean="0"/>
              <a:t> </a:t>
            </a:r>
          </a:p>
          <a:p>
            <a:r>
              <a:rPr lang="en-US" baseline="0" dirty="0" smtClean="0"/>
              <a:t>If you are the residency director, don’t wait for someone to come to you.</a:t>
            </a:r>
            <a:endParaRPr lang="en-US" dirty="0"/>
          </a:p>
        </p:txBody>
      </p:sp>
      <p:sp>
        <p:nvSpPr>
          <p:cNvPr id="4" name="Slide Number Placeholder 3"/>
          <p:cNvSpPr>
            <a:spLocks noGrp="1"/>
          </p:cNvSpPr>
          <p:nvPr>
            <p:ph type="sldNum" sz="quarter" idx="10"/>
          </p:nvPr>
        </p:nvSpPr>
        <p:spPr/>
        <p:txBody>
          <a:bodyPr/>
          <a:lstStyle/>
          <a:p>
            <a:fld id="{675D5D4A-E39E-4BE2-88BF-C8C33C799719}" type="slidenum">
              <a:rPr lang="en-US" smtClean="0"/>
              <a:t>7</a:t>
            </a:fld>
            <a:endParaRPr lang="en-US"/>
          </a:p>
        </p:txBody>
      </p:sp>
    </p:spTree>
    <p:extLst>
      <p:ext uri="{BB962C8B-B14F-4D97-AF65-F5344CB8AC3E}">
        <p14:creationId xmlns:p14="http://schemas.microsoft.com/office/powerpoint/2010/main" val="1383884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 1: Recognize there is a problem.</a:t>
            </a:r>
          </a:p>
          <a:p>
            <a:r>
              <a:rPr lang="en-US" dirty="0" smtClean="0"/>
              <a:t>In the case of an error, may need to continue to treat the patient.</a:t>
            </a:r>
          </a:p>
          <a:p>
            <a:r>
              <a:rPr lang="en-US" dirty="0" smtClean="0"/>
              <a:t>Confusion, self-doubt, helplessness</a:t>
            </a:r>
          </a:p>
          <a:p>
            <a:r>
              <a:rPr lang="en-US" dirty="0" smtClean="0"/>
              <a:t>What/why/how did this happen?</a:t>
            </a:r>
          </a:p>
          <a:p>
            <a:endParaRPr lang="en-US" dirty="0" smtClean="0"/>
          </a:p>
          <a:p>
            <a:r>
              <a:rPr lang="en-US" dirty="0" smtClean="0"/>
              <a:t>Stage</a:t>
            </a:r>
            <a:r>
              <a:rPr lang="en-US" baseline="0" dirty="0" smtClean="0"/>
              <a:t> 2: </a:t>
            </a:r>
            <a:r>
              <a:rPr lang="en-US" dirty="0" smtClean="0"/>
              <a:t>Repetitive thoughts of the event, difficulty sleeping, loss of confidence</a:t>
            </a:r>
          </a:p>
          <a:p>
            <a:r>
              <a:rPr lang="en-US" dirty="0" smtClean="0"/>
              <a:t>Can manifest as isolation or depressive symptoms</a:t>
            </a:r>
          </a:p>
          <a:p>
            <a:r>
              <a:rPr lang="en-US" dirty="0" smtClean="0"/>
              <a:t>What did I miss? What did I do wrong?</a:t>
            </a:r>
          </a:p>
          <a:p>
            <a:endParaRPr lang="en-US" dirty="0" smtClean="0"/>
          </a:p>
          <a:p>
            <a:r>
              <a:rPr lang="en-US" dirty="0" smtClean="0"/>
              <a:t>Stage 3: Professional re-integration. Often aided by a mentor or mental health assistance</a:t>
            </a:r>
          </a:p>
          <a:p>
            <a:r>
              <a:rPr lang="en-US" dirty="0" smtClean="0"/>
              <a:t>Facing the rumor mill.</a:t>
            </a:r>
          </a:p>
          <a:p>
            <a:r>
              <a:rPr lang="en-US" dirty="0" smtClean="0"/>
              <a:t>Often a very scary time for providers.</a:t>
            </a:r>
          </a:p>
          <a:p>
            <a:r>
              <a:rPr lang="en-US" dirty="0" smtClean="0"/>
              <a:t>Will my partners still trust me? What do people really think of me?</a:t>
            </a:r>
          </a:p>
          <a:p>
            <a:endParaRPr lang="en-US" dirty="0" smtClean="0"/>
          </a:p>
          <a:p>
            <a:r>
              <a:rPr lang="en-US" dirty="0" smtClean="0"/>
              <a:t>Stage 4: Concern about institutional investigation. </a:t>
            </a:r>
          </a:p>
          <a:p>
            <a:r>
              <a:rPr lang="en-US" dirty="0" smtClean="0"/>
              <a:t>Often accompanied by anxiety and associated physical and psychological symptoms.</a:t>
            </a:r>
          </a:p>
          <a:p>
            <a:r>
              <a:rPr lang="en-US" dirty="0" smtClean="0"/>
              <a:t>Concern about licensure, malpractice risk, job security.</a:t>
            </a:r>
          </a:p>
          <a:p>
            <a:r>
              <a:rPr lang="en-US" dirty="0" smtClean="0"/>
              <a:t>How much trouble am I in? What next? Who can I talk to?</a:t>
            </a:r>
          </a:p>
          <a:p>
            <a:endParaRPr lang="en-US" dirty="0" smtClean="0"/>
          </a:p>
          <a:p>
            <a:r>
              <a:rPr lang="en-US" dirty="0" smtClean="0"/>
              <a:t>Stage 5: Seeking professional help</a:t>
            </a:r>
          </a:p>
          <a:p>
            <a:r>
              <a:rPr lang="en-US" dirty="0" smtClean="0"/>
              <a:t>Receiving support from co-workers, family members and superiors. </a:t>
            </a:r>
          </a:p>
          <a:p>
            <a:r>
              <a:rPr lang="en-US" dirty="0" smtClean="0"/>
              <a:t>Why do I feel this way? Do I need help? Where can I get help?</a:t>
            </a:r>
          </a:p>
          <a:p>
            <a:endParaRPr lang="en-US" dirty="0" smtClean="0"/>
          </a:p>
          <a:p>
            <a:r>
              <a:rPr lang="en-US" dirty="0" smtClean="0"/>
              <a:t>Stage 6:</a:t>
            </a:r>
            <a:r>
              <a:rPr lang="en-US" b="1" dirty="0" smtClean="0"/>
              <a:t>Drop out</a:t>
            </a:r>
          </a:p>
          <a:p>
            <a:pPr lvl="1"/>
            <a:r>
              <a:rPr lang="en-US" dirty="0" smtClean="0"/>
              <a:t>Transfer to another location</a:t>
            </a:r>
          </a:p>
          <a:p>
            <a:pPr lvl="1"/>
            <a:r>
              <a:rPr lang="en-US" dirty="0" smtClean="0"/>
              <a:t>Leave medicine altogether</a:t>
            </a:r>
          </a:p>
          <a:p>
            <a:pPr lvl="1"/>
            <a:r>
              <a:rPr lang="en-US" dirty="0" smtClean="0"/>
              <a:t>Is this the job for me? Do I really have what it takes?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SVS also has direct operational and economic repercussions at the institutional level: absenteeism and turnover intensions. In one study, implementation of an SVS Program influenced a decrease in turnover from 25.3% to 10.5% over a two year period.[2]  Fortunately, the same study demonstrated that organizational support can significantly decrease absenteeism as well. </a:t>
            </a:r>
          </a:p>
          <a:p>
            <a:pPr lvl="1"/>
            <a:endParaRPr lang="en-US" dirty="0" smtClean="0"/>
          </a:p>
          <a:p>
            <a:r>
              <a:rPr lang="en-US" dirty="0" smtClean="0"/>
              <a:t>Survive</a:t>
            </a:r>
          </a:p>
          <a:p>
            <a:pPr lvl="1"/>
            <a:r>
              <a:rPr lang="en-US" dirty="0" smtClean="0"/>
              <a:t>Coping, but with intrusive thoughts at times</a:t>
            </a:r>
          </a:p>
          <a:p>
            <a:pPr lvl="1"/>
            <a:r>
              <a:rPr lang="en-US" dirty="0" smtClean="0"/>
              <a:t>Persistent sadness</a:t>
            </a:r>
          </a:p>
          <a:p>
            <a:pPr lvl="1"/>
            <a:r>
              <a:rPr lang="en-US" dirty="0" smtClean="0"/>
              <a:t>Try to learn something from the situation</a:t>
            </a:r>
          </a:p>
          <a:p>
            <a:pPr lvl="1"/>
            <a:r>
              <a:rPr lang="en-US" dirty="0" smtClean="0"/>
              <a:t>How could I have prevented this? Why do I still feel so awful</a:t>
            </a:r>
          </a:p>
          <a:p>
            <a:r>
              <a:rPr lang="en-US" dirty="0" smtClean="0"/>
              <a:t>Thrive</a:t>
            </a:r>
          </a:p>
          <a:p>
            <a:pPr lvl="1"/>
            <a:r>
              <a:rPr lang="en-US" dirty="0" smtClean="0"/>
              <a:t>Achieve life-work integration</a:t>
            </a:r>
          </a:p>
          <a:p>
            <a:pPr lvl="1"/>
            <a:r>
              <a:rPr lang="en-US" dirty="0" smtClean="0"/>
              <a:t>Gain perspective but don</a:t>
            </a:r>
            <a:r>
              <a:rPr lang="fr-FR" dirty="0" smtClean="0"/>
              <a:t>’t practice </a:t>
            </a:r>
            <a:r>
              <a:rPr lang="fr-FR" dirty="0" err="1" smtClean="0"/>
              <a:t>based</a:t>
            </a:r>
            <a:r>
              <a:rPr lang="fr-FR" dirty="0" smtClean="0"/>
              <a:t> on an </a:t>
            </a:r>
            <a:r>
              <a:rPr lang="fr-FR" dirty="0" err="1" smtClean="0"/>
              <a:t>event</a:t>
            </a:r>
            <a:endParaRPr lang="fr-FR" dirty="0" smtClean="0"/>
          </a:p>
          <a:p>
            <a:pPr lvl="1"/>
            <a:r>
              <a:rPr lang="en-US" dirty="0" smtClean="0"/>
              <a:t>Advocate for patient improvements</a:t>
            </a:r>
          </a:p>
          <a:p>
            <a:pPr lvl="1"/>
            <a:r>
              <a:rPr lang="en-US" dirty="0" smtClean="0"/>
              <a:t>How can I learn from this? Make things better? Improve safety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1D5F59F-A993-4A77-BBE3-4670EF545F58}" type="slidenum">
              <a:rPr lang="en-US" smtClean="0"/>
              <a:t>8</a:t>
            </a:fld>
            <a:endParaRPr lang="en-US"/>
          </a:p>
        </p:txBody>
      </p:sp>
    </p:spTree>
    <p:extLst>
      <p:ext uri="{BB962C8B-B14F-4D97-AF65-F5344CB8AC3E}">
        <p14:creationId xmlns:p14="http://schemas.microsoft.com/office/powerpoint/2010/main" val="1410692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culture</a:t>
            </a:r>
            <a:r>
              <a:rPr lang="en-US" baseline="0" dirty="0" smtClean="0"/>
              <a:t> = a shift away from the blame game. Recognizes that medicine is practiced by humans and humans make mistakes </a:t>
            </a:r>
            <a:endParaRPr lang="en-US" dirty="0"/>
          </a:p>
        </p:txBody>
      </p:sp>
      <p:sp>
        <p:nvSpPr>
          <p:cNvPr id="4" name="Slide Number Placeholder 3"/>
          <p:cNvSpPr>
            <a:spLocks noGrp="1"/>
          </p:cNvSpPr>
          <p:nvPr>
            <p:ph type="sldNum" sz="quarter" idx="10"/>
          </p:nvPr>
        </p:nvSpPr>
        <p:spPr/>
        <p:txBody>
          <a:bodyPr/>
          <a:lstStyle/>
          <a:p>
            <a:fld id="{6A83B646-5F87-FD4F-834F-C94BA12339B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6481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Sue Scott et al. described the development and implementation of a three-tiered clinician support program at University of Missouri. Their </a:t>
            </a:r>
            <a:r>
              <a:rPr lang="en-US" sz="1200" b="0" i="0" u="none" strike="noStrike" kern="1200" baseline="0" dirty="0" err="1" smtClean="0">
                <a:solidFill>
                  <a:schemeClr val="tx1"/>
                </a:solidFill>
                <a:latin typeface="+mn-lt"/>
                <a:ea typeface="+mn-ea"/>
                <a:cs typeface="+mn-cs"/>
              </a:rPr>
              <a:t>ForYou</a:t>
            </a:r>
            <a:r>
              <a:rPr lang="en-US" sz="1200" b="0" i="0" u="none" strike="noStrike" kern="1200" baseline="0" dirty="0" smtClean="0">
                <a:solidFill>
                  <a:schemeClr val="tx1"/>
                </a:solidFill>
                <a:latin typeface="+mn-lt"/>
                <a:ea typeface="+mn-ea"/>
                <a:cs typeface="+mn-cs"/>
              </a:rPr>
              <a:t> Team responds to all patient safety events focused specifically on the providers involved in the case. Several other programs across the country have also adopted similar models.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 tier that is the most important includes local managers, supervisors, departmental chairs or colleagues. These leaders are given basic understanding of the second victim and simple steps to help clinicians after an event. Approximately 60% of clinicians recovered well if local support simply made sure they were recognized (‘‘Are you OK?’’).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30-35% of clinicians develop more intense emotional reactions to adverse events and require more in-depth support. The second tier group was trained to be formal peer supporters. These supporters provide ongoing one-on-one support, mentor second victims and identify additional emotional support resources when needed. These supporters were specifically aimed in helping clinicians through the investigation process and any future legal actions.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Tier three (5–10%) consists of formal emotional support such as psychological services, clergy and employee assistance programs. The peer supporters were trained to identify specific criteria for referral to tier three. The program also provides emotional support and mentoring to the peer supporters.</a:t>
            </a:r>
            <a:endParaRPr lang="en-US" dirty="0"/>
          </a:p>
        </p:txBody>
      </p:sp>
      <p:sp>
        <p:nvSpPr>
          <p:cNvPr id="4" name="Slide Number Placeholder 3"/>
          <p:cNvSpPr>
            <a:spLocks noGrp="1"/>
          </p:cNvSpPr>
          <p:nvPr>
            <p:ph type="sldNum" sz="quarter" idx="10"/>
          </p:nvPr>
        </p:nvSpPr>
        <p:spPr/>
        <p:txBody>
          <a:bodyPr/>
          <a:lstStyle/>
          <a:p>
            <a:fld id="{41D5F59F-A993-4A77-BBE3-4670EF545F58}" type="slidenum">
              <a:rPr lang="en-US" smtClean="0"/>
              <a:t>10</a:t>
            </a:fld>
            <a:endParaRPr lang="en-US"/>
          </a:p>
        </p:txBody>
      </p:sp>
    </p:spTree>
    <p:extLst>
      <p:ext uri="{BB962C8B-B14F-4D97-AF65-F5344CB8AC3E}">
        <p14:creationId xmlns:p14="http://schemas.microsoft.com/office/powerpoint/2010/main" val="380389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Shape 12"/>
          <p:cNvSpPr/>
          <p:nvPr/>
        </p:nvSpPr>
        <p:spPr>
          <a:xfrm>
            <a:off x="535781" y="3339703"/>
            <a:ext cx="11126338" cy="91"/>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13" name="Shape 13"/>
          <p:cNvSpPr>
            <a:spLocks noGrp="1"/>
          </p:cNvSpPr>
          <p:nvPr>
            <p:ph type="title"/>
          </p:nvPr>
        </p:nvSpPr>
        <p:spPr>
          <a:xfrm>
            <a:off x="535781" y="928687"/>
            <a:ext cx="11120438" cy="2232422"/>
          </a:xfrm>
          <a:prstGeom prst="rect">
            <a:avLst/>
          </a:prstGeom>
        </p:spPr>
        <p:txBody>
          <a:bodyPr/>
          <a:lstStyle/>
          <a:p>
            <a:r>
              <a:t>Title Text</a:t>
            </a:r>
          </a:p>
        </p:txBody>
      </p:sp>
      <p:sp>
        <p:nvSpPr>
          <p:cNvPr id="14" name="Shape 14"/>
          <p:cNvSpPr>
            <a:spLocks noGrp="1"/>
          </p:cNvSpPr>
          <p:nvPr>
            <p:ph type="body" sz="quarter" idx="1"/>
          </p:nvPr>
        </p:nvSpPr>
        <p:spPr>
          <a:xfrm>
            <a:off x="535781" y="3527227"/>
            <a:ext cx="11120438" cy="714375"/>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29">
              <a:spcBef>
                <a:spcPts val="0"/>
              </a:spcBef>
              <a:buSzTx/>
              <a:buFontTx/>
              <a:buNone/>
              <a:defRPr sz="1828">
                <a:latin typeface="Helvetica Neue"/>
                <a:ea typeface="Helvetica Neue"/>
                <a:cs typeface="Helvetica Neue"/>
                <a:sym typeface="Helvetica Neue"/>
              </a:defRPr>
            </a:lvl2pPr>
            <a:lvl3pPr marL="0" indent="321457">
              <a:spcBef>
                <a:spcPts val="0"/>
              </a:spcBef>
              <a:buSzTx/>
              <a:buFontTx/>
              <a:buNone/>
              <a:defRPr sz="1828">
                <a:latin typeface="Helvetica Neue"/>
                <a:ea typeface="Helvetica Neue"/>
                <a:cs typeface="Helvetica Neue"/>
                <a:sym typeface="Helvetica Neue"/>
              </a:defRPr>
            </a:lvl3pPr>
            <a:lvl4pPr marL="0" indent="482186">
              <a:spcBef>
                <a:spcPts val="0"/>
              </a:spcBef>
              <a:buSzTx/>
              <a:buFontTx/>
              <a:buNone/>
              <a:defRPr sz="1828">
                <a:latin typeface="Helvetica Neue"/>
                <a:ea typeface="Helvetica Neue"/>
                <a:cs typeface="Helvetica Neue"/>
                <a:sym typeface="Helvetica Neue"/>
              </a:defRPr>
            </a:lvl4pPr>
            <a:lvl5pPr marL="0" indent="64291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8219138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Shape 101"/>
          <p:cNvSpPr>
            <a:spLocks noGrp="1"/>
          </p:cNvSpPr>
          <p:nvPr>
            <p:ph type="body" sz="quarter" idx="13"/>
          </p:nvPr>
        </p:nvSpPr>
        <p:spPr>
          <a:xfrm>
            <a:off x="1190625" y="4473773"/>
            <a:ext cx="9810750" cy="383888"/>
          </a:xfrm>
          <a:prstGeom prst="rect">
            <a:avLst/>
          </a:prstGeom>
        </p:spPr>
        <p:txBody>
          <a:bodyPr>
            <a:spAutoFit/>
          </a:bodyPr>
          <a:lstStyle>
            <a:lvl1pPr marL="0" indent="0" algn="ctr" defTabSz="321457">
              <a:spcBef>
                <a:spcPts val="0"/>
              </a:spcBef>
              <a:buSzTx/>
              <a:buFontTx/>
              <a:buNone/>
              <a:defRPr sz="1828">
                <a:solidFill>
                  <a:srgbClr val="000000"/>
                </a:solidFill>
                <a:latin typeface="Helvetica Neue Medium"/>
                <a:ea typeface="Helvetica Neue Medium"/>
                <a:cs typeface="Helvetica Neue Medium"/>
                <a:sym typeface="Helvetica Neue Medium"/>
              </a:defRPr>
            </a:lvl1pPr>
          </a:lstStyle>
          <a:p>
            <a:r>
              <a:t>–Johnny Appleseed</a:t>
            </a:r>
          </a:p>
        </p:txBody>
      </p:sp>
      <p:sp>
        <p:nvSpPr>
          <p:cNvPr id="102" name="Shape 102"/>
          <p:cNvSpPr>
            <a:spLocks noGrp="1"/>
          </p:cNvSpPr>
          <p:nvPr>
            <p:ph type="body" sz="quarter" idx="14"/>
          </p:nvPr>
        </p:nvSpPr>
        <p:spPr>
          <a:xfrm>
            <a:off x="1190625" y="3000596"/>
            <a:ext cx="9810750" cy="535339"/>
          </a:xfrm>
          <a:prstGeom prst="rect">
            <a:avLst/>
          </a:prstGeom>
        </p:spPr>
        <p:txBody>
          <a:bodyPr anchor="ctr">
            <a:spAutoFit/>
          </a:bodyPr>
          <a:lstStyle>
            <a:lvl1pPr marL="0" indent="0" algn="ctr" defTabSz="321457">
              <a:spcBef>
                <a:spcPts val="1687"/>
              </a:spcBef>
              <a:buSzTx/>
              <a:buFontTx/>
              <a:buNone/>
              <a:defRPr sz="2812"/>
            </a:lvl1pPr>
          </a:lstStyle>
          <a:p>
            <a:r>
              <a:t>“Type a quote here.”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1835359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Shape 110"/>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11" name="Shape 11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1596843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hape 11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89771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Shape 12"/>
          <p:cNvSpPr/>
          <p:nvPr/>
        </p:nvSpPr>
        <p:spPr>
          <a:xfrm>
            <a:off x="535781" y="3339703"/>
            <a:ext cx="11126338" cy="91"/>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13" name="Shape 13"/>
          <p:cNvSpPr>
            <a:spLocks noGrp="1"/>
          </p:cNvSpPr>
          <p:nvPr>
            <p:ph type="title"/>
          </p:nvPr>
        </p:nvSpPr>
        <p:spPr>
          <a:xfrm>
            <a:off x="535781" y="928687"/>
            <a:ext cx="11120438" cy="2232422"/>
          </a:xfrm>
          <a:prstGeom prst="rect">
            <a:avLst/>
          </a:prstGeom>
        </p:spPr>
        <p:txBody>
          <a:bodyPr/>
          <a:lstStyle/>
          <a:p>
            <a:r>
              <a:t>Title Text</a:t>
            </a:r>
          </a:p>
        </p:txBody>
      </p:sp>
      <p:sp>
        <p:nvSpPr>
          <p:cNvPr id="14" name="Shape 14"/>
          <p:cNvSpPr>
            <a:spLocks noGrp="1"/>
          </p:cNvSpPr>
          <p:nvPr>
            <p:ph type="body" sz="quarter" idx="1"/>
          </p:nvPr>
        </p:nvSpPr>
        <p:spPr>
          <a:xfrm>
            <a:off x="535781" y="3527227"/>
            <a:ext cx="11120438" cy="714375"/>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29">
              <a:spcBef>
                <a:spcPts val="0"/>
              </a:spcBef>
              <a:buSzTx/>
              <a:buFontTx/>
              <a:buNone/>
              <a:defRPr sz="1828">
                <a:latin typeface="Helvetica Neue"/>
                <a:ea typeface="Helvetica Neue"/>
                <a:cs typeface="Helvetica Neue"/>
                <a:sym typeface="Helvetica Neue"/>
              </a:defRPr>
            </a:lvl2pPr>
            <a:lvl3pPr marL="0" indent="321457">
              <a:spcBef>
                <a:spcPts val="0"/>
              </a:spcBef>
              <a:buSzTx/>
              <a:buFontTx/>
              <a:buNone/>
              <a:defRPr sz="1828">
                <a:latin typeface="Helvetica Neue"/>
                <a:ea typeface="Helvetica Neue"/>
                <a:cs typeface="Helvetica Neue"/>
                <a:sym typeface="Helvetica Neue"/>
              </a:defRPr>
            </a:lvl3pPr>
            <a:lvl4pPr marL="0" indent="482186">
              <a:spcBef>
                <a:spcPts val="0"/>
              </a:spcBef>
              <a:buSzTx/>
              <a:buFontTx/>
              <a:buNone/>
              <a:defRPr sz="1828">
                <a:latin typeface="Helvetica Neue"/>
                <a:ea typeface="Helvetica Neue"/>
                <a:cs typeface="Helvetica Neue"/>
                <a:sym typeface="Helvetica Neue"/>
              </a:defRPr>
            </a:lvl4pPr>
            <a:lvl5pPr marL="0" indent="64291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0807885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2" name="Shape 22"/>
          <p:cNvSpPr/>
          <p:nvPr/>
        </p:nvSpPr>
        <p:spPr>
          <a:xfrm>
            <a:off x="7072313" y="5607843"/>
            <a:ext cx="1" cy="1000216"/>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23" name="Shape 23"/>
          <p:cNvSpPr>
            <a:spLocks noGrp="1"/>
          </p:cNvSpPr>
          <p:nvPr>
            <p:ph type="pic" idx="13"/>
          </p:nvPr>
        </p:nvSpPr>
        <p:spPr>
          <a:xfrm>
            <a:off x="0" y="0"/>
            <a:ext cx="12192000" cy="5339953"/>
          </a:xfrm>
          <a:prstGeom prst="rect">
            <a:avLst/>
          </a:prstGeom>
        </p:spPr>
        <p:txBody>
          <a:bodyPr lIns="91439" tIns="45719" rIns="91439" bIns="45719">
            <a:noAutofit/>
          </a:bodyPr>
          <a:lstStyle/>
          <a:p>
            <a:endParaRPr/>
          </a:p>
        </p:txBody>
      </p:sp>
      <p:sp>
        <p:nvSpPr>
          <p:cNvPr id="24" name="Shape 24"/>
          <p:cNvSpPr>
            <a:spLocks noGrp="1"/>
          </p:cNvSpPr>
          <p:nvPr>
            <p:ph type="title"/>
          </p:nvPr>
        </p:nvSpPr>
        <p:spPr>
          <a:xfrm>
            <a:off x="1321594" y="5473899"/>
            <a:ext cx="5429250" cy="1196578"/>
          </a:xfrm>
          <a:prstGeom prst="rect">
            <a:avLst/>
          </a:prstGeom>
        </p:spPr>
        <p:txBody>
          <a:bodyPr anchor="ctr"/>
          <a:lstStyle>
            <a:lvl1pPr algn="r"/>
          </a:lstStyle>
          <a:p>
            <a:r>
              <a:t>Title Text</a:t>
            </a:r>
          </a:p>
        </p:txBody>
      </p:sp>
      <p:sp>
        <p:nvSpPr>
          <p:cNvPr id="25" name="Shape 25"/>
          <p:cNvSpPr>
            <a:spLocks noGrp="1"/>
          </p:cNvSpPr>
          <p:nvPr>
            <p:ph type="body" sz="quarter" idx="1"/>
          </p:nvPr>
        </p:nvSpPr>
        <p:spPr>
          <a:xfrm>
            <a:off x="7358062" y="5956101"/>
            <a:ext cx="4643438" cy="357188"/>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29">
              <a:spcBef>
                <a:spcPts val="0"/>
              </a:spcBef>
              <a:buSzTx/>
              <a:buFontTx/>
              <a:buNone/>
              <a:defRPr sz="1828">
                <a:latin typeface="Helvetica Neue"/>
                <a:ea typeface="Helvetica Neue"/>
                <a:cs typeface="Helvetica Neue"/>
                <a:sym typeface="Helvetica Neue"/>
              </a:defRPr>
            </a:lvl2pPr>
            <a:lvl3pPr marL="0" indent="321457">
              <a:spcBef>
                <a:spcPts val="0"/>
              </a:spcBef>
              <a:buSzTx/>
              <a:buFontTx/>
              <a:buNone/>
              <a:defRPr sz="1828">
                <a:latin typeface="Helvetica Neue"/>
                <a:ea typeface="Helvetica Neue"/>
                <a:cs typeface="Helvetica Neue"/>
                <a:sym typeface="Helvetica Neue"/>
              </a:defRPr>
            </a:lvl3pPr>
            <a:lvl4pPr marL="0" indent="482186">
              <a:spcBef>
                <a:spcPts val="0"/>
              </a:spcBef>
              <a:buSzTx/>
              <a:buFontTx/>
              <a:buNone/>
              <a:defRPr sz="1828">
                <a:latin typeface="Helvetica Neue"/>
                <a:ea typeface="Helvetica Neue"/>
                <a:cs typeface="Helvetica Neue"/>
                <a:sym typeface="Helvetica Neue"/>
              </a:defRPr>
            </a:lvl4pPr>
            <a:lvl5pPr marL="0" indent="64291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5074173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35781" y="2312789"/>
            <a:ext cx="11120438" cy="2232422"/>
          </a:xfrm>
          <a:prstGeom prst="rect">
            <a:avLst/>
          </a:prstGeom>
        </p:spPr>
        <p:txBody>
          <a:bodyPr anchor="ctr"/>
          <a:lstStyle/>
          <a:p>
            <a:r>
              <a:t>Title Text</a:t>
            </a: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2168414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1" name="Shape 41"/>
          <p:cNvSpPr/>
          <p:nvPr/>
        </p:nvSpPr>
        <p:spPr>
          <a:xfrm>
            <a:off x="535781" y="3420070"/>
            <a:ext cx="5001071" cy="41"/>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42" name="Shape 42"/>
          <p:cNvSpPr>
            <a:spLocks noGrp="1"/>
          </p:cNvSpPr>
          <p:nvPr>
            <p:ph type="pic" idx="13"/>
          </p:nvPr>
        </p:nvSpPr>
        <p:spPr>
          <a:xfrm>
            <a:off x="6096000" y="0"/>
            <a:ext cx="6096000" cy="6858000"/>
          </a:xfrm>
          <a:prstGeom prst="rect">
            <a:avLst/>
          </a:prstGeom>
        </p:spPr>
        <p:txBody>
          <a:bodyPr lIns="91439" tIns="45719" rIns="91439" bIns="45719">
            <a:noAutofit/>
          </a:bodyPr>
          <a:lstStyle/>
          <a:p>
            <a:endParaRPr/>
          </a:p>
        </p:txBody>
      </p:sp>
      <p:sp>
        <p:nvSpPr>
          <p:cNvPr id="43" name="Shape 43"/>
          <p:cNvSpPr>
            <a:spLocks noGrp="1"/>
          </p:cNvSpPr>
          <p:nvPr>
            <p:ph type="title"/>
          </p:nvPr>
        </p:nvSpPr>
        <p:spPr>
          <a:xfrm>
            <a:off x="535781" y="1009055"/>
            <a:ext cx="5000625" cy="2232422"/>
          </a:xfrm>
          <a:prstGeom prst="rect">
            <a:avLst/>
          </a:prstGeom>
        </p:spPr>
        <p:txBody>
          <a:bodyPr/>
          <a:lstStyle/>
          <a:p>
            <a:r>
              <a:t>Title Text</a:t>
            </a:r>
          </a:p>
        </p:txBody>
      </p:sp>
      <p:sp>
        <p:nvSpPr>
          <p:cNvPr id="44" name="Shape 44"/>
          <p:cNvSpPr>
            <a:spLocks noGrp="1"/>
          </p:cNvSpPr>
          <p:nvPr>
            <p:ph type="body" sz="quarter" idx="1"/>
          </p:nvPr>
        </p:nvSpPr>
        <p:spPr>
          <a:xfrm>
            <a:off x="535781" y="3607594"/>
            <a:ext cx="5000625" cy="2232422"/>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29">
              <a:spcBef>
                <a:spcPts val="0"/>
              </a:spcBef>
              <a:buSzTx/>
              <a:buFontTx/>
              <a:buNone/>
              <a:defRPr sz="1828">
                <a:latin typeface="Helvetica Neue"/>
                <a:ea typeface="Helvetica Neue"/>
                <a:cs typeface="Helvetica Neue"/>
                <a:sym typeface="Helvetica Neue"/>
              </a:defRPr>
            </a:lvl2pPr>
            <a:lvl3pPr marL="0" indent="321457">
              <a:spcBef>
                <a:spcPts val="0"/>
              </a:spcBef>
              <a:buSzTx/>
              <a:buFontTx/>
              <a:buNone/>
              <a:defRPr sz="1828">
                <a:latin typeface="Helvetica Neue"/>
                <a:ea typeface="Helvetica Neue"/>
                <a:cs typeface="Helvetica Neue"/>
                <a:sym typeface="Helvetica Neue"/>
              </a:defRPr>
            </a:lvl3pPr>
            <a:lvl4pPr marL="0" indent="482186">
              <a:spcBef>
                <a:spcPts val="0"/>
              </a:spcBef>
              <a:buSzTx/>
              <a:buFontTx/>
              <a:buNone/>
              <a:defRPr sz="1828">
                <a:latin typeface="Helvetica Neue"/>
                <a:ea typeface="Helvetica Neue"/>
                <a:cs typeface="Helvetica Neue"/>
                <a:sym typeface="Helvetica Neue"/>
              </a:defRPr>
            </a:lvl4pPr>
            <a:lvl5pPr marL="0" indent="64291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339568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1020373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61" name="Shape 6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4627087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9" name="Shape 69"/>
          <p:cNvSpPr/>
          <p:nvPr/>
        </p:nvSpPr>
        <p:spPr>
          <a:xfrm>
            <a:off x="535781" y="1384102"/>
            <a:ext cx="4756307" cy="94"/>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70" name="Shape 70"/>
          <p:cNvSpPr>
            <a:spLocks noGrp="1"/>
          </p:cNvSpPr>
          <p:nvPr>
            <p:ph type="pic" idx="13"/>
          </p:nvPr>
        </p:nvSpPr>
        <p:spPr>
          <a:xfrm>
            <a:off x="6096000" y="0"/>
            <a:ext cx="6096000" cy="6858000"/>
          </a:xfrm>
          <a:prstGeom prst="rect">
            <a:avLst/>
          </a:prstGeom>
        </p:spPr>
        <p:txBody>
          <a:bodyPr lIns="91439" tIns="45719" rIns="91439" bIns="45719">
            <a:noAutofit/>
          </a:bodyPr>
          <a:lstStyle/>
          <a:p>
            <a:endParaRPr/>
          </a:p>
        </p:txBody>
      </p:sp>
      <p:sp>
        <p:nvSpPr>
          <p:cNvPr id="71" name="Shape 71"/>
          <p:cNvSpPr>
            <a:spLocks noGrp="1"/>
          </p:cNvSpPr>
          <p:nvPr>
            <p:ph type="title"/>
          </p:nvPr>
        </p:nvSpPr>
        <p:spPr>
          <a:xfrm>
            <a:off x="535781" y="232172"/>
            <a:ext cx="4762500" cy="982266"/>
          </a:xfrm>
          <a:prstGeom prst="rect">
            <a:avLst/>
          </a:prstGeom>
        </p:spPr>
        <p:txBody>
          <a:bodyPr/>
          <a:lstStyle/>
          <a:p>
            <a:r>
              <a:t>Title Text</a:t>
            </a:r>
          </a:p>
        </p:txBody>
      </p:sp>
      <p:sp>
        <p:nvSpPr>
          <p:cNvPr id="72" name="Shape 72"/>
          <p:cNvSpPr>
            <a:spLocks noGrp="1"/>
          </p:cNvSpPr>
          <p:nvPr>
            <p:ph type="body" sz="half" idx="1"/>
          </p:nvPr>
        </p:nvSpPr>
        <p:spPr>
          <a:xfrm>
            <a:off x="535781" y="1562695"/>
            <a:ext cx="4762500" cy="4688086"/>
          </a:xfrm>
          <a:prstGeom prst="rect">
            <a:avLst/>
          </a:prstGeom>
        </p:spPr>
        <p:txBody>
          <a:bodyPr/>
          <a:lstStyle>
            <a:lvl1pPr marL="232164" indent="-232164">
              <a:spcBef>
                <a:spcPts val="2109"/>
              </a:spcBef>
              <a:defRPr sz="1828">
                <a:latin typeface="Helvetica Neue"/>
                <a:ea typeface="Helvetica Neue"/>
                <a:cs typeface="Helvetica Neue"/>
                <a:sym typeface="Helvetica Neue"/>
              </a:defRPr>
            </a:lvl1pPr>
            <a:lvl2pPr marL="464327" indent="-232164">
              <a:spcBef>
                <a:spcPts val="2109"/>
              </a:spcBef>
              <a:defRPr sz="1828">
                <a:latin typeface="Helvetica Neue"/>
                <a:ea typeface="Helvetica Neue"/>
                <a:cs typeface="Helvetica Neue"/>
                <a:sym typeface="Helvetica Neue"/>
              </a:defRPr>
            </a:lvl2pPr>
            <a:lvl3pPr marL="696491" indent="-232164">
              <a:spcBef>
                <a:spcPts val="2109"/>
              </a:spcBef>
              <a:defRPr sz="1828">
                <a:latin typeface="Helvetica Neue"/>
                <a:ea typeface="Helvetica Neue"/>
                <a:cs typeface="Helvetica Neue"/>
                <a:sym typeface="Helvetica Neue"/>
              </a:defRPr>
            </a:lvl3pPr>
            <a:lvl4pPr marL="928654" indent="-232164">
              <a:spcBef>
                <a:spcPts val="2109"/>
              </a:spcBef>
              <a:defRPr sz="1828">
                <a:latin typeface="Helvetica Neue"/>
                <a:ea typeface="Helvetica Neue"/>
                <a:cs typeface="Helvetica Neue"/>
                <a:sym typeface="Helvetica Neue"/>
              </a:defRPr>
            </a:lvl4pPr>
            <a:lvl5pPr marL="1160818" indent="-232164">
              <a:spcBef>
                <a:spcPts val="2109"/>
              </a:spcBef>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xfrm>
            <a:off x="478822" y="6465094"/>
            <a:ext cx="256480" cy="254044"/>
          </a:xfrm>
          <a:prstGeom prst="rect">
            <a:avLst/>
          </a:prstGeom>
        </p:spPr>
        <p:txBody>
          <a:bodyPr/>
          <a:lstStyle>
            <a:lvl1pPr algn="l"/>
          </a:lstStyle>
          <a:p>
            <a:fld id="{86CB4B4D-7CA3-9044-876B-883B54F8677D}" type="slidenum">
              <a:rPr/>
              <a:pPr/>
              <a:t>‹#›</a:t>
            </a:fld>
            <a:endParaRPr/>
          </a:p>
        </p:txBody>
      </p:sp>
    </p:spTree>
    <p:extLst>
      <p:ext uri="{BB962C8B-B14F-4D97-AF65-F5344CB8AC3E}">
        <p14:creationId xmlns:p14="http://schemas.microsoft.com/office/powerpoint/2010/main" val="6657489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2" name="Shape 22"/>
          <p:cNvSpPr/>
          <p:nvPr/>
        </p:nvSpPr>
        <p:spPr>
          <a:xfrm>
            <a:off x="7072313" y="5607843"/>
            <a:ext cx="1" cy="1000216"/>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23" name="Shape 23"/>
          <p:cNvSpPr>
            <a:spLocks noGrp="1"/>
          </p:cNvSpPr>
          <p:nvPr>
            <p:ph type="pic" idx="13"/>
          </p:nvPr>
        </p:nvSpPr>
        <p:spPr>
          <a:xfrm>
            <a:off x="0" y="0"/>
            <a:ext cx="12192000" cy="5339953"/>
          </a:xfrm>
          <a:prstGeom prst="rect">
            <a:avLst/>
          </a:prstGeom>
        </p:spPr>
        <p:txBody>
          <a:bodyPr lIns="91439" tIns="45719" rIns="91439" bIns="45719">
            <a:noAutofit/>
          </a:bodyPr>
          <a:lstStyle/>
          <a:p>
            <a:endParaRPr/>
          </a:p>
        </p:txBody>
      </p:sp>
      <p:sp>
        <p:nvSpPr>
          <p:cNvPr id="24" name="Shape 24"/>
          <p:cNvSpPr>
            <a:spLocks noGrp="1"/>
          </p:cNvSpPr>
          <p:nvPr>
            <p:ph type="title"/>
          </p:nvPr>
        </p:nvSpPr>
        <p:spPr>
          <a:xfrm>
            <a:off x="1321594" y="5473899"/>
            <a:ext cx="5429250" cy="1196578"/>
          </a:xfrm>
          <a:prstGeom prst="rect">
            <a:avLst/>
          </a:prstGeom>
        </p:spPr>
        <p:txBody>
          <a:bodyPr anchor="ctr"/>
          <a:lstStyle>
            <a:lvl1pPr algn="r"/>
          </a:lstStyle>
          <a:p>
            <a:r>
              <a:t>Title Text</a:t>
            </a:r>
          </a:p>
        </p:txBody>
      </p:sp>
      <p:sp>
        <p:nvSpPr>
          <p:cNvPr id="25" name="Shape 25"/>
          <p:cNvSpPr>
            <a:spLocks noGrp="1"/>
          </p:cNvSpPr>
          <p:nvPr>
            <p:ph type="body" sz="quarter" idx="1"/>
          </p:nvPr>
        </p:nvSpPr>
        <p:spPr>
          <a:xfrm>
            <a:off x="7358062" y="5956101"/>
            <a:ext cx="4643438" cy="357188"/>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29">
              <a:spcBef>
                <a:spcPts val="0"/>
              </a:spcBef>
              <a:buSzTx/>
              <a:buFontTx/>
              <a:buNone/>
              <a:defRPr sz="1828">
                <a:latin typeface="Helvetica Neue"/>
                <a:ea typeface="Helvetica Neue"/>
                <a:cs typeface="Helvetica Neue"/>
                <a:sym typeface="Helvetica Neue"/>
              </a:defRPr>
            </a:lvl2pPr>
            <a:lvl3pPr marL="0" indent="321457">
              <a:spcBef>
                <a:spcPts val="0"/>
              </a:spcBef>
              <a:buSzTx/>
              <a:buFontTx/>
              <a:buNone/>
              <a:defRPr sz="1828">
                <a:latin typeface="Helvetica Neue"/>
                <a:ea typeface="Helvetica Neue"/>
                <a:cs typeface="Helvetica Neue"/>
                <a:sym typeface="Helvetica Neue"/>
              </a:defRPr>
            </a:lvl3pPr>
            <a:lvl4pPr marL="0" indent="482186">
              <a:spcBef>
                <a:spcPts val="0"/>
              </a:spcBef>
              <a:buSzTx/>
              <a:buFontTx/>
              <a:buNone/>
              <a:defRPr sz="1828">
                <a:latin typeface="Helvetica Neue"/>
                <a:ea typeface="Helvetica Neue"/>
                <a:cs typeface="Helvetica Neue"/>
                <a:sym typeface="Helvetica Neue"/>
              </a:defRPr>
            </a:lvl4pPr>
            <a:lvl5pPr marL="0" indent="64291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5649038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0" name="Shape 80"/>
          <p:cNvSpPr>
            <a:spLocks noGrp="1"/>
          </p:cNvSpPr>
          <p:nvPr>
            <p:ph type="body" idx="1"/>
          </p:nvPr>
        </p:nvSpPr>
        <p:spPr>
          <a:xfrm>
            <a:off x="833437" y="625078"/>
            <a:ext cx="10513219" cy="55989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7552550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8" name="Shape 88"/>
          <p:cNvSpPr/>
          <p:nvPr/>
        </p:nvSpPr>
        <p:spPr>
          <a:xfrm flipH="1">
            <a:off x="8489154" y="357188"/>
            <a:ext cx="120" cy="5607866"/>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89" name="Shape 89"/>
          <p:cNvSpPr/>
          <p:nvPr/>
        </p:nvSpPr>
        <p:spPr>
          <a:xfrm>
            <a:off x="8489153" y="3138786"/>
            <a:ext cx="3232972" cy="41"/>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90" name="Shape 90"/>
          <p:cNvSpPr>
            <a:spLocks noGrp="1"/>
          </p:cNvSpPr>
          <p:nvPr>
            <p:ph type="pic" sz="quarter" idx="13"/>
          </p:nvPr>
        </p:nvSpPr>
        <p:spPr>
          <a:xfrm>
            <a:off x="8643937" y="3250406"/>
            <a:ext cx="3071813" cy="2714625"/>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643937" y="357187"/>
            <a:ext cx="3071813" cy="2669977"/>
          </a:xfrm>
          <a:prstGeom prst="rect">
            <a:avLst/>
          </a:prstGeom>
        </p:spPr>
        <p:txBody>
          <a:bodyPr lIns="91439" tIns="45719" rIns="91439" bIns="45719">
            <a:noAutofit/>
          </a:bodyPr>
          <a:lstStyle/>
          <a:p>
            <a:endParaRPr/>
          </a:p>
        </p:txBody>
      </p:sp>
      <p:sp>
        <p:nvSpPr>
          <p:cNvPr id="92" name="Shape 92"/>
          <p:cNvSpPr>
            <a:spLocks noGrp="1"/>
          </p:cNvSpPr>
          <p:nvPr>
            <p:ph type="pic" idx="15"/>
          </p:nvPr>
        </p:nvSpPr>
        <p:spPr>
          <a:xfrm>
            <a:off x="488156" y="357187"/>
            <a:ext cx="7846219" cy="5607844"/>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488156" y="6090047"/>
            <a:ext cx="7846219" cy="660797"/>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29">
              <a:spcBef>
                <a:spcPts val="0"/>
              </a:spcBef>
              <a:buSzTx/>
              <a:buFontTx/>
              <a:buNone/>
              <a:defRPr sz="1828">
                <a:latin typeface="Helvetica Neue"/>
                <a:ea typeface="Helvetica Neue"/>
                <a:cs typeface="Helvetica Neue"/>
                <a:sym typeface="Helvetica Neue"/>
              </a:defRPr>
            </a:lvl2pPr>
            <a:lvl3pPr marL="0" indent="321457">
              <a:spcBef>
                <a:spcPts val="0"/>
              </a:spcBef>
              <a:buSzTx/>
              <a:buFontTx/>
              <a:buNone/>
              <a:defRPr sz="1828">
                <a:latin typeface="Helvetica Neue"/>
                <a:ea typeface="Helvetica Neue"/>
                <a:cs typeface="Helvetica Neue"/>
                <a:sym typeface="Helvetica Neue"/>
              </a:defRPr>
            </a:lvl3pPr>
            <a:lvl4pPr marL="0" indent="482186">
              <a:spcBef>
                <a:spcPts val="0"/>
              </a:spcBef>
              <a:buSzTx/>
              <a:buFontTx/>
              <a:buNone/>
              <a:defRPr sz="1828">
                <a:latin typeface="Helvetica Neue"/>
                <a:ea typeface="Helvetica Neue"/>
                <a:cs typeface="Helvetica Neue"/>
                <a:sym typeface="Helvetica Neue"/>
              </a:defRPr>
            </a:lvl4pPr>
            <a:lvl5pPr marL="0" indent="64291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0109692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Shape 101"/>
          <p:cNvSpPr>
            <a:spLocks noGrp="1"/>
          </p:cNvSpPr>
          <p:nvPr>
            <p:ph type="body" sz="quarter" idx="13"/>
          </p:nvPr>
        </p:nvSpPr>
        <p:spPr>
          <a:xfrm>
            <a:off x="1190625" y="4473773"/>
            <a:ext cx="9810750" cy="383888"/>
          </a:xfrm>
          <a:prstGeom prst="rect">
            <a:avLst/>
          </a:prstGeom>
        </p:spPr>
        <p:txBody>
          <a:bodyPr>
            <a:spAutoFit/>
          </a:bodyPr>
          <a:lstStyle>
            <a:lvl1pPr marL="0" indent="0" algn="ctr" defTabSz="321457">
              <a:spcBef>
                <a:spcPts val="0"/>
              </a:spcBef>
              <a:buSzTx/>
              <a:buFontTx/>
              <a:buNone/>
              <a:defRPr sz="1828">
                <a:solidFill>
                  <a:srgbClr val="000000"/>
                </a:solidFill>
                <a:latin typeface="Helvetica Neue Medium"/>
                <a:ea typeface="Helvetica Neue Medium"/>
                <a:cs typeface="Helvetica Neue Medium"/>
                <a:sym typeface="Helvetica Neue Medium"/>
              </a:defRPr>
            </a:lvl1pPr>
          </a:lstStyle>
          <a:p>
            <a:r>
              <a:t>–Johnny Appleseed</a:t>
            </a:r>
          </a:p>
        </p:txBody>
      </p:sp>
      <p:sp>
        <p:nvSpPr>
          <p:cNvPr id="102" name="Shape 102"/>
          <p:cNvSpPr>
            <a:spLocks noGrp="1"/>
          </p:cNvSpPr>
          <p:nvPr>
            <p:ph type="body" sz="quarter" idx="14"/>
          </p:nvPr>
        </p:nvSpPr>
        <p:spPr>
          <a:xfrm>
            <a:off x="1190625" y="3000596"/>
            <a:ext cx="9810750" cy="535339"/>
          </a:xfrm>
          <a:prstGeom prst="rect">
            <a:avLst/>
          </a:prstGeom>
        </p:spPr>
        <p:txBody>
          <a:bodyPr anchor="ctr">
            <a:spAutoFit/>
          </a:bodyPr>
          <a:lstStyle>
            <a:lvl1pPr marL="0" indent="0" algn="ctr" defTabSz="321457">
              <a:spcBef>
                <a:spcPts val="1687"/>
              </a:spcBef>
              <a:buSzTx/>
              <a:buFontTx/>
              <a:buNone/>
              <a:defRPr sz="2812"/>
            </a:lvl1pPr>
          </a:lstStyle>
          <a:p>
            <a:r>
              <a:t>“Type a quote here.”</a:t>
            </a: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9866729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Shape 110"/>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111" name="Shape 11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4898282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hape 11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9508970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54419F-7682-49FD-B0F0-FFCC30C94285}" type="datetimeFigureOut">
              <a:rPr lang="en-US" smtClean="0"/>
              <a:t>10/30/2017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2C3BD5-033E-40B2-81A4-C02C5AE59950}" type="slidenum">
              <a:rPr lang="en-US" smtClean="0"/>
              <a:t>‹#›</a:t>
            </a:fld>
            <a:endParaRPr lang="en-US"/>
          </a:p>
        </p:txBody>
      </p:sp>
    </p:spTree>
    <p:extLst>
      <p:ext uri="{BB962C8B-B14F-4D97-AF65-F5344CB8AC3E}">
        <p14:creationId xmlns:p14="http://schemas.microsoft.com/office/powerpoint/2010/main" val="1419621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41845D4-858D-9840-B608-E58AA8B922D1}"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95580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3774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611426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48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35781" y="2312789"/>
            <a:ext cx="11120438" cy="2232422"/>
          </a:xfrm>
          <a:prstGeom prst="rect">
            <a:avLst/>
          </a:prstGeom>
        </p:spPr>
        <p:txBody>
          <a:bodyPr anchor="ctr"/>
          <a:lstStyle/>
          <a:p>
            <a:r>
              <a:t>Title Text</a:t>
            </a: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6714186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15231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149661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 name="Date Placeholder 1"/>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745668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5" name="Date Placeholder 4"/>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3223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extLst>
      <p:ext uri="{BB962C8B-B14F-4D97-AF65-F5344CB8AC3E}">
        <p14:creationId xmlns:p14="http://schemas.microsoft.com/office/powerpoint/2010/main" val="886887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95112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4" name="Date Placeholder 3"/>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6805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E41845D4-858D-9840-B608-E58AA8B922D1}"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22742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1377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57902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1" name="Shape 41"/>
          <p:cNvSpPr/>
          <p:nvPr/>
        </p:nvSpPr>
        <p:spPr>
          <a:xfrm>
            <a:off x="535781" y="3420070"/>
            <a:ext cx="5001071" cy="41"/>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42" name="Shape 42"/>
          <p:cNvSpPr>
            <a:spLocks noGrp="1"/>
          </p:cNvSpPr>
          <p:nvPr>
            <p:ph type="pic" idx="13"/>
          </p:nvPr>
        </p:nvSpPr>
        <p:spPr>
          <a:xfrm>
            <a:off x="6096000" y="0"/>
            <a:ext cx="6096000" cy="6858000"/>
          </a:xfrm>
          <a:prstGeom prst="rect">
            <a:avLst/>
          </a:prstGeom>
        </p:spPr>
        <p:txBody>
          <a:bodyPr lIns="91439" tIns="45719" rIns="91439" bIns="45719">
            <a:noAutofit/>
          </a:bodyPr>
          <a:lstStyle/>
          <a:p>
            <a:endParaRPr/>
          </a:p>
        </p:txBody>
      </p:sp>
      <p:sp>
        <p:nvSpPr>
          <p:cNvPr id="43" name="Shape 43"/>
          <p:cNvSpPr>
            <a:spLocks noGrp="1"/>
          </p:cNvSpPr>
          <p:nvPr>
            <p:ph type="title"/>
          </p:nvPr>
        </p:nvSpPr>
        <p:spPr>
          <a:xfrm>
            <a:off x="535781" y="1009055"/>
            <a:ext cx="5000625" cy="2232422"/>
          </a:xfrm>
          <a:prstGeom prst="rect">
            <a:avLst/>
          </a:prstGeom>
        </p:spPr>
        <p:txBody>
          <a:bodyPr/>
          <a:lstStyle/>
          <a:p>
            <a:r>
              <a:t>Title Text</a:t>
            </a:r>
          </a:p>
        </p:txBody>
      </p:sp>
      <p:sp>
        <p:nvSpPr>
          <p:cNvPr id="44" name="Shape 44"/>
          <p:cNvSpPr>
            <a:spLocks noGrp="1"/>
          </p:cNvSpPr>
          <p:nvPr>
            <p:ph type="body" sz="quarter" idx="1"/>
          </p:nvPr>
        </p:nvSpPr>
        <p:spPr>
          <a:xfrm>
            <a:off x="535781" y="3607594"/>
            <a:ext cx="5000625" cy="2232422"/>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29">
              <a:spcBef>
                <a:spcPts val="0"/>
              </a:spcBef>
              <a:buSzTx/>
              <a:buFontTx/>
              <a:buNone/>
              <a:defRPr sz="1828">
                <a:latin typeface="Helvetica Neue"/>
                <a:ea typeface="Helvetica Neue"/>
                <a:cs typeface="Helvetica Neue"/>
                <a:sym typeface="Helvetica Neue"/>
              </a:defRPr>
            </a:lvl2pPr>
            <a:lvl3pPr marL="0" indent="321457">
              <a:spcBef>
                <a:spcPts val="0"/>
              </a:spcBef>
              <a:buSzTx/>
              <a:buFontTx/>
              <a:buNone/>
              <a:defRPr sz="1828">
                <a:latin typeface="Helvetica Neue"/>
                <a:ea typeface="Helvetica Neue"/>
                <a:cs typeface="Helvetica Neue"/>
                <a:sym typeface="Helvetica Neue"/>
              </a:defRPr>
            </a:lvl3pPr>
            <a:lvl4pPr marL="0" indent="482186">
              <a:spcBef>
                <a:spcPts val="0"/>
              </a:spcBef>
              <a:buSzTx/>
              <a:buFontTx/>
              <a:buNone/>
              <a:defRPr sz="1828">
                <a:latin typeface="Helvetica Neue"/>
                <a:ea typeface="Helvetica Neue"/>
                <a:cs typeface="Helvetica Neue"/>
                <a:sym typeface="Helvetica Neue"/>
              </a:defRPr>
            </a:lvl4pPr>
            <a:lvl5pPr marL="0" indent="64291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17072572"/>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9091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17352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710249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 name="Date Placeholder 1"/>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263730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5" name="Date Placeholder 4"/>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7498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extLst>
      <p:ext uri="{BB962C8B-B14F-4D97-AF65-F5344CB8AC3E}">
        <p14:creationId xmlns:p14="http://schemas.microsoft.com/office/powerpoint/2010/main" val="2511068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772224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sp>
        <p:nvSpPr>
          <p:cNvPr id="4" name="Date Placeholder 3"/>
          <p:cNvSpPr>
            <a:spLocks noGrp="1"/>
          </p:cNvSpPr>
          <p:nvPr>
            <p:ph type="dt" sz="half" idx="10"/>
          </p:nvPr>
        </p:nvSpPr>
        <p:spPr/>
        <p:txBody>
          <a:bodyPr/>
          <a:lstStyle/>
          <a:p>
            <a:fld id="{74820A81-5A04-9340-93B7-37180821631D}" type="datetimeFigureOut">
              <a:rPr lang="en-US" smtClean="0">
                <a:solidFill>
                  <a:srgbClr val="073E87"/>
                </a:solidFill>
              </a:rPr>
              <a:pPr/>
              <a:t>10/30/2017</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33700FCB-5B57-2B49-BFE4-F8AFD50C4372}"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880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A85B2A-044F-40E8-9E44-8A5B46B562B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4072853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85B2A-044F-40E8-9E44-8A5B46B562B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270475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74636698"/>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85B2A-044F-40E8-9E44-8A5B46B562B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26918679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A85B2A-044F-40E8-9E44-8A5B46B562B6}"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21240441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A85B2A-044F-40E8-9E44-8A5B46B562B6}"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3764716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A85B2A-044F-40E8-9E44-8A5B46B562B6}" type="datetimeFigureOut">
              <a:rPr lang="en-US" smtClean="0"/>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837734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85B2A-044F-40E8-9E44-8A5B46B562B6}" type="datetimeFigureOut">
              <a:rPr lang="en-US" smtClean="0"/>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35489667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85B2A-044F-40E8-9E44-8A5B46B562B6}"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15929815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85B2A-044F-40E8-9E44-8A5B46B562B6}"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23927330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85B2A-044F-40E8-9E44-8A5B46B562B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23812041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85B2A-044F-40E8-9E44-8A5B46B562B6}"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A7A0C-5D93-4626-8620-1EC185468AD4}" type="slidenum">
              <a:rPr lang="en-US" smtClean="0"/>
              <a:t>‹#›</a:t>
            </a:fld>
            <a:endParaRPr lang="en-US"/>
          </a:p>
        </p:txBody>
      </p:sp>
    </p:spTree>
    <p:extLst>
      <p:ext uri="{BB962C8B-B14F-4D97-AF65-F5344CB8AC3E}">
        <p14:creationId xmlns:p14="http://schemas.microsoft.com/office/powerpoint/2010/main" val="380149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61" name="Shape 6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5252916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9" name="Shape 69"/>
          <p:cNvSpPr/>
          <p:nvPr/>
        </p:nvSpPr>
        <p:spPr>
          <a:xfrm>
            <a:off x="535781" y="1384102"/>
            <a:ext cx="4756307" cy="94"/>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70" name="Shape 70"/>
          <p:cNvSpPr>
            <a:spLocks noGrp="1"/>
          </p:cNvSpPr>
          <p:nvPr>
            <p:ph type="pic" idx="13"/>
          </p:nvPr>
        </p:nvSpPr>
        <p:spPr>
          <a:xfrm>
            <a:off x="6096000" y="0"/>
            <a:ext cx="6096000" cy="6858000"/>
          </a:xfrm>
          <a:prstGeom prst="rect">
            <a:avLst/>
          </a:prstGeom>
        </p:spPr>
        <p:txBody>
          <a:bodyPr lIns="91439" tIns="45719" rIns="91439" bIns="45719">
            <a:noAutofit/>
          </a:bodyPr>
          <a:lstStyle/>
          <a:p>
            <a:endParaRPr/>
          </a:p>
        </p:txBody>
      </p:sp>
      <p:sp>
        <p:nvSpPr>
          <p:cNvPr id="71" name="Shape 71"/>
          <p:cNvSpPr>
            <a:spLocks noGrp="1"/>
          </p:cNvSpPr>
          <p:nvPr>
            <p:ph type="title"/>
          </p:nvPr>
        </p:nvSpPr>
        <p:spPr>
          <a:xfrm>
            <a:off x="535781" y="232172"/>
            <a:ext cx="4762500" cy="982266"/>
          </a:xfrm>
          <a:prstGeom prst="rect">
            <a:avLst/>
          </a:prstGeom>
        </p:spPr>
        <p:txBody>
          <a:bodyPr/>
          <a:lstStyle/>
          <a:p>
            <a:r>
              <a:t>Title Text</a:t>
            </a:r>
          </a:p>
        </p:txBody>
      </p:sp>
      <p:sp>
        <p:nvSpPr>
          <p:cNvPr id="72" name="Shape 72"/>
          <p:cNvSpPr>
            <a:spLocks noGrp="1"/>
          </p:cNvSpPr>
          <p:nvPr>
            <p:ph type="body" sz="half" idx="1"/>
          </p:nvPr>
        </p:nvSpPr>
        <p:spPr>
          <a:xfrm>
            <a:off x="535781" y="1562695"/>
            <a:ext cx="4762500" cy="4688086"/>
          </a:xfrm>
          <a:prstGeom prst="rect">
            <a:avLst/>
          </a:prstGeom>
        </p:spPr>
        <p:txBody>
          <a:bodyPr/>
          <a:lstStyle>
            <a:lvl1pPr marL="232164" indent="-232164">
              <a:spcBef>
                <a:spcPts val="2109"/>
              </a:spcBef>
              <a:defRPr sz="1828">
                <a:latin typeface="Helvetica Neue"/>
                <a:ea typeface="Helvetica Neue"/>
                <a:cs typeface="Helvetica Neue"/>
                <a:sym typeface="Helvetica Neue"/>
              </a:defRPr>
            </a:lvl1pPr>
            <a:lvl2pPr marL="464327" indent="-232164">
              <a:spcBef>
                <a:spcPts val="2109"/>
              </a:spcBef>
              <a:defRPr sz="1828">
                <a:latin typeface="Helvetica Neue"/>
                <a:ea typeface="Helvetica Neue"/>
                <a:cs typeface="Helvetica Neue"/>
                <a:sym typeface="Helvetica Neue"/>
              </a:defRPr>
            </a:lvl2pPr>
            <a:lvl3pPr marL="696491" indent="-232164">
              <a:spcBef>
                <a:spcPts val="2109"/>
              </a:spcBef>
              <a:defRPr sz="1828">
                <a:latin typeface="Helvetica Neue"/>
                <a:ea typeface="Helvetica Neue"/>
                <a:cs typeface="Helvetica Neue"/>
                <a:sym typeface="Helvetica Neue"/>
              </a:defRPr>
            </a:lvl3pPr>
            <a:lvl4pPr marL="928654" indent="-232164">
              <a:spcBef>
                <a:spcPts val="2109"/>
              </a:spcBef>
              <a:defRPr sz="1828">
                <a:latin typeface="Helvetica Neue"/>
                <a:ea typeface="Helvetica Neue"/>
                <a:cs typeface="Helvetica Neue"/>
                <a:sym typeface="Helvetica Neue"/>
              </a:defRPr>
            </a:lvl4pPr>
            <a:lvl5pPr marL="1160818" indent="-232164">
              <a:spcBef>
                <a:spcPts val="2109"/>
              </a:spcBef>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xfrm>
            <a:off x="478822" y="6465094"/>
            <a:ext cx="256480" cy="254044"/>
          </a:xfrm>
          <a:prstGeom prst="rect">
            <a:avLst/>
          </a:prstGeom>
        </p:spPr>
        <p:txBody>
          <a:bodyPr/>
          <a:lstStyle>
            <a:lvl1pPr algn="l"/>
          </a:lstStyle>
          <a:p>
            <a:fld id="{86CB4B4D-7CA3-9044-876B-883B54F8677D}" type="slidenum">
              <a:rPr/>
              <a:pPr/>
              <a:t>‹#›</a:t>
            </a:fld>
            <a:endParaRPr/>
          </a:p>
        </p:txBody>
      </p:sp>
    </p:spTree>
    <p:extLst>
      <p:ext uri="{BB962C8B-B14F-4D97-AF65-F5344CB8AC3E}">
        <p14:creationId xmlns:p14="http://schemas.microsoft.com/office/powerpoint/2010/main" val="422978339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0" name="Shape 80"/>
          <p:cNvSpPr>
            <a:spLocks noGrp="1"/>
          </p:cNvSpPr>
          <p:nvPr>
            <p:ph type="body" idx="1"/>
          </p:nvPr>
        </p:nvSpPr>
        <p:spPr>
          <a:xfrm>
            <a:off x="833437" y="625078"/>
            <a:ext cx="10513219" cy="55989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7424583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8" name="Shape 88"/>
          <p:cNvSpPr/>
          <p:nvPr/>
        </p:nvSpPr>
        <p:spPr>
          <a:xfrm flipH="1">
            <a:off x="8489154" y="357188"/>
            <a:ext cx="120" cy="5607866"/>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89" name="Shape 89"/>
          <p:cNvSpPr/>
          <p:nvPr/>
        </p:nvSpPr>
        <p:spPr>
          <a:xfrm>
            <a:off x="8489153" y="3138786"/>
            <a:ext cx="3232972" cy="41"/>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90" name="Shape 90"/>
          <p:cNvSpPr>
            <a:spLocks noGrp="1"/>
          </p:cNvSpPr>
          <p:nvPr>
            <p:ph type="pic" sz="quarter" idx="13"/>
          </p:nvPr>
        </p:nvSpPr>
        <p:spPr>
          <a:xfrm>
            <a:off x="8643937" y="3250406"/>
            <a:ext cx="3071813" cy="2714625"/>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8643937" y="357187"/>
            <a:ext cx="3071813" cy="2669977"/>
          </a:xfrm>
          <a:prstGeom prst="rect">
            <a:avLst/>
          </a:prstGeom>
        </p:spPr>
        <p:txBody>
          <a:bodyPr lIns="91439" tIns="45719" rIns="91439" bIns="45719">
            <a:noAutofit/>
          </a:bodyPr>
          <a:lstStyle/>
          <a:p>
            <a:endParaRPr/>
          </a:p>
        </p:txBody>
      </p:sp>
      <p:sp>
        <p:nvSpPr>
          <p:cNvPr id="92" name="Shape 92"/>
          <p:cNvSpPr>
            <a:spLocks noGrp="1"/>
          </p:cNvSpPr>
          <p:nvPr>
            <p:ph type="pic" idx="15"/>
          </p:nvPr>
        </p:nvSpPr>
        <p:spPr>
          <a:xfrm>
            <a:off x="488156" y="357187"/>
            <a:ext cx="7846219" cy="5607844"/>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488156" y="6090047"/>
            <a:ext cx="7846219" cy="660797"/>
          </a:xfrm>
          <a:prstGeom prst="rect">
            <a:avLst/>
          </a:prstGeom>
        </p:spPr>
        <p:txBody>
          <a:bodyPr/>
          <a:lstStyle>
            <a:lvl1pPr marL="0" indent="0">
              <a:spcBef>
                <a:spcPts val="0"/>
              </a:spcBef>
              <a:buSzTx/>
              <a:buFontTx/>
              <a:buNone/>
              <a:defRPr sz="1828">
                <a:latin typeface="Helvetica Neue"/>
                <a:ea typeface="Helvetica Neue"/>
                <a:cs typeface="Helvetica Neue"/>
                <a:sym typeface="Helvetica Neue"/>
              </a:defRPr>
            </a:lvl1pPr>
            <a:lvl2pPr marL="0" indent="160729">
              <a:spcBef>
                <a:spcPts val="0"/>
              </a:spcBef>
              <a:buSzTx/>
              <a:buFontTx/>
              <a:buNone/>
              <a:defRPr sz="1828">
                <a:latin typeface="Helvetica Neue"/>
                <a:ea typeface="Helvetica Neue"/>
                <a:cs typeface="Helvetica Neue"/>
                <a:sym typeface="Helvetica Neue"/>
              </a:defRPr>
            </a:lvl2pPr>
            <a:lvl3pPr marL="0" indent="321457">
              <a:spcBef>
                <a:spcPts val="0"/>
              </a:spcBef>
              <a:buSzTx/>
              <a:buFontTx/>
              <a:buNone/>
              <a:defRPr sz="1828">
                <a:latin typeface="Helvetica Neue"/>
                <a:ea typeface="Helvetica Neue"/>
                <a:cs typeface="Helvetica Neue"/>
                <a:sym typeface="Helvetica Neue"/>
              </a:defRPr>
            </a:lvl3pPr>
            <a:lvl4pPr marL="0" indent="482186">
              <a:spcBef>
                <a:spcPts val="0"/>
              </a:spcBef>
              <a:buSzTx/>
              <a:buFontTx/>
              <a:buNone/>
              <a:defRPr sz="1828">
                <a:latin typeface="Helvetica Neue"/>
                <a:ea typeface="Helvetica Neue"/>
                <a:cs typeface="Helvetica Neue"/>
                <a:sym typeface="Helvetica Neue"/>
              </a:defRPr>
            </a:lvl4pPr>
            <a:lvl5pPr marL="0" indent="642915">
              <a:spcBef>
                <a:spcPts val="0"/>
              </a:spcBef>
              <a:buSzTx/>
              <a:buFontTx/>
              <a:buNone/>
              <a:defRPr sz="1828">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3612040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35781" y="1384102"/>
            <a:ext cx="11126349" cy="91"/>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3" name="Shape 3"/>
          <p:cNvSpPr>
            <a:spLocks noGrp="1"/>
          </p:cNvSpPr>
          <p:nvPr>
            <p:ph type="title"/>
          </p:nvPr>
        </p:nvSpPr>
        <p:spPr>
          <a:xfrm>
            <a:off x="535781" y="232172"/>
            <a:ext cx="11120438" cy="9822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4" name="Shape 4"/>
          <p:cNvSpPr>
            <a:spLocks noGrp="1"/>
          </p:cNvSpPr>
          <p:nvPr>
            <p:ph type="body" idx="1"/>
          </p:nvPr>
        </p:nvSpPr>
        <p:spPr>
          <a:xfrm>
            <a:off x="535781" y="1562695"/>
            <a:ext cx="11120438" cy="46880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1537470" y="6465094"/>
            <a:ext cx="256481" cy="254044"/>
          </a:xfrm>
          <a:prstGeom prst="rect">
            <a:avLst/>
          </a:prstGeom>
          <a:ln w="12700">
            <a:miter lim="400000"/>
          </a:ln>
        </p:spPr>
        <p:txBody>
          <a:bodyPr wrap="none" lIns="50800" tIns="50800" rIns="50800" bIns="50800">
            <a:spAutoFit/>
          </a:bodyPr>
          <a:lstStyle>
            <a:lvl1pPr algn="r">
              <a:defRPr sz="984">
                <a:latin typeface="Helvetica Neue"/>
                <a:ea typeface="Helvetica Neue"/>
                <a:cs typeface="Helvetica Neue"/>
                <a:sym typeface="Helvetica Neue"/>
              </a:defRPr>
            </a:lvl1pPr>
          </a:lstStyle>
          <a:p>
            <a:pPr defTabSz="410751" hangingPunct="0"/>
            <a:fld id="{86CB4B4D-7CA3-9044-876B-883B54F8677D}" type="slidenum">
              <a:rPr lang="en-US" kern="0" smtClean="0">
                <a:solidFill>
                  <a:srgbClr val="000000"/>
                </a:solidFill>
              </a:rPr>
              <a:pPr defTabSz="410751" hangingPunct="0"/>
              <a:t>‹#›</a:t>
            </a:fld>
            <a:endParaRPr lang="en-US" kern="0">
              <a:solidFill>
                <a:srgbClr val="000000"/>
              </a:solidFill>
            </a:endParaRPr>
          </a:p>
        </p:txBody>
      </p:sp>
    </p:spTree>
    <p:extLst>
      <p:ext uri="{BB962C8B-B14F-4D97-AF65-F5344CB8AC3E}">
        <p14:creationId xmlns:p14="http://schemas.microsoft.com/office/powerpoint/2010/main" val="3786968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1pPr>
      <a:lvl2pPr marL="0" marR="0" indent="160729"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2pPr>
      <a:lvl3pPr marL="0" marR="0" indent="321457"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3pPr>
      <a:lvl4pPr marL="0" marR="0" indent="482186"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4pPr>
      <a:lvl5pPr marL="0" marR="0" indent="642915"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5pPr>
      <a:lvl6pPr marL="0" marR="0" indent="803643"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6pPr>
      <a:lvl7pPr marL="0" marR="0" indent="964372"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7pPr>
      <a:lvl8pPr marL="0" marR="0" indent="1125101"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8pPr>
      <a:lvl9pPr marL="0" marR="0" indent="1285829"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9pPr>
    </p:titleStyle>
    <p:bodyStyle>
      <a:lvl1pPr marL="321457"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1pPr>
      <a:lvl2pPr marL="642915"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2pPr>
      <a:lvl3pPr marL="964372"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3pPr>
      <a:lvl4pPr marL="1285829"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4pPr>
      <a:lvl5pPr marL="1607287"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5pPr>
      <a:lvl6pPr marL="1928744"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6pPr>
      <a:lvl7pPr marL="2250201"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7pPr>
      <a:lvl8pPr marL="2571659"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8pPr>
      <a:lvl9pPr marL="2893116"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1pPr>
      <a:lvl2pPr marL="0" marR="0" indent="160729"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2pPr>
      <a:lvl3pPr marL="0" marR="0" indent="321457"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3pPr>
      <a:lvl4pPr marL="0" marR="0" indent="482186"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4pPr>
      <a:lvl5pPr marL="0" marR="0" indent="642915"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5pPr>
      <a:lvl6pPr marL="0" marR="0" indent="803643"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6pPr>
      <a:lvl7pPr marL="0" marR="0" indent="964372"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7pPr>
      <a:lvl8pPr marL="0" marR="0" indent="1125101"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8pPr>
      <a:lvl9pPr marL="0" marR="0" indent="1285829"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35781" y="1384102"/>
            <a:ext cx="11126349" cy="91"/>
          </a:xfrm>
          <a:prstGeom prst="line">
            <a:avLst/>
          </a:prstGeom>
          <a:ln w="12700">
            <a:solidFill>
              <a:srgbClr val="9A9A9A"/>
            </a:solidFill>
            <a:miter lim="400000"/>
          </a:ln>
        </p:spPr>
        <p:txBody>
          <a:bodyPr lIns="35719" tIns="35719" rIns="35719" bIns="35719" anchor="ctr"/>
          <a:lstStyle/>
          <a:p>
            <a:pPr defTabSz="321457" hangingPunct="0">
              <a:defRPr sz="1200">
                <a:latin typeface="Helvetica"/>
                <a:ea typeface="Helvetica"/>
                <a:cs typeface="Helvetica"/>
                <a:sym typeface="Helvetica"/>
              </a:defRPr>
            </a:pPr>
            <a:endParaRPr sz="844" kern="0">
              <a:solidFill>
                <a:srgbClr val="000000"/>
              </a:solidFill>
              <a:latin typeface="Helvetica"/>
              <a:ea typeface="Helvetica"/>
              <a:cs typeface="Helvetica"/>
              <a:sym typeface="Helvetica"/>
            </a:endParaRPr>
          </a:p>
        </p:txBody>
      </p:sp>
      <p:sp>
        <p:nvSpPr>
          <p:cNvPr id="3" name="Shape 3"/>
          <p:cNvSpPr>
            <a:spLocks noGrp="1"/>
          </p:cNvSpPr>
          <p:nvPr>
            <p:ph type="title"/>
          </p:nvPr>
        </p:nvSpPr>
        <p:spPr>
          <a:xfrm>
            <a:off x="535781" y="232172"/>
            <a:ext cx="11120438" cy="9822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4" name="Shape 4"/>
          <p:cNvSpPr>
            <a:spLocks noGrp="1"/>
          </p:cNvSpPr>
          <p:nvPr>
            <p:ph type="body" idx="1"/>
          </p:nvPr>
        </p:nvSpPr>
        <p:spPr>
          <a:xfrm>
            <a:off x="535781" y="1562695"/>
            <a:ext cx="11120438" cy="46880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1537470" y="6465094"/>
            <a:ext cx="256481" cy="254044"/>
          </a:xfrm>
          <a:prstGeom prst="rect">
            <a:avLst/>
          </a:prstGeom>
          <a:ln w="12700">
            <a:miter lim="400000"/>
          </a:ln>
        </p:spPr>
        <p:txBody>
          <a:bodyPr wrap="none" lIns="50800" tIns="50800" rIns="50800" bIns="50800">
            <a:spAutoFit/>
          </a:bodyPr>
          <a:lstStyle>
            <a:lvl1pPr algn="r">
              <a:defRPr sz="984">
                <a:latin typeface="Helvetica Neue"/>
                <a:ea typeface="Helvetica Neue"/>
                <a:cs typeface="Helvetica Neue"/>
                <a:sym typeface="Helvetica Neue"/>
              </a:defRPr>
            </a:lvl1pPr>
          </a:lstStyle>
          <a:p>
            <a:pPr defTabSz="410751" hangingPunct="0"/>
            <a:fld id="{86CB4B4D-7CA3-9044-876B-883B54F8677D}" type="slidenum">
              <a:rPr lang="en-US" kern="0" smtClean="0">
                <a:solidFill>
                  <a:srgbClr val="000000"/>
                </a:solidFill>
              </a:rPr>
              <a:pPr defTabSz="410751" hangingPunct="0"/>
              <a:t>‹#›</a:t>
            </a:fld>
            <a:endParaRPr lang="en-US" kern="0">
              <a:solidFill>
                <a:srgbClr val="000000"/>
              </a:solidFill>
            </a:endParaRPr>
          </a:p>
        </p:txBody>
      </p:sp>
    </p:spTree>
    <p:extLst>
      <p:ext uri="{BB962C8B-B14F-4D97-AF65-F5344CB8AC3E}">
        <p14:creationId xmlns:p14="http://schemas.microsoft.com/office/powerpoint/2010/main" val="42736157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spd="med"/>
  <p:txStyles>
    <p:titleStyle>
      <a:lvl1pPr marL="0" marR="0" indent="0"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1pPr>
      <a:lvl2pPr marL="0" marR="0" indent="160729"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2pPr>
      <a:lvl3pPr marL="0" marR="0" indent="321457"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3pPr>
      <a:lvl4pPr marL="0" marR="0" indent="482186"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4pPr>
      <a:lvl5pPr marL="0" marR="0" indent="642915"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5pPr>
      <a:lvl6pPr marL="0" marR="0" indent="803643"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6pPr>
      <a:lvl7pPr marL="0" marR="0" indent="964372"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7pPr>
      <a:lvl8pPr marL="0" marR="0" indent="1125101"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8pPr>
      <a:lvl9pPr marL="0" marR="0" indent="1285829" algn="l" defTabSz="410751" rtl="0" latinLnBrk="0">
        <a:lnSpc>
          <a:spcPct val="100000"/>
        </a:lnSpc>
        <a:spcBef>
          <a:spcPts val="0"/>
        </a:spcBef>
        <a:spcAft>
          <a:spcPts val="0"/>
        </a:spcAft>
        <a:buClrTx/>
        <a:buSzTx/>
        <a:buFontTx/>
        <a:buNone/>
        <a:tabLst/>
        <a:defRPr sz="2953" b="0" i="0" u="none" strike="noStrike" cap="none" spc="0" baseline="0">
          <a:ln>
            <a:noFill/>
          </a:ln>
          <a:solidFill>
            <a:srgbClr val="000000"/>
          </a:solidFill>
          <a:uFillTx/>
          <a:latin typeface="+mn-lt"/>
          <a:ea typeface="+mn-ea"/>
          <a:cs typeface="+mn-cs"/>
          <a:sym typeface="Helvetica Neue Light"/>
        </a:defRPr>
      </a:lvl9pPr>
    </p:titleStyle>
    <p:bodyStyle>
      <a:lvl1pPr marL="321457"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1pPr>
      <a:lvl2pPr marL="642915"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2pPr>
      <a:lvl3pPr marL="964372"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3pPr>
      <a:lvl4pPr marL="1285829"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4pPr>
      <a:lvl5pPr marL="1607287"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5pPr>
      <a:lvl6pPr marL="1928744"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6pPr>
      <a:lvl7pPr marL="2250201"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7pPr>
      <a:lvl8pPr marL="2571659"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8pPr>
      <a:lvl9pPr marL="2893116" marR="0" indent="-321457" algn="l" defTabSz="410751" rtl="0" latinLnBrk="0">
        <a:lnSpc>
          <a:spcPct val="100000"/>
        </a:lnSpc>
        <a:spcBef>
          <a:spcPts val="2953"/>
        </a:spcBef>
        <a:spcAft>
          <a:spcPts val="0"/>
        </a:spcAft>
        <a:buClrTx/>
        <a:buSzPct val="75000"/>
        <a:buFont typeface="Helvetica Neue"/>
        <a:buChar char="•"/>
        <a:tabLst/>
        <a:defRPr sz="2531"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1pPr>
      <a:lvl2pPr marL="0" marR="0" indent="160729"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2pPr>
      <a:lvl3pPr marL="0" marR="0" indent="321457"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3pPr>
      <a:lvl4pPr marL="0" marR="0" indent="482186"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4pPr>
      <a:lvl5pPr marL="0" marR="0" indent="642915"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5pPr>
      <a:lvl6pPr marL="0" marR="0" indent="803643"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6pPr>
      <a:lvl7pPr marL="0" marR="0" indent="964372"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7pPr>
      <a:lvl8pPr marL="0" marR="0" indent="1125101"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8pPr>
      <a:lvl9pPr marL="0" marR="0" indent="1285829" algn="r" defTabSz="410751" latinLnBrk="0">
        <a:lnSpc>
          <a:spcPct val="100000"/>
        </a:lnSpc>
        <a:spcBef>
          <a:spcPts val="0"/>
        </a:spcBef>
        <a:spcAft>
          <a:spcPts val="0"/>
        </a:spcAft>
        <a:buClrTx/>
        <a:buSzTx/>
        <a:buFontTx/>
        <a:buNone/>
        <a:tabLst/>
        <a:defRPr sz="984" b="0" i="0" u="none" strike="noStrike" cap="none" spc="0" baseline="0">
          <a:ln>
            <a:noFill/>
          </a:ln>
          <a:solidFill>
            <a:schemeClr val="tx1"/>
          </a:solidFill>
          <a:uFillTx/>
          <a:latin typeface="+mn-lt"/>
          <a:ea typeface="+mn-ea"/>
          <a:cs typeface="+mn-cs"/>
          <a:sym typeface="Helvetica Neue"/>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defTabSz="457200"/>
            <a:fld id="{74820A81-5A04-9340-93B7-37180821631D}" type="datetimeFigureOut">
              <a:rPr lang="en-US" smtClean="0">
                <a:solidFill>
                  <a:srgbClr val="073E87"/>
                </a:solidFill>
              </a:rPr>
              <a:pPr defTabSz="457200"/>
              <a:t>10/30/2017</a:t>
            </a:fld>
            <a:endParaRPr lang="en-US">
              <a:solidFill>
                <a:srgbClr val="073E87"/>
              </a:solidFill>
            </a:endParaRP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pPr defTabSz="457200"/>
            <a:endParaRPr lang="en-US">
              <a:solidFill>
                <a:srgbClr val="073E87"/>
              </a:solidFill>
            </a:endParaRP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defTabSz="457200"/>
            <a:fld id="{33700FCB-5B57-2B49-BFE4-F8AFD50C4372}" type="slidenum">
              <a:rPr lang="en-US" smtClean="0">
                <a:solidFill>
                  <a:srgbClr val="073E87"/>
                </a:solidFill>
              </a:rPr>
              <a:pPr defTabSz="457200"/>
              <a:t>‹#›</a:t>
            </a:fld>
            <a:endParaRPr lang="en-US">
              <a:solidFill>
                <a:srgbClr val="073E87"/>
              </a:solidFill>
            </a:endParaRP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6761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457200"/>
              <a:endParaRPr lang="en-US" sz="1800">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pPr defTabSz="457200"/>
            <a:fld id="{74820A81-5A04-9340-93B7-37180821631D}" type="datetimeFigureOut">
              <a:rPr lang="en-US" smtClean="0">
                <a:solidFill>
                  <a:srgbClr val="073E87"/>
                </a:solidFill>
              </a:rPr>
              <a:pPr defTabSz="457200"/>
              <a:t>10/30/2017</a:t>
            </a:fld>
            <a:endParaRPr lang="en-US">
              <a:solidFill>
                <a:srgbClr val="073E87"/>
              </a:solidFill>
            </a:endParaRP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pPr defTabSz="457200"/>
            <a:endParaRPr lang="en-US">
              <a:solidFill>
                <a:srgbClr val="073E87"/>
              </a:solidFill>
            </a:endParaRP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defTabSz="457200"/>
            <a:fld id="{33700FCB-5B57-2B49-BFE4-F8AFD50C4372}" type="slidenum">
              <a:rPr lang="en-US" smtClean="0">
                <a:solidFill>
                  <a:srgbClr val="073E87"/>
                </a:solidFill>
              </a:rPr>
              <a:pPr defTabSz="457200"/>
              <a:t>‹#›</a:t>
            </a:fld>
            <a:endParaRPr lang="en-US">
              <a:solidFill>
                <a:srgbClr val="073E87"/>
              </a:solidFill>
            </a:endParaRP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041218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85B2A-044F-40E8-9E44-8A5B46B562B6}" type="datetimeFigureOut">
              <a:rPr lang="en-US" smtClean="0"/>
              <a:t>10/30/2017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7A0C-5D93-4626-8620-1EC185468AD4}" type="slidenum">
              <a:rPr lang="en-US" smtClean="0"/>
              <a:t>‹#›</a:t>
            </a:fld>
            <a:endParaRPr lang="en-US"/>
          </a:p>
        </p:txBody>
      </p:sp>
    </p:spTree>
    <p:extLst>
      <p:ext uri="{BB962C8B-B14F-4D97-AF65-F5344CB8AC3E}">
        <p14:creationId xmlns:p14="http://schemas.microsoft.com/office/powerpoint/2010/main" val="34716867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t>“You are Not Alone”</a:t>
            </a:r>
            <a:endParaRPr lang="en-US" sz="8000" b="1" dirty="0"/>
          </a:p>
        </p:txBody>
      </p:sp>
      <p:sp>
        <p:nvSpPr>
          <p:cNvPr id="3" name="Subtitle 2"/>
          <p:cNvSpPr>
            <a:spLocks noGrp="1"/>
          </p:cNvSpPr>
          <p:nvPr>
            <p:ph type="subTitle" idx="1"/>
          </p:nvPr>
        </p:nvSpPr>
        <p:spPr>
          <a:xfrm>
            <a:off x="1524000" y="3602038"/>
            <a:ext cx="9144000" cy="2092706"/>
          </a:xfrm>
        </p:spPr>
        <p:txBody>
          <a:bodyPr>
            <a:normAutofit/>
          </a:bodyPr>
          <a:lstStyle/>
          <a:p>
            <a:r>
              <a:rPr lang="en-US" sz="3200" dirty="0" smtClean="0"/>
              <a:t>Recognizing and Responding to the Second Victim</a:t>
            </a:r>
          </a:p>
          <a:p>
            <a:r>
              <a:rPr lang="en-US" sz="1800" dirty="0" smtClean="0"/>
              <a:t>Presented by the Mental Health Task Force</a:t>
            </a:r>
          </a:p>
          <a:p>
            <a:r>
              <a:rPr lang="en-US" sz="1800" dirty="0" smtClean="0"/>
              <a:t>Resilience Committee</a:t>
            </a:r>
          </a:p>
          <a:p>
            <a:r>
              <a:rPr lang="en-US" sz="1800" dirty="0" smtClean="0"/>
              <a:t>Council of Residency Directors (CORD) Emergency Medicine</a:t>
            </a:r>
          </a:p>
          <a:p>
            <a:r>
              <a:rPr lang="en-US" sz="1800" dirty="0" smtClean="0"/>
              <a:t>Angie Carrick, D.O., Jennifer </a:t>
            </a:r>
            <a:r>
              <a:rPr lang="en-US" sz="1800" dirty="0" err="1" smtClean="0"/>
              <a:t>Mitzman</a:t>
            </a:r>
            <a:r>
              <a:rPr lang="en-US" sz="1800" dirty="0" smtClean="0"/>
              <a:t>, M.D., Alicia Pilarski, D.O., </a:t>
            </a:r>
            <a:r>
              <a:rPr lang="en-US" sz="1800" dirty="0" err="1" smtClean="0"/>
              <a:t>Ramin</a:t>
            </a:r>
            <a:r>
              <a:rPr lang="en-US" sz="1800" dirty="0" smtClean="0"/>
              <a:t> </a:t>
            </a:r>
            <a:r>
              <a:rPr lang="en-US" sz="1800" dirty="0" err="1" smtClean="0"/>
              <a:t>Tabatabai</a:t>
            </a:r>
            <a:r>
              <a:rPr lang="en-US" sz="1800" dirty="0" smtClean="0"/>
              <a:t>, M.D.</a:t>
            </a:r>
          </a:p>
        </p:txBody>
      </p:sp>
      <p:sp>
        <p:nvSpPr>
          <p:cNvPr id="4" name="AutoShape 2" descr="https://owamail.mcw.edu/owa/service.svc/s/GetFileAttachment?id=AAMkADM1Njg1ZTE3LWFkODItNDMxOS1hNDE2LTMzNGIyOWEyN2Y4MABGAAAAAAAu2SlQ4wnDQbOoI1DPmh1LBwDzXlLExsp1TLBUgoFG3HDDABYDK%2F0eAAAjHJJxPcHGR4RRaweHHEiDAAGs0XYBAAABEgAQAOAGwd3ZwsFBglcYIVmuRJ8%3D&amp;isImagePreview=True&amp;X-OWA-CANARY=uZvHBsKiPkSmJdjANvklschS773IH9UI0_1VAi9ylJizLJjqzHLSn8O2QBTnLtv8KbVCVIAt1O4."/>
          <p:cNvSpPr>
            <a:spLocks noChangeAspect="1" noChangeArrowheads="1"/>
          </p:cNvSpPr>
          <p:nvPr/>
        </p:nvSpPr>
        <p:spPr bwMode="auto">
          <a:xfrm>
            <a:off x="63500" y="-136525"/>
            <a:ext cx="2077720" cy="2077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94" y="6042884"/>
            <a:ext cx="3216826" cy="677955"/>
          </a:xfrm>
          <a:prstGeom prst="rect">
            <a:avLst/>
          </a:prstGeom>
        </p:spPr>
      </p:pic>
    </p:spTree>
    <p:extLst>
      <p:ext uri="{BB962C8B-B14F-4D97-AF65-F5344CB8AC3E}">
        <p14:creationId xmlns:p14="http://schemas.microsoft.com/office/powerpoint/2010/main" val="3221619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p:cNvPicPr>
            <a:picLocks noChangeAspect="1" noChangeArrowheads="1"/>
          </p:cNvPicPr>
          <p:nvPr/>
        </p:nvPicPr>
        <p:blipFill rotWithShape="1">
          <a:blip r:embed="rId3" cstate="email">
            <a:clrChange>
              <a:clrFrom>
                <a:srgbClr val="FFFFFF"/>
              </a:clrFrom>
              <a:clrTo>
                <a:srgbClr val="FFFFFF">
                  <a:alpha val="0"/>
                </a:srgbClr>
              </a:clrTo>
            </a:clrChange>
          </a:blip>
          <a:srcRect l="926" t="11191" r="1" b="1"/>
          <a:stretch/>
        </p:blipFill>
        <p:spPr bwMode="auto">
          <a:xfrm>
            <a:off x="996032" y="556260"/>
            <a:ext cx="10357768" cy="5677484"/>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94" y="6113545"/>
            <a:ext cx="2881546" cy="607294"/>
          </a:xfrm>
          <a:prstGeom prst="rect">
            <a:avLst/>
          </a:prstGeom>
        </p:spPr>
      </p:pic>
    </p:spTree>
    <p:extLst>
      <p:ext uri="{BB962C8B-B14F-4D97-AF65-F5344CB8AC3E}">
        <p14:creationId xmlns:p14="http://schemas.microsoft.com/office/powerpoint/2010/main" val="210684548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smtClean="0"/>
              <a:t>What are the most important first steps?</a:t>
            </a:r>
            <a:endParaRPr lang="en-US" sz="4400" dirty="0"/>
          </a:p>
        </p:txBody>
      </p:sp>
    </p:spTree>
    <p:extLst>
      <p:ext uri="{BB962C8B-B14F-4D97-AF65-F5344CB8AC3E}">
        <p14:creationId xmlns:p14="http://schemas.microsoft.com/office/powerpoint/2010/main" val="346935362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1554480" y="3733800"/>
            <a:ext cx="9486900" cy="1653540"/>
          </a:xfrm>
          <a:prstGeom prst="trapezoid">
            <a:avLst>
              <a:gd name="adj" fmla="val 68318"/>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0"/>
                <a:solidFill>
                  <a:schemeClr val="tx1"/>
                </a:solidFill>
                <a:effectLst>
                  <a:outerShdw blurRad="38100" dist="19050" dir="2700000" algn="tl" rotWithShape="0">
                    <a:schemeClr val="dk1">
                      <a:alpha val="40000"/>
                    </a:schemeClr>
                  </a:outerShdw>
                </a:effectLst>
              </a:rPr>
              <a:t>Tier 1</a:t>
            </a:r>
          </a:p>
          <a:p>
            <a:pPr algn="ctr"/>
            <a:r>
              <a:rPr lang="en-US" sz="3200" b="1" dirty="0" smtClean="0">
                <a:ln w="0"/>
                <a:solidFill>
                  <a:schemeClr val="tx1"/>
                </a:solidFill>
                <a:effectLst>
                  <a:outerShdw blurRad="38100" dist="19050" dir="2700000" algn="tl" rotWithShape="0">
                    <a:schemeClr val="dk1">
                      <a:alpha val="40000"/>
                    </a:schemeClr>
                  </a:outerShdw>
                </a:effectLst>
              </a:rPr>
              <a:t>“Local” (Department/Unit) Support </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5" name="Oval Callout 4"/>
          <p:cNvSpPr/>
          <p:nvPr/>
        </p:nvSpPr>
        <p:spPr>
          <a:xfrm>
            <a:off x="754380" y="1173480"/>
            <a:ext cx="3246120" cy="1828800"/>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How are you doing?</a:t>
            </a:r>
            <a:endParaRPr lang="en-US" sz="2800" dirty="0">
              <a:solidFill>
                <a:schemeClr val="tx1"/>
              </a:solidFill>
            </a:endParaRPr>
          </a:p>
        </p:txBody>
      </p:sp>
      <p:sp>
        <p:nvSpPr>
          <p:cNvPr id="6" name="Rounded Rectangular Callout 5"/>
          <p:cNvSpPr/>
          <p:nvPr/>
        </p:nvSpPr>
        <p:spPr>
          <a:xfrm>
            <a:off x="5173980" y="236220"/>
            <a:ext cx="2697480" cy="2065020"/>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 can’t imagine what this was like for you. Do you want to talk about it?</a:t>
            </a:r>
            <a:endParaRPr lang="en-US" sz="2000" dirty="0">
              <a:solidFill>
                <a:schemeClr val="tx1"/>
              </a:solidFill>
            </a:endParaRPr>
          </a:p>
        </p:txBody>
      </p:sp>
      <p:sp>
        <p:nvSpPr>
          <p:cNvPr id="7" name="Cloud Callout 6"/>
          <p:cNvSpPr/>
          <p:nvPr/>
        </p:nvSpPr>
        <p:spPr>
          <a:xfrm>
            <a:off x="8900160" y="853440"/>
            <a:ext cx="2857500" cy="2225040"/>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You are a great provider and our environment is so complex. </a:t>
            </a:r>
            <a:endParaRPr lang="en-US" sz="2000" dirty="0">
              <a:solidFill>
                <a:schemeClr val="tx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94" y="6042884"/>
            <a:ext cx="3216826" cy="677955"/>
          </a:xfrm>
          <a:prstGeom prst="rect">
            <a:avLst/>
          </a:prstGeom>
        </p:spPr>
      </p:pic>
    </p:spTree>
    <p:extLst>
      <p:ext uri="{BB962C8B-B14F-4D97-AF65-F5344CB8AC3E}">
        <p14:creationId xmlns:p14="http://schemas.microsoft.com/office/powerpoint/2010/main" val="113871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75000"/>
                  </a:schemeClr>
                </a:solidFill>
              </a:rPr>
              <a:t>Assistance Utilization Triggers</a:t>
            </a:r>
            <a:endParaRPr lang="en-US" b="1" dirty="0">
              <a:solidFill>
                <a:schemeClr val="accent2">
                  <a:lumMod val="75000"/>
                </a:schemeClr>
              </a:solidFill>
            </a:endParaRPr>
          </a:p>
        </p:txBody>
      </p:sp>
      <p:sp>
        <p:nvSpPr>
          <p:cNvPr id="3" name="Content Placeholder 2"/>
          <p:cNvSpPr>
            <a:spLocks noGrp="1"/>
          </p:cNvSpPr>
          <p:nvPr>
            <p:ph idx="1"/>
          </p:nvPr>
        </p:nvSpPr>
        <p:spPr>
          <a:xfrm>
            <a:off x="1440180" y="1630680"/>
            <a:ext cx="8364221" cy="4208337"/>
          </a:xfrm>
        </p:spPr>
        <p:txBody>
          <a:bodyPr>
            <a:noAutofit/>
          </a:bodyPr>
          <a:lstStyle/>
          <a:p>
            <a:r>
              <a:rPr lang="en-US" dirty="0"/>
              <a:t>Unexpected patient death</a:t>
            </a:r>
          </a:p>
          <a:p>
            <a:r>
              <a:rPr lang="en-US" dirty="0"/>
              <a:t>Preventable harm to a patient</a:t>
            </a:r>
          </a:p>
          <a:p>
            <a:r>
              <a:rPr lang="en-US" dirty="0"/>
              <a:t>First patient death</a:t>
            </a:r>
          </a:p>
          <a:p>
            <a:r>
              <a:rPr lang="en-US" dirty="0"/>
              <a:t>Death of a staff member</a:t>
            </a:r>
          </a:p>
          <a:p>
            <a:r>
              <a:rPr lang="en-US" dirty="0"/>
              <a:t>Notification of pending litigation</a:t>
            </a:r>
          </a:p>
          <a:p>
            <a:r>
              <a:rPr lang="en-US" dirty="0"/>
              <a:t>#1 cause was unanticipated event involving a pediatric patient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94" y="6042884"/>
            <a:ext cx="3216826" cy="677955"/>
          </a:xfrm>
          <a:prstGeom prst="rect">
            <a:avLst/>
          </a:prstGeom>
        </p:spPr>
      </p:pic>
    </p:spTree>
    <p:extLst>
      <p:ext uri="{BB962C8B-B14F-4D97-AF65-F5344CB8AC3E}">
        <p14:creationId xmlns:p14="http://schemas.microsoft.com/office/powerpoint/2010/main" val="14037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age" descr="Image"/>
          <p:cNvPicPr>
            <a:picLocks noChangeAspect="1"/>
          </p:cNvPicPr>
          <p:nvPr/>
        </p:nvPicPr>
        <p:blipFill>
          <a:blip r:embed="rId3">
            <a:extLst/>
          </a:blip>
          <a:stretch>
            <a:fillRect/>
          </a:stretch>
        </p:blipFill>
        <p:spPr>
          <a:xfrm>
            <a:off x="-6991" y="650147"/>
            <a:ext cx="9144001" cy="6858001"/>
          </a:xfrm>
          <a:prstGeom prst="rect">
            <a:avLst/>
          </a:prstGeom>
          <a:ln w="12700">
            <a:miter lim="400000"/>
          </a:ln>
        </p:spPr>
      </p:pic>
      <p:sp>
        <p:nvSpPr>
          <p:cNvPr id="177" name="Steps in developing a SVS program"/>
          <p:cNvSpPr txBox="1"/>
          <p:nvPr/>
        </p:nvSpPr>
        <p:spPr>
          <a:xfrm>
            <a:off x="2089784" y="86214"/>
            <a:ext cx="8148064" cy="64549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5300" b="1">
                <a:latin typeface="Helvetica Neue"/>
                <a:ea typeface="Helvetica Neue"/>
                <a:cs typeface="Helvetica Neue"/>
                <a:sym typeface="Helvetica Neue"/>
              </a:defRPr>
            </a:lvl1pPr>
          </a:lstStyle>
          <a:p>
            <a:r>
              <a:rPr sz="3726" u="sng" dirty="0"/>
              <a:t>Steps in developing a SVS program</a:t>
            </a:r>
          </a:p>
        </p:txBody>
      </p:sp>
      <p:sp>
        <p:nvSpPr>
          <p:cNvPr id="178" name="Scan current support systems…"/>
          <p:cNvSpPr txBox="1"/>
          <p:nvPr/>
        </p:nvSpPr>
        <p:spPr>
          <a:xfrm>
            <a:off x="7605439" y="1367576"/>
            <a:ext cx="4251281" cy="481189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marL="473257" indent="-473257">
              <a:buSzPct val="100000"/>
              <a:buAutoNum type="arabicPeriod"/>
              <a:defRPr sz="4900" b="1">
                <a:latin typeface="Helvetica Neue"/>
                <a:ea typeface="Helvetica Neue"/>
                <a:cs typeface="Helvetica Neue"/>
                <a:sym typeface="Helvetica Neue"/>
              </a:defRPr>
            </a:pPr>
            <a:r>
              <a:rPr sz="2800" dirty="0"/>
              <a:t>Scan current support </a:t>
            </a:r>
            <a:r>
              <a:rPr sz="2800" dirty="0" smtClean="0"/>
              <a:t>systems</a:t>
            </a:r>
            <a:endParaRPr lang="en-US" sz="2800" dirty="0"/>
          </a:p>
          <a:p>
            <a:pPr marL="473257" indent="-473257">
              <a:buSzPct val="100000"/>
              <a:buAutoNum type="arabicPeriod"/>
              <a:defRPr sz="4900" b="1">
                <a:latin typeface="Helvetica Neue"/>
                <a:ea typeface="Helvetica Neue"/>
                <a:cs typeface="Helvetica Neue"/>
                <a:sym typeface="Helvetica Neue"/>
              </a:defRPr>
            </a:pPr>
            <a:endParaRPr sz="2800" dirty="0"/>
          </a:p>
          <a:p>
            <a:pPr marL="473257" indent="-473257">
              <a:buSzPct val="100000"/>
              <a:buAutoNum type="arabicPeriod"/>
              <a:defRPr sz="4900" b="1">
                <a:latin typeface="Helvetica Neue"/>
                <a:ea typeface="Helvetica Neue"/>
                <a:cs typeface="Helvetica Neue"/>
                <a:sym typeface="Helvetica Neue"/>
              </a:defRPr>
            </a:pPr>
            <a:r>
              <a:rPr sz="2800" dirty="0"/>
              <a:t>Survey </a:t>
            </a:r>
            <a:r>
              <a:rPr sz="2800" dirty="0" smtClean="0"/>
              <a:t>staff</a:t>
            </a:r>
            <a:endParaRPr lang="en-US" sz="2800" dirty="0" smtClean="0"/>
          </a:p>
          <a:p>
            <a:pPr marL="473257" indent="-473257">
              <a:buSzPct val="100000"/>
              <a:buAutoNum type="arabicPeriod"/>
              <a:defRPr sz="4900" b="1">
                <a:latin typeface="Helvetica Neue"/>
                <a:ea typeface="Helvetica Neue"/>
                <a:cs typeface="Helvetica Neue"/>
                <a:sym typeface="Helvetica Neue"/>
              </a:defRPr>
            </a:pPr>
            <a:endParaRPr sz="2800" dirty="0"/>
          </a:p>
          <a:p>
            <a:pPr marL="473257" indent="-473257">
              <a:buSzPct val="100000"/>
              <a:buAutoNum type="arabicPeriod"/>
              <a:defRPr sz="4900" b="1">
                <a:latin typeface="Helvetica Neue"/>
                <a:ea typeface="Helvetica Neue"/>
                <a:cs typeface="Helvetica Neue"/>
                <a:sym typeface="Helvetica Neue"/>
              </a:defRPr>
            </a:pPr>
            <a:r>
              <a:rPr sz="2800" dirty="0"/>
              <a:t>Develop </a:t>
            </a:r>
            <a:r>
              <a:rPr sz="2800" dirty="0" smtClean="0"/>
              <a:t>champions</a:t>
            </a:r>
            <a:endParaRPr lang="en-US" sz="2800" dirty="0" smtClean="0"/>
          </a:p>
          <a:p>
            <a:pPr marL="473257" indent="-473257">
              <a:buSzPct val="100000"/>
              <a:buAutoNum type="arabicPeriod"/>
              <a:defRPr sz="4900" b="1">
                <a:latin typeface="Helvetica Neue"/>
                <a:ea typeface="Helvetica Neue"/>
                <a:cs typeface="Helvetica Neue"/>
                <a:sym typeface="Helvetica Neue"/>
              </a:defRPr>
            </a:pPr>
            <a:endParaRPr sz="2800" dirty="0"/>
          </a:p>
          <a:p>
            <a:pPr marL="473257" indent="-473257">
              <a:buSzPct val="100000"/>
              <a:buAutoNum type="arabicPeriod"/>
              <a:defRPr sz="4900" b="1">
                <a:latin typeface="Helvetica Neue"/>
                <a:ea typeface="Helvetica Neue"/>
                <a:cs typeface="Helvetica Neue"/>
                <a:sym typeface="Helvetica Neue"/>
              </a:defRPr>
            </a:pPr>
            <a:r>
              <a:rPr sz="2800" dirty="0"/>
              <a:t>Formalize error </a:t>
            </a:r>
            <a:r>
              <a:rPr sz="2800" dirty="0" smtClean="0"/>
              <a:t>reporting</a:t>
            </a:r>
            <a:endParaRPr lang="en-US" sz="2800" dirty="0" smtClean="0"/>
          </a:p>
          <a:p>
            <a:pPr marL="473257" indent="-473257">
              <a:buSzPct val="100000"/>
              <a:buAutoNum type="arabicPeriod"/>
              <a:defRPr sz="4900" b="1">
                <a:latin typeface="Helvetica Neue"/>
                <a:ea typeface="Helvetica Neue"/>
                <a:cs typeface="Helvetica Neue"/>
                <a:sym typeface="Helvetica Neue"/>
              </a:defRPr>
            </a:pPr>
            <a:endParaRPr sz="2800" dirty="0"/>
          </a:p>
          <a:p>
            <a:pPr marL="473257" indent="-473257">
              <a:buSzPct val="100000"/>
              <a:buAutoNum type="arabicPeriod"/>
              <a:defRPr sz="4900" b="1">
                <a:latin typeface="Helvetica Neue"/>
                <a:ea typeface="Helvetica Neue"/>
                <a:cs typeface="Helvetica Neue"/>
                <a:sym typeface="Helvetica Neue"/>
              </a:defRPr>
            </a:pPr>
            <a:r>
              <a:rPr sz="2800" dirty="0"/>
              <a:t>Develop protocols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94" y="6274795"/>
            <a:ext cx="2767246" cy="583205"/>
          </a:xfrm>
          <a:prstGeom prst="rect">
            <a:avLst/>
          </a:prstGeom>
        </p:spPr>
      </p:pic>
    </p:spTree>
    <p:extLst>
      <p:ext uri="{BB962C8B-B14F-4D97-AF65-F5344CB8AC3E}">
        <p14:creationId xmlns:p14="http://schemas.microsoft.com/office/powerpoint/2010/main" val="3403394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Screen Shot 2017-09-30 at 3.40.04 PM.png" descr="Screen Shot 2017-09-30 at 3.40.04 PM.png"/>
          <p:cNvPicPr>
            <a:picLocks noChangeAspect="1"/>
          </p:cNvPicPr>
          <p:nvPr/>
        </p:nvPicPr>
        <p:blipFill>
          <a:blip r:embed="rId3">
            <a:extLst/>
          </a:blip>
          <a:stretch>
            <a:fillRect/>
          </a:stretch>
        </p:blipFill>
        <p:spPr>
          <a:xfrm>
            <a:off x="1501140" y="0"/>
            <a:ext cx="9144000" cy="6197730"/>
          </a:xfrm>
          <a:prstGeom prst="rect">
            <a:avLst/>
          </a:prstGeom>
          <a:ln w="12700">
            <a:miter lim="400000"/>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734" y="6229140"/>
            <a:ext cx="2477686" cy="522179"/>
          </a:xfrm>
          <a:prstGeom prst="rect">
            <a:avLst/>
          </a:prstGeom>
        </p:spPr>
      </p:pic>
    </p:spTree>
    <p:extLst>
      <p:ext uri="{BB962C8B-B14F-4D97-AF65-F5344CB8AC3E}">
        <p14:creationId xmlns:p14="http://schemas.microsoft.com/office/powerpoint/2010/main" val="106825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18158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Screen Shot 2017-10-08 at 2.41.24 PM.png" descr="Screen Shot 2017-10-08 at 2.41.24 PM.png"/>
          <p:cNvPicPr>
            <a:picLocks noChangeAspect="1"/>
          </p:cNvPicPr>
          <p:nvPr/>
        </p:nvPicPr>
        <p:blipFill>
          <a:blip r:embed="rId3">
            <a:extLst/>
          </a:blip>
          <a:stretch>
            <a:fillRect/>
          </a:stretch>
        </p:blipFill>
        <p:spPr>
          <a:xfrm>
            <a:off x="1085875" y="-146244"/>
            <a:ext cx="10020250" cy="7440780"/>
          </a:xfrm>
          <a:prstGeom prst="rect">
            <a:avLst/>
          </a:prstGeom>
          <a:ln w="12700">
            <a:miter lim="400000"/>
          </a:ln>
        </p:spPr>
      </p:pic>
      <p:sp>
        <p:nvSpPr>
          <p:cNvPr id="192" name="Be supportive"/>
          <p:cNvSpPr txBox="1"/>
          <p:nvPr/>
        </p:nvSpPr>
        <p:spPr>
          <a:xfrm>
            <a:off x="2549828" y="5216455"/>
            <a:ext cx="6144311" cy="1164871"/>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0100" b="1">
                <a:solidFill>
                  <a:srgbClr val="FFFFFF"/>
                </a:solidFill>
                <a:latin typeface="Helvetica Neue"/>
                <a:ea typeface="Helvetica Neue"/>
                <a:cs typeface="Helvetica Neue"/>
                <a:sym typeface="Helvetica Neue"/>
              </a:defRPr>
            </a:lvl1pPr>
          </a:lstStyle>
          <a:p>
            <a:r>
              <a:rPr sz="7101"/>
              <a:t>Be supportive</a:t>
            </a:r>
          </a:p>
        </p:txBody>
      </p:sp>
    </p:spTree>
    <p:extLst>
      <p:ext uri="{BB962C8B-B14F-4D97-AF65-F5344CB8AC3E}">
        <p14:creationId xmlns:p14="http://schemas.microsoft.com/office/powerpoint/2010/main" val="353544465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 </a:t>
            </a:r>
            <a:endParaRPr lang="en-US" dirty="0"/>
          </a:p>
        </p:txBody>
      </p:sp>
      <p:sp>
        <p:nvSpPr>
          <p:cNvPr id="3" name="Content Placeholder 2"/>
          <p:cNvSpPr>
            <a:spLocks noGrp="1"/>
          </p:cNvSpPr>
          <p:nvPr>
            <p:ph idx="1"/>
          </p:nvPr>
        </p:nvSpPr>
        <p:spPr/>
        <p:txBody>
          <a:bodyPr/>
          <a:lstStyle/>
          <a:p>
            <a:r>
              <a:rPr lang="en-US" dirty="0" smtClean="0"/>
              <a:t>It is up to us to support our colleagues and recognize the emotions that are associated with medical errors</a:t>
            </a:r>
          </a:p>
          <a:p>
            <a:r>
              <a:rPr lang="en-US" dirty="0" smtClean="0"/>
              <a:t>Consider being a champion for your department/institution to help create a Second Victim Syndrome Program </a:t>
            </a:r>
          </a:p>
          <a:p>
            <a:r>
              <a:rPr lang="en-US" dirty="0" smtClean="0"/>
              <a:t>Break the silence and talk about your own experiences to help others realize they are not alone</a:t>
            </a:r>
          </a:p>
          <a:p>
            <a:r>
              <a:rPr lang="en-US" dirty="0" smtClean="0"/>
              <a:t>Contact CORD Resilience Committee and the Mental Health Task Force for further resources as needed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94" y="6103910"/>
            <a:ext cx="2927266" cy="616929"/>
          </a:xfrm>
          <a:prstGeom prst="rect">
            <a:avLst/>
          </a:prstGeom>
        </p:spPr>
      </p:pic>
    </p:spTree>
    <p:extLst>
      <p:ext uri="{BB962C8B-B14F-4D97-AF65-F5344CB8AC3E}">
        <p14:creationId xmlns:p14="http://schemas.microsoft.com/office/powerpoint/2010/main" val="159687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normAutofit fontScale="25000" lnSpcReduction="20000"/>
          </a:bodyPr>
          <a:lstStyle/>
          <a:p>
            <a:pPr marL="0" indent="0">
              <a:buNone/>
            </a:pPr>
            <a:r>
              <a:rPr lang="en-US" sz="6400" dirty="0">
                <a:solidFill>
                  <a:schemeClr val="tx1"/>
                </a:solidFill>
                <a:latin typeface="Times New Roman" panose="02020603050405020304" pitchFamily="18" charset="0"/>
                <a:cs typeface="Times New Roman" panose="02020603050405020304" pitchFamily="18" charset="0"/>
              </a:rPr>
              <a:t>*Chen MC, Fang SH and Fang L. The effects of aromatherapy in relieving symptoms related to job stress among nurses. </a:t>
            </a:r>
            <a:r>
              <a:rPr lang="en-US" sz="6400" i="1" dirty="0">
                <a:solidFill>
                  <a:schemeClr val="tx1"/>
                </a:solidFill>
                <a:latin typeface="Times New Roman" panose="02020603050405020304" pitchFamily="18" charset="0"/>
                <a:cs typeface="Times New Roman" panose="02020603050405020304" pitchFamily="18" charset="0"/>
              </a:rPr>
              <a:t> Intl J </a:t>
            </a:r>
            <a:r>
              <a:rPr lang="en-US" sz="6400" i="1" dirty="0" err="1">
                <a:solidFill>
                  <a:schemeClr val="tx1"/>
                </a:solidFill>
                <a:latin typeface="Times New Roman" panose="02020603050405020304" pitchFamily="18" charset="0"/>
                <a:cs typeface="Times New Roman" panose="02020603050405020304" pitchFamily="18" charset="0"/>
              </a:rPr>
              <a:t>Nurs</a:t>
            </a:r>
            <a:r>
              <a:rPr lang="en-US" sz="6400" i="1" dirty="0">
                <a:solidFill>
                  <a:schemeClr val="tx1"/>
                </a:solidFill>
                <a:latin typeface="Times New Roman" panose="02020603050405020304" pitchFamily="18" charset="0"/>
                <a:cs typeface="Times New Roman" panose="02020603050405020304" pitchFamily="18" charset="0"/>
              </a:rPr>
              <a:t> </a:t>
            </a:r>
            <a:r>
              <a:rPr lang="en-US" sz="6400" i="1" dirty="0" err="1">
                <a:solidFill>
                  <a:schemeClr val="tx1"/>
                </a:solidFill>
                <a:latin typeface="Times New Roman" panose="02020603050405020304" pitchFamily="18" charset="0"/>
                <a:cs typeface="Times New Roman" panose="02020603050405020304" pitchFamily="18" charset="0"/>
              </a:rPr>
              <a:t>Pract</a:t>
            </a:r>
            <a:r>
              <a:rPr lang="en-US" sz="6400" i="1" dirty="0">
                <a:solidFill>
                  <a:schemeClr val="tx1"/>
                </a:solidFill>
                <a:latin typeface="Times New Roman" panose="02020603050405020304" pitchFamily="18" charset="0"/>
                <a:cs typeface="Times New Roman" panose="02020603050405020304" pitchFamily="18" charset="0"/>
              </a:rPr>
              <a:t>.</a:t>
            </a:r>
            <a:r>
              <a:rPr lang="en-US" sz="6400" dirty="0">
                <a:solidFill>
                  <a:schemeClr val="tx1"/>
                </a:solidFill>
                <a:latin typeface="Times New Roman" panose="02020603050405020304" pitchFamily="18" charset="0"/>
                <a:cs typeface="Times New Roman" panose="02020603050405020304" pitchFamily="18" charset="0"/>
              </a:rPr>
              <a:t> 2015 Feb; 21(1): 87-93</a:t>
            </a:r>
            <a:r>
              <a:rPr lang="en-US" sz="64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US" sz="6400" dirty="0" smtClean="0">
                <a:solidFill>
                  <a:schemeClr val="tx1"/>
                </a:solidFill>
                <a:latin typeface="Times New Roman" panose="02020603050405020304" pitchFamily="18" charset="0"/>
                <a:cs typeface="Times New Roman" panose="02020603050405020304" pitchFamily="18" charset="0"/>
              </a:rPr>
              <a:t> </a:t>
            </a:r>
            <a:r>
              <a:rPr lang="en-US" sz="6400" dirty="0">
                <a:solidFill>
                  <a:schemeClr val="tx1"/>
                </a:solidFill>
                <a:latin typeface="Times New Roman" panose="02020603050405020304" pitchFamily="18" charset="0"/>
                <a:cs typeface="Times New Roman" panose="02020603050405020304" pitchFamily="18" charset="0"/>
              </a:rPr>
              <a:t>*Denham CR. TRUST: The five rights of the second victim. </a:t>
            </a:r>
            <a:r>
              <a:rPr lang="en-US" sz="6400" i="1" dirty="0">
                <a:solidFill>
                  <a:schemeClr val="tx1"/>
                </a:solidFill>
                <a:latin typeface="Times New Roman" panose="02020603050405020304" pitchFamily="18" charset="0"/>
                <a:cs typeface="Times New Roman" panose="02020603050405020304" pitchFamily="18" charset="0"/>
              </a:rPr>
              <a:t>J Patient </a:t>
            </a:r>
            <a:r>
              <a:rPr lang="en-US" sz="6400" i="1" dirty="0" err="1">
                <a:solidFill>
                  <a:schemeClr val="tx1"/>
                </a:solidFill>
                <a:latin typeface="Times New Roman" panose="02020603050405020304" pitchFamily="18" charset="0"/>
                <a:cs typeface="Times New Roman" panose="02020603050405020304" pitchFamily="18" charset="0"/>
              </a:rPr>
              <a:t>Saf</a:t>
            </a:r>
            <a:r>
              <a:rPr lang="en-US" sz="6400" i="1" dirty="0">
                <a:solidFill>
                  <a:schemeClr val="tx1"/>
                </a:solidFill>
                <a:latin typeface="Times New Roman" panose="02020603050405020304" pitchFamily="18" charset="0"/>
                <a:cs typeface="Times New Roman" panose="02020603050405020304" pitchFamily="18" charset="0"/>
              </a:rPr>
              <a:t>. </a:t>
            </a:r>
            <a:r>
              <a:rPr lang="en-US" sz="6400" dirty="0">
                <a:solidFill>
                  <a:schemeClr val="tx1"/>
                </a:solidFill>
                <a:latin typeface="Times New Roman" panose="02020603050405020304" pitchFamily="18" charset="0"/>
                <a:cs typeface="Times New Roman" panose="02020603050405020304" pitchFamily="18" charset="0"/>
              </a:rPr>
              <a:t> 2007;3:107-119. </a:t>
            </a:r>
          </a:p>
          <a:p>
            <a:pPr marL="0" indent="0">
              <a:buNone/>
            </a:pPr>
            <a:r>
              <a:rPr lang="en-US" sz="6400" dirty="0">
                <a:solidFill>
                  <a:schemeClr val="tx1"/>
                </a:solidFill>
                <a:latin typeface="Times New Roman" panose="02020603050405020304" pitchFamily="18" charset="0"/>
                <a:cs typeface="Times New Roman" panose="02020603050405020304" pitchFamily="18" charset="0"/>
              </a:rPr>
              <a:t>*ISMP Medication Safety Alert. December 2009 </a:t>
            </a:r>
          </a:p>
          <a:p>
            <a:pPr marL="0" indent="0">
              <a:buNone/>
            </a:pPr>
            <a:r>
              <a:rPr lang="en-US" sz="6400" dirty="0">
                <a:solidFill>
                  <a:schemeClr val="tx1"/>
                </a:solidFill>
                <a:latin typeface="Times New Roman" panose="02020603050405020304" pitchFamily="18" charset="0"/>
                <a:cs typeface="Times New Roman" panose="02020603050405020304" pitchFamily="18" charset="0"/>
              </a:rPr>
              <a:t>*ISMP Medication Safety Alert. July 2011 </a:t>
            </a:r>
          </a:p>
          <a:p>
            <a:pPr marL="0" indent="0">
              <a:buNone/>
            </a:pPr>
            <a:r>
              <a:rPr lang="en-US" sz="6400" dirty="0">
                <a:solidFill>
                  <a:schemeClr val="tx1"/>
                </a:solidFill>
                <a:latin typeface="Times New Roman" panose="02020603050405020304" pitchFamily="18" charset="0"/>
                <a:cs typeface="Times New Roman" panose="02020603050405020304" pitchFamily="18" charset="0"/>
              </a:rPr>
              <a:t>*James J A new evidence-based estimate of patient harms associated with hospital care. </a:t>
            </a:r>
            <a:r>
              <a:rPr lang="en-US" sz="6400" i="1" dirty="0">
                <a:solidFill>
                  <a:schemeClr val="tx1"/>
                </a:solidFill>
                <a:latin typeface="Times New Roman" panose="02020603050405020304" pitchFamily="18" charset="0"/>
                <a:cs typeface="Times New Roman" panose="02020603050405020304" pitchFamily="18" charset="0"/>
              </a:rPr>
              <a:t>J Pat </a:t>
            </a:r>
            <a:r>
              <a:rPr lang="en-US" sz="6400" i="1" dirty="0" err="1">
                <a:solidFill>
                  <a:schemeClr val="tx1"/>
                </a:solidFill>
                <a:latin typeface="Times New Roman" panose="02020603050405020304" pitchFamily="18" charset="0"/>
                <a:cs typeface="Times New Roman" panose="02020603050405020304" pitchFamily="18" charset="0"/>
              </a:rPr>
              <a:t>Saf</a:t>
            </a:r>
            <a:r>
              <a:rPr lang="en-US" sz="6400" dirty="0">
                <a:solidFill>
                  <a:schemeClr val="tx1"/>
                </a:solidFill>
                <a:latin typeface="Times New Roman" panose="02020603050405020304" pitchFamily="18" charset="0"/>
                <a:cs typeface="Times New Roman" panose="02020603050405020304" pitchFamily="18" charset="0"/>
              </a:rPr>
              <a:t> 2013; 9(3): 122-128. </a:t>
            </a:r>
          </a:p>
          <a:p>
            <a:pPr marL="0" indent="0">
              <a:buNone/>
            </a:pPr>
            <a:r>
              <a:rPr lang="en-US" sz="6400" dirty="0">
                <a:solidFill>
                  <a:schemeClr val="tx1"/>
                </a:solidFill>
                <a:latin typeface="Times New Roman" panose="02020603050405020304" pitchFamily="18" charset="0"/>
                <a:cs typeface="Times New Roman" panose="02020603050405020304" pitchFamily="18" charset="0"/>
              </a:rPr>
              <a:t>*</a:t>
            </a:r>
            <a:r>
              <a:rPr lang="en-US" sz="6400" dirty="0" err="1">
                <a:solidFill>
                  <a:schemeClr val="tx1"/>
                </a:solidFill>
                <a:latin typeface="Times New Roman" panose="02020603050405020304" pitchFamily="18" charset="0"/>
                <a:cs typeface="Times New Roman" panose="02020603050405020304" pitchFamily="18" charset="0"/>
              </a:rPr>
              <a:t>Krzan</a:t>
            </a:r>
            <a:r>
              <a:rPr lang="en-US" sz="6400" dirty="0">
                <a:solidFill>
                  <a:schemeClr val="tx1"/>
                </a:solidFill>
                <a:latin typeface="Times New Roman" panose="02020603050405020304" pitchFamily="18" charset="0"/>
                <a:cs typeface="Times New Roman" panose="02020603050405020304" pitchFamily="18" charset="0"/>
              </a:rPr>
              <a:t> KD, </a:t>
            </a:r>
            <a:r>
              <a:rPr lang="en-US" sz="6400" dirty="0" err="1">
                <a:solidFill>
                  <a:schemeClr val="tx1"/>
                </a:solidFill>
                <a:latin typeface="Times New Roman" panose="02020603050405020304" pitchFamily="18" charset="0"/>
                <a:cs typeface="Times New Roman" panose="02020603050405020304" pitchFamily="18" charset="0"/>
              </a:rPr>
              <a:t>Merandi</a:t>
            </a:r>
            <a:r>
              <a:rPr lang="en-US" sz="6400" dirty="0">
                <a:solidFill>
                  <a:schemeClr val="tx1"/>
                </a:solidFill>
                <a:latin typeface="Times New Roman" panose="02020603050405020304" pitchFamily="18" charset="0"/>
                <a:cs typeface="Times New Roman" panose="02020603050405020304" pitchFamily="18" charset="0"/>
              </a:rPr>
              <a:t> J, </a:t>
            </a:r>
            <a:r>
              <a:rPr lang="en-US" sz="6400" dirty="0" err="1">
                <a:solidFill>
                  <a:schemeClr val="tx1"/>
                </a:solidFill>
                <a:latin typeface="Times New Roman" panose="02020603050405020304" pitchFamily="18" charset="0"/>
                <a:cs typeface="Times New Roman" panose="02020603050405020304" pitchFamily="18" charset="0"/>
              </a:rPr>
              <a:t>Morvay</a:t>
            </a:r>
            <a:r>
              <a:rPr lang="en-US" sz="6400" dirty="0">
                <a:solidFill>
                  <a:schemeClr val="tx1"/>
                </a:solidFill>
                <a:latin typeface="Times New Roman" panose="02020603050405020304" pitchFamily="18" charset="0"/>
                <a:cs typeface="Times New Roman" panose="02020603050405020304" pitchFamily="18" charset="0"/>
              </a:rPr>
              <a:t> S and </a:t>
            </a:r>
            <a:r>
              <a:rPr lang="en-US" sz="6400" dirty="0" err="1">
                <a:solidFill>
                  <a:schemeClr val="tx1"/>
                </a:solidFill>
                <a:latin typeface="Times New Roman" panose="02020603050405020304" pitchFamily="18" charset="0"/>
                <a:cs typeface="Times New Roman" panose="02020603050405020304" pitchFamily="18" charset="0"/>
              </a:rPr>
              <a:t>Mirtallo</a:t>
            </a:r>
            <a:r>
              <a:rPr lang="en-US" sz="6400" dirty="0">
                <a:solidFill>
                  <a:schemeClr val="tx1"/>
                </a:solidFill>
                <a:latin typeface="Times New Roman" panose="02020603050405020304" pitchFamily="18" charset="0"/>
                <a:cs typeface="Times New Roman" panose="02020603050405020304" pitchFamily="18" charset="0"/>
              </a:rPr>
              <a:t> J. Implementation of a “second victim” program in a pediatric hospital. </a:t>
            </a:r>
            <a:r>
              <a:rPr lang="en-US" sz="6400" i="1" dirty="0">
                <a:solidFill>
                  <a:schemeClr val="tx1"/>
                </a:solidFill>
                <a:latin typeface="Times New Roman" panose="02020603050405020304" pitchFamily="18" charset="0"/>
                <a:cs typeface="Times New Roman" panose="02020603050405020304" pitchFamily="18" charset="0"/>
              </a:rPr>
              <a:t>Am J health </a:t>
            </a:r>
            <a:r>
              <a:rPr lang="en-US" sz="6400" i="1" dirty="0" err="1">
                <a:solidFill>
                  <a:schemeClr val="tx1"/>
                </a:solidFill>
                <a:latin typeface="Times New Roman" panose="02020603050405020304" pitchFamily="18" charset="0"/>
                <a:cs typeface="Times New Roman" panose="02020603050405020304" pitchFamily="18" charset="0"/>
              </a:rPr>
              <a:t>syst</a:t>
            </a:r>
            <a:r>
              <a:rPr lang="en-US" sz="6400" i="1" dirty="0">
                <a:solidFill>
                  <a:schemeClr val="tx1"/>
                </a:solidFill>
                <a:latin typeface="Times New Roman" panose="02020603050405020304" pitchFamily="18" charset="0"/>
                <a:cs typeface="Times New Roman" panose="02020603050405020304" pitchFamily="18" charset="0"/>
              </a:rPr>
              <a:t> pharm. </a:t>
            </a:r>
            <a:r>
              <a:rPr lang="en-US" sz="6400" dirty="0">
                <a:solidFill>
                  <a:schemeClr val="tx1"/>
                </a:solidFill>
                <a:latin typeface="Times New Roman" panose="02020603050405020304" pitchFamily="18" charset="0"/>
                <a:cs typeface="Times New Roman" panose="02020603050405020304" pitchFamily="18" charset="0"/>
              </a:rPr>
              <a:t> 2015 Apr; 72(7):563-7. </a:t>
            </a:r>
          </a:p>
          <a:p>
            <a:pPr marL="0" indent="0">
              <a:buNone/>
            </a:pPr>
            <a:r>
              <a:rPr lang="en-US" sz="6400" dirty="0">
                <a:solidFill>
                  <a:schemeClr val="tx1"/>
                </a:solidFill>
                <a:latin typeface="Times New Roman" panose="02020603050405020304" pitchFamily="18" charset="0"/>
                <a:cs typeface="Times New Roman" panose="02020603050405020304" pitchFamily="18" charset="0"/>
              </a:rPr>
              <a:t>*Marmon L and </a:t>
            </a:r>
            <a:r>
              <a:rPr lang="en-US" sz="6400" dirty="0" err="1">
                <a:solidFill>
                  <a:schemeClr val="tx1"/>
                </a:solidFill>
                <a:latin typeface="Times New Roman" panose="02020603050405020304" pitchFamily="18" charset="0"/>
                <a:cs typeface="Times New Roman" panose="02020603050405020304" pitchFamily="18" charset="0"/>
              </a:rPr>
              <a:t>Heiss</a:t>
            </a:r>
            <a:r>
              <a:rPr lang="en-US" sz="6400" dirty="0">
                <a:solidFill>
                  <a:schemeClr val="tx1"/>
                </a:solidFill>
                <a:latin typeface="Times New Roman" panose="02020603050405020304" pitchFamily="18" charset="0"/>
                <a:cs typeface="Times New Roman" panose="02020603050405020304" pitchFamily="18" charset="0"/>
              </a:rPr>
              <a:t> K. Improving surgeon wellness: The second victim syndrome and quality of care. </a:t>
            </a:r>
            <a:r>
              <a:rPr lang="en-US" sz="6400" i="1" dirty="0" err="1">
                <a:solidFill>
                  <a:schemeClr val="tx1"/>
                </a:solidFill>
                <a:latin typeface="Times New Roman" panose="02020603050405020304" pitchFamily="18" charset="0"/>
                <a:cs typeface="Times New Roman" panose="02020603050405020304" pitchFamily="18" charset="0"/>
              </a:rPr>
              <a:t>Sem</a:t>
            </a:r>
            <a:r>
              <a:rPr lang="en-US" sz="6400" i="1" dirty="0">
                <a:solidFill>
                  <a:schemeClr val="tx1"/>
                </a:solidFill>
                <a:latin typeface="Times New Roman" panose="02020603050405020304" pitchFamily="18" charset="0"/>
                <a:cs typeface="Times New Roman" panose="02020603050405020304" pitchFamily="18" charset="0"/>
              </a:rPr>
              <a:t> Ped </a:t>
            </a:r>
            <a:r>
              <a:rPr lang="en-US" sz="6400" i="1" dirty="0" err="1">
                <a:solidFill>
                  <a:schemeClr val="tx1"/>
                </a:solidFill>
                <a:latin typeface="Times New Roman" panose="02020603050405020304" pitchFamily="18" charset="0"/>
                <a:cs typeface="Times New Roman" panose="02020603050405020304" pitchFamily="18" charset="0"/>
              </a:rPr>
              <a:t>Surg</a:t>
            </a:r>
            <a:r>
              <a:rPr lang="en-US" sz="6400" dirty="0">
                <a:solidFill>
                  <a:schemeClr val="tx1"/>
                </a:solidFill>
                <a:latin typeface="Times New Roman" panose="02020603050405020304" pitchFamily="18" charset="0"/>
                <a:cs typeface="Times New Roman" panose="02020603050405020304" pitchFamily="18" charset="0"/>
              </a:rPr>
              <a:t> 2015;24:315-318. </a:t>
            </a:r>
          </a:p>
          <a:p>
            <a:endParaRPr lang="en-US" dirty="0"/>
          </a:p>
        </p:txBody>
      </p:sp>
    </p:spTree>
    <p:extLst>
      <p:ext uri="{BB962C8B-B14F-4D97-AF65-F5344CB8AC3E}">
        <p14:creationId xmlns:p14="http://schemas.microsoft.com/office/powerpoint/2010/main" val="119928322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asted-image.tiff"/>
          <p:cNvPicPr>
            <a:picLocks noChangeAspect="1"/>
          </p:cNvPicPr>
          <p:nvPr/>
        </p:nvPicPr>
        <p:blipFill>
          <a:blip r:embed="rId3">
            <a:extLst/>
          </a:blip>
          <a:stretch>
            <a:fillRect/>
          </a:stretch>
        </p:blipFill>
        <p:spPr>
          <a:xfrm>
            <a:off x="929322" y="-17135"/>
            <a:ext cx="10333357" cy="6892269"/>
          </a:xfrm>
          <a:prstGeom prst="rect">
            <a:avLst/>
          </a:prstGeom>
          <a:ln w="12700">
            <a:miter lim="400000"/>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94" y="6042884"/>
            <a:ext cx="3216826" cy="677955"/>
          </a:xfrm>
          <a:prstGeom prst="rect">
            <a:avLst/>
          </a:prstGeom>
        </p:spPr>
      </p:pic>
    </p:spTree>
    <p:extLst>
      <p:ext uri="{BB962C8B-B14F-4D97-AF65-F5344CB8AC3E}">
        <p14:creationId xmlns:p14="http://schemas.microsoft.com/office/powerpoint/2010/main" val="234349996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Text Placeholder 2"/>
          <p:cNvSpPr>
            <a:spLocks noGrp="1"/>
          </p:cNvSpPr>
          <p:nvPr>
            <p:ph type="body" idx="1"/>
          </p:nvPr>
        </p:nvSpPr>
        <p:spPr/>
        <p:txBody>
          <a:bodyPr>
            <a:normAutofit fontScale="77500" lnSpcReduction="20000"/>
          </a:bodyPr>
          <a:lstStyle/>
          <a:p>
            <a:pPr marL="0" indent="0">
              <a:buNone/>
            </a:pPr>
            <a:r>
              <a:rPr lang="en-US" sz="2300" dirty="0">
                <a:solidFill>
                  <a:schemeClr val="tx1"/>
                </a:solidFill>
                <a:latin typeface="Times New Roman" panose="02020603050405020304" pitchFamily="18" charset="0"/>
                <a:cs typeface="Times New Roman" panose="02020603050405020304" pitchFamily="18" charset="0"/>
              </a:rPr>
              <a:t>*Scott SD, Hall LW et al. The natural history of recovery for the healthcare provider “second victim” after adverse patient events. </a:t>
            </a:r>
            <a:r>
              <a:rPr lang="en-US" sz="2300" i="1" dirty="0" err="1">
                <a:solidFill>
                  <a:schemeClr val="tx1"/>
                </a:solidFill>
                <a:latin typeface="Times New Roman" panose="02020603050405020304" pitchFamily="18" charset="0"/>
                <a:cs typeface="Times New Roman" panose="02020603050405020304" pitchFamily="18" charset="0"/>
              </a:rPr>
              <a:t>Qual</a:t>
            </a:r>
            <a:r>
              <a:rPr lang="en-US" sz="2300" i="1" dirty="0">
                <a:solidFill>
                  <a:schemeClr val="tx1"/>
                </a:solidFill>
                <a:latin typeface="Times New Roman" panose="02020603050405020304" pitchFamily="18" charset="0"/>
                <a:cs typeface="Times New Roman" panose="02020603050405020304" pitchFamily="18" charset="0"/>
              </a:rPr>
              <a:t> Safe Health Care.</a:t>
            </a:r>
            <a:r>
              <a:rPr lang="en-US" sz="2300" dirty="0">
                <a:solidFill>
                  <a:schemeClr val="tx1"/>
                </a:solidFill>
                <a:latin typeface="Times New Roman" panose="02020603050405020304" pitchFamily="18" charset="0"/>
                <a:cs typeface="Times New Roman" panose="02020603050405020304" pitchFamily="18" charset="0"/>
              </a:rPr>
              <a:t> 2009;18(5):325-330. </a:t>
            </a:r>
          </a:p>
          <a:p>
            <a:pPr marL="0" indent="0">
              <a:buNone/>
            </a:pPr>
            <a:r>
              <a:rPr lang="en-US" sz="2300" dirty="0">
                <a:solidFill>
                  <a:schemeClr val="tx1"/>
                </a:solidFill>
                <a:latin typeface="Times New Roman" panose="02020603050405020304" pitchFamily="18" charset="0"/>
                <a:cs typeface="Times New Roman" panose="02020603050405020304" pitchFamily="18" charset="0"/>
              </a:rPr>
              <a:t>*Scott SD, </a:t>
            </a:r>
            <a:r>
              <a:rPr lang="en-US" sz="2300" dirty="0" err="1">
                <a:solidFill>
                  <a:schemeClr val="tx1"/>
                </a:solidFill>
                <a:latin typeface="Times New Roman" panose="02020603050405020304" pitchFamily="18" charset="0"/>
                <a:cs typeface="Times New Roman" panose="02020603050405020304" pitchFamily="18" charset="0"/>
              </a:rPr>
              <a:t>Hirshinger</a:t>
            </a:r>
            <a:r>
              <a:rPr lang="en-US" sz="2300" dirty="0">
                <a:solidFill>
                  <a:schemeClr val="tx1"/>
                </a:solidFill>
                <a:latin typeface="Times New Roman" panose="02020603050405020304" pitchFamily="18" charset="0"/>
                <a:cs typeface="Times New Roman" panose="02020603050405020304" pitchFamily="18" charset="0"/>
              </a:rPr>
              <a:t> LE, Cox CR et al. Caring for our own: deploying a </a:t>
            </a:r>
            <a:r>
              <a:rPr lang="en-US" sz="2300" dirty="0" err="1">
                <a:solidFill>
                  <a:schemeClr val="tx1"/>
                </a:solidFill>
                <a:latin typeface="Times New Roman" panose="02020603050405020304" pitchFamily="18" charset="0"/>
                <a:cs typeface="Times New Roman" panose="02020603050405020304" pitchFamily="18" charset="0"/>
              </a:rPr>
              <a:t>systemwide</a:t>
            </a:r>
            <a:r>
              <a:rPr lang="en-US" sz="2300" dirty="0">
                <a:solidFill>
                  <a:schemeClr val="tx1"/>
                </a:solidFill>
                <a:latin typeface="Times New Roman" panose="02020603050405020304" pitchFamily="18" charset="0"/>
                <a:cs typeface="Times New Roman" panose="02020603050405020304" pitchFamily="18" charset="0"/>
              </a:rPr>
              <a:t> second victim rapid response team. </a:t>
            </a:r>
            <a:r>
              <a:rPr lang="en-US" sz="2300" i="1" dirty="0" err="1">
                <a:solidFill>
                  <a:schemeClr val="tx1"/>
                </a:solidFill>
                <a:latin typeface="Times New Roman" panose="02020603050405020304" pitchFamily="18" charset="0"/>
                <a:cs typeface="Times New Roman" panose="02020603050405020304" pitchFamily="18" charset="0"/>
              </a:rPr>
              <a:t>Jl</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Comm</a:t>
            </a:r>
            <a:r>
              <a:rPr lang="en-US" sz="2300" i="1" dirty="0">
                <a:solidFill>
                  <a:schemeClr val="tx1"/>
                </a:solidFill>
                <a:latin typeface="Times New Roman" panose="02020603050405020304" pitchFamily="18" charset="0"/>
                <a:cs typeface="Times New Roman" panose="02020603050405020304" pitchFamily="18" charset="0"/>
              </a:rPr>
              <a:t> J </a:t>
            </a:r>
            <a:r>
              <a:rPr lang="en-US" sz="2300" i="1" dirty="0" err="1">
                <a:solidFill>
                  <a:schemeClr val="tx1"/>
                </a:solidFill>
                <a:latin typeface="Times New Roman" panose="02020603050405020304" pitchFamily="18" charset="0"/>
                <a:cs typeface="Times New Roman" panose="02020603050405020304" pitchFamily="18" charset="0"/>
              </a:rPr>
              <a:t>Qual</a:t>
            </a:r>
            <a:r>
              <a:rPr lang="en-US" sz="2300" i="1" dirty="0">
                <a:solidFill>
                  <a:schemeClr val="tx1"/>
                </a:solidFill>
                <a:latin typeface="Times New Roman" panose="02020603050405020304" pitchFamily="18" charset="0"/>
                <a:cs typeface="Times New Roman" panose="02020603050405020304" pitchFamily="18" charset="0"/>
              </a:rPr>
              <a:t> Pat </a:t>
            </a:r>
            <a:r>
              <a:rPr lang="en-US" sz="2300" i="1" dirty="0" err="1">
                <a:solidFill>
                  <a:schemeClr val="tx1"/>
                </a:solidFill>
                <a:latin typeface="Times New Roman" panose="02020603050405020304" pitchFamily="18" charset="0"/>
                <a:cs typeface="Times New Roman" panose="02020603050405020304" pitchFamily="18" charset="0"/>
              </a:rPr>
              <a:t>Saf</a:t>
            </a:r>
            <a:r>
              <a:rPr lang="en-US" sz="2300" i="1" dirty="0">
                <a:solidFill>
                  <a:schemeClr val="tx1"/>
                </a:solidFill>
                <a:latin typeface="Times New Roman" panose="02020603050405020304" pitchFamily="18" charset="0"/>
                <a:cs typeface="Times New Roman" panose="02020603050405020304" pitchFamily="18" charset="0"/>
              </a:rPr>
              <a:t>. 2010</a:t>
            </a:r>
            <a:r>
              <a:rPr lang="en-US" sz="2300" dirty="0">
                <a:solidFill>
                  <a:schemeClr val="tx1"/>
                </a:solidFill>
                <a:latin typeface="Times New Roman" panose="02020603050405020304" pitchFamily="18" charset="0"/>
                <a:cs typeface="Times New Roman" panose="02020603050405020304" pitchFamily="18" charset="0"/>
              </a:rPr>
              <a:t>; 36(2):135-162. </a:t>
            </a:r>
          </a:p>
          <a:p>
            <a:pPr marL="0" indent="0">
              <a:buNone/>
            </a:pPr>
            <a:r>
              <a:rPr lang="en-US" sz="2300" dirty="0">
                <a:solidFill>
                  <a:schemeClr val="tx1"/>
                </a:solidFill>
                <a:latin typeface="Times New Roman" panose="02020603050405020304" pitchFamily="18" charset="0"/>
                <a:cs typeface="Times New Roman" panose="02020603050405020304" pitchFamily="18" charset="0"/>
              </a:rPr>
              <a:t>*</a:t>
            </a:r>
            <a:r>
              <a:rPr lang="en-US" sz="2300" dirty="0" err="1">
                <a:solidFill>
                  <a:schemeClr val="tx1"/>
                </a:solidFill>
                <a:latin typeface="Times New Roman" panose="02020603050405020304" pitchFamily="18" charset="0"/>
                <a:cs typeface="Times New Roman" panose="02020603050405020304" pitchFamily="18" charset="0"/>
              </a:rPr>
              <a:t>Seys</a:t>
            </a:r>
            <a:r>
              <a:rPr lang="en-US" sz="2300" dirty="0">
                <a:solidFill>
                  <a:schemeClr val="tx1"/>
                </a:solidFill>
                <a:latin typeface="Times New Roman" panose="02020603050405020304" pitchFamily="18" charset="0"/>
                <a:cs typeface="Times New Roman" panose="02020603050405020304" pitchFamily="18" charset="0"/>
              </a:rPr>
              <a:t> D and </a:t>
            </a:r>
            <a:r>
              <a:rPr lang="en-US" sz="2300" dirty="0" err="1">
                <a:solidFill>
                  <a:schemeClr val="tx1"/>
                </a:solidFill>
                <a:latin typeface="Times New Roman" panose="02020603050405020304" pitchFamily="18" charset="0"/>
                <a:cs typeface="Times New Roman" panose="02020603050405020304" pitchFamily="18" charset="0"/>
              </a:rPr>
              <a:t>Vanhaecht</a:t>
            </a:r>
            <a:r>
              <a:rPr lang="en-US" sz="2300" dirty="0">
                <a:solidFill>
                  <a:schemeClr val="tx1"/>
                </a:solidFill>
                <a:latin typeface="Times New Roman" panose="02020603050405020304" pitchFamily="18" charset="0"/>
                <a:cs typeface="Times New Roman" panose="02020603050405020304" pitchFamily="18" charset="0"/>
              </a:rPr>
              <a:t> K et al. Supporting involved health care professionals following an adverse health event: a literature review. </a:t>
            </a:r>
            <a:r>
              <a:rPr lang="en-US" sz="2300" i="1" dirty="0">
                <a:solidFill>
                  <a:schemeClr val="tx1"/>
                </a:solidFill>
                <a:latin typeface="Times New Roman" panose="02020603050405020304" pitchFamily="18" charset="0"/>
                <a:cs typeface="Times New Roman" panose="02020603050405020304" pitchFamily="18" charset="0"/>
              </a:rPr>
              <a:t> Intl J of Nursing.</a:t>
            </a:r>
            <a:r>
              <a:rPr lang="en-US" sz="2300" dirty="0">
                <a:solidFill>
                  <a:schemeClr val="tx1"/>
                </a:solidFill>
                <a:latin typeface="Times New Roman" panose="02020603050405020304" pitchFamily="18" charset="0"/>
                <a:cs typeface="Times New Roman" panose="02020603050405020304" pitchFamily="18" charset="0"/>
              </a:rPr>
              <a:t>ˆ2013 May; 50(5): 678-687. </a:t>
            </a:r>
          </a:p>
          <a:p>
            <a:pPr marL="0" indent="0">
              <a:buNone/>
            </a:pPr>
            <a:r>
              <a:rPr lang="en-US" sz="2300" dirty="0">
                <a:solidFill>
                  <a:schemeClr val="tx1"/>
                </a:solidFill>
                <a:latin typeface="Times New Roman" panose="02020603050405020304" pitchFamily="18" charset="0"/>
                <a:cs typeface="Times New Roman" panose="02020603050405020304" pitchFamily="18" charset="0"/>
              </a:rPr>
              <a:t>*Short A and Ahern N. Evaluation of a systematic development process: Relaxing music for the emergency department. </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Aus</a:t>
            </a:r>
            <a:r>
              <a:rPr lang="en-US" sz="2300" i="1" dirty="0">
                <a:solidFill>
                  <a:schemeClr val="tx1"/>
                </a:solidFill>
                <a:latin typeface="Times New Roman" panose="02020603050405020304" pitchFamily="18" charset="0"/>
                <a:cs typeface="Times New Roman" panose="02020603050405020304" pitchFamily="18" charset="0"/>
              </a:rPr>
              <a:t> Journal of Music </a:t>
            </a:r>
            <a:r>
              <a:rPr lang="en-US" sz="2300" i="1" dirty="0" err="1">
                <a:solidFill>
                  <a:schemeClr val="tx1"/>
                </a:solidFill>
                <a:latin typeface="Times New Roman" panose="02020603050405020304" pitchFamily="18" charset="0"/>
                <a:cs typeface="Times New Roman" panose="02020603050405020304" pitchFamily="18" charset="0"/>
              </a:rPr>
              <a:t>Ther</a:t>
            </a:r>
            <a:r>
              <a:rPr lang="en-US" sz="2300" i="1" dirty="0">
                <a:solidFill>
                  <a:schemeClr val="tx1"/>
                </a:solidFill>
                <a:latin typeface="Times New Roman" panose="02020603050405020304" pitchFamily="18" charset="0"/>
                <a:cs typeface="Times New Roman" panose="02020603050405020304" pitchFamily="18" charset="0"/>
              </a:rPr>
              <a:t>.</a:t>
            </a:r>
            <a:r>
              <a:rPr lang="en-US" sz="2300" dirty="0">
                <a:solidFill>
                  <a:schemeClr val="tx1"/>
                </a:solidFill>
                <a:latin typeface="Times New Roman" panose="02020603050405020304" pitchFamily="18" charset="0"/>
                <a:cs typeface="Times New Roman" panose="02020603050405020304" pitchFamily="18" charset="0"/>
              </a:rPr>
              <a:t> 2009;20:3-26. </a:t>
            </a:r>
          </a:p>
          <a:p>
            <a:pPr marL="0" indent="0">
              <a:buNone/>
            </a:pPr>
            <a:r>
              <a:rPr lang="en-US" sz="2300" dirty="0">
                <a:solidFill>
                  <a:schemeClr val="tx1"/>
                </a:solidFill>
                <a:latin typeface="Times New Roman" panose="02020603050405020304" pitchFamily="18" charset="0"/>
                <a:cs typeface="Times New Roman" panose="02020603050405020304" pitchFamily="18" charset="0"/>
              </a:rPr>
              <a:t>*</a:t>
            </a:r>
            <a:r>
              <a:rPr lang="en-US" sz="2300" dirty="0" err="1">
                <a:solidFill>
                  <a:schemeClr val="tx1"/>
                </a:solidFill>
                <a:latin typeface="Times New Roman" panose="02020603050405020304" pitchFamily="18" charset="0"/>
                <a:cs typeface="Times New Roman" panose="02020603050405020304" pitchFamily="18" charset="0"/>
              </a:rPr>
              <a:t>Stiegler</a:t>
            </a:r>
            <a:r>
              <a:rPr lang="en-US" sz="2300" dirty="0">
                <a:solidFill>
                  <a:schemeClr val="tx1"/>
                </a:solidFill>
                <a:latin typeface="Times New Roman" panose="02020603050405020304" pitchFamily="18" charset="0"/>
                <a:cs typeface="Times New Roman" panose="02020603050405020304" pitchFamily="18" charset="0"/>
              </a:rPr>
              <a:t> MP. What I learned about adverse events from Captain Sully: It’s not what you think. </a:t>
            </a:r>
            <a:r>
              <a:rPr lang="en-US" sz="2300" i="1" dirty="0">
                <a:solidFill>
                  <a:schemeClr val="tx1"/>
                </a:solidFill>
                <a:latin typeface="Times New Roman" panose="02020603050405020304" pitchFamily="18" charset="0"/>
                <a:cs typeface="Times New Roman" panose="02020603050405020304" pitchFamily="18" charset="0"/>
              </a:rPr>
              <a:t>JAMA</a:t>
            </a:r>
            <a:r>
              <a:rPr lang="en-US" sz="2300" dirty="0">
                <a:solidFill>
                  <a:schemeClr val="tx1"/>
                </a:solidFill>
                <a:latin typeface="Times New Roman" panose="02020603050405020304" pitchFamily="18" charset="0"/>
                <a:cs typeface="Times New Roman" panose="02020603050405020304" pitchFamily="18" charset="0"/>
              </a:rPr>
              <a:t> 2015;313(4):361-2. </a:t>
            </a:r>
          </a:p>
          <a:p>
            <a:pPr marL="0" indent="0">
              <a:buNone/>
            </a:pPr>
            <a:r>
              <a:rPr lang="en-US" sz="2300" dirty="0" smtClean="0">
                <a:solidFill>
                  <a:schemeClr val="tx1"/>
                </a:solidFill>
                <a:latin typeface="Times New Roman" panose="02020603050405020304" pitchFamily="18" charset="0"/>
                <a:cs typeface="Times New Roman" panose="02020603050405020304" pitchFamily="18" charset="0"/>
              </a:rPr>
              <a:t>*</a:t>
            </a:r>
            <a:r>
              <a:rPr lang="en-US" sz="2300" dirty="0">
                <a:solidFill>
                  <a:schemeClr val="tx1"/>
                </a:solidFill>
                <a:latin typeface="Times New Roman" panose="02020603050405020304" pitchFamily="18" charset="0"/>
                <a:cs typeface="Times New Roman" panose="02020603050405020304" pitchFamily="18" charset="0"/>
              </a:rPr>
              <a:t>Wu AW. </a:t>
            </a:r>
            <a:r>
              <a:rPr lang="en-US" sz="2100" dirty="0">
                <a:solidFill>
                  <a:schemeClr val="tx1"/>
                </a:solidFill>
                <a:latin typeface="Times New Roman" panose="02020603050405020304" pitchFamily="18" charset="0"/>
                <a:cs typeface="Times New Roman" panose="02020603050405020304" pitchFamily="18" charset="0"/>
              </a:rPr>
              <a:t>Medical</a:t>
            </a:r>
            <a:r>
              <a:rPr lang="en-US" sz="2300" dirty="0">
                <a:solidFill>
                  <a:schemeClr val="tx1"/>
                </a:solidFill>
                <a:latin typeface="Times New Roman" panose="02020603050405020304" pitchFamily="18" charset="0"/>
                <a:cs typeface="Times New Roman" panose="02020603050405020304" pitchFamily="18" charset="0"/>
              </a:rPr>
              <a:t> error: the second victim. The doctor who makes the mistake needs help too. </a:t>
            </a:r>
            <a:r>
              <a:rPr lang="en-US" sz="2300" i="1" dirty="0">
                <a:solidFill>
                  <a:schemeClr val="tx1"/>
                </a:solidFill>
                <a:latin typeface="Times New Roman" panose="02020603050405020304" pitchFamily="18" charset="0"/>
                <a:cs typeface="Times New Roman" panose="02020603050405020304" pitchFamily="18" charset="0"/>
              </a:rPr>
              <a:t>Br Med J</a:t>
            </a:r>
            <a:r>
              <a:rPr lang="en-US" sz="2300" dirty="0">
                <a:solidFill>
                  <a:schemeClr val="tx1"/>
                </a:solidFill>
                <a:latin typeface="Times New Roman" panose="02020603050405020304" pitchFamily="18" charset="0"/>
                <a:cs typeface="Times New Roman" panose="02020603050405020304" pitchFamily="18" charset="0"/>
              </a:rPr>
              <a:t> 2000; 320:726-727. </a:t>
            </a:r>
          </a:p>
          <a:p>
            <a:endParaRPr lang="en-US" dirty="0"/>
          </a:p>
        </p:txBody>
      </p:sp>
    </p:spTree>
    <p:extLst>
      <p:ext uri="{BB962C8B-B14F-4D97-AF65-F5344CB8AC3E}">
        <p14:creationId xmlns:p14="http://schemas.microsoft.com/office/powerpoint/2010/main" val="105985215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Text Placeholder 2"/>
          <p:cNvSpPr>
            <a:spLocks noGrp="1"/>
          </p:cNvSpPr>
          <p:nvPr>
            <p:ph type="body" idx="1"/>
          </p:nvPr>
        </p:nvSpPr>
        <p:spPr/>
        <p:txBody>
          <a:bodyPr/>
          <a:lstStyle/>
          <a:p>
            <a:pPr marL="0" indent="0">
              <a:buNone/>
            </a:pPr>
            <a:r>
              <a:rPr lang="en-US" sz="1600" kern="1200" dirty="0" smtClean="0">
                <a:solidFill>
                  <a:schemeClr val="tx1"/>
                </a:solidFill>
                <a:latin typeface="Times New Roman" panose="02020603050405020304" pitchFamily="18" charset="0"/>
                <a:cs typeface="Times New Roman" panose="02020603050405020304" pitchFamily="18" charset="0"/>
              </a:rPr>
              <a:t>*United </a:t>
            </a:r>
            <a:r>
              <a:rPr lang="en-US" sz="1600" kern="1200" dirty="0">
                <a:solidFill>
                  <a:schemeClr val="tx1"/>
                </a:solidFill>
                <a:latin typeface="Times New Roman" panose="02020603050405020304" pitchFamily="18" charset="0"/>
                <a:cs typeface="Times New Roman" panose="02020603050405020304" pitchFamily="18" charset="0"/>
              </a:rPr>
              <a:t>States. Dept. of Health and Human Services. Office </a:t>
            </a:r>
            <a:r>
              <a:rPr lang="en-US" sz="1600" kern="1200" dirty="0" err="1">
                <a:solidFill>
                  <a:schemeClr val="tx1"/>
                </a:solidFill>
                <a:latin typeface="Times New Roman" panose="02020603050405020304" pitchFamily="18" charset="0"/>
                <a:cs typeface="Times New Roman" panose="02020603050405020304" pitchFamily="18" charset="0"/>
              </a:rPr>
              <a:t>ofInspector</a:t>
            </a:r>
            <a:r>
              <a:rPr lang="en-US" sz="1600" kern="1200" dirty="0">
                <a:solidFill>
                  <a:schemeClr val="tx1"/>
                </a:solidFill>
                <a:latin typeface="Times New Roman" panose="02020603050405020304" pitchFamily="18" charset="0"/>
                <a:cs typeface="Times New Roman" panose="02020603050405020304" pitchFamily="18" charset="0"/>
              </a:rPr>
              <a:t> General. Office of Evaluation and Inspections. Adverse events in hospitals national incidence among Medicare beneficiaries. Washington (DC): U.S. Dept. of Health and Human </a:t>
            </a:r>
            <a:r>
              <a:rPr lang="en-US" sz="1600" kern="1200" dirty="0" err="1">
                <a:solidFill>
                  <a:schemeClr val="tx1"/>
                </a:solidFill>
                <a:latin typeface="Times New Roman" panose="02020603050405020304" pitchFamily="18" charset="0"/>
                <a:cs typeface="Times New Roman" panose="02020603050405020304" pitchFamily="18" charset="0"/>
              </a:rPr>
              <a:t>Services,Office</a:t>
            </a:r>
            <a:r>
              <a:rPr lang="en-US" sz="1600" kern="1200" dirty="0">
                <a:solidFill>
                  <a:schemeClr val="tx1"/>
                </a:solidFill>
                <a:latin typeface="Times New Roman" panose="02020603050405020304" pitchFamily="18" charset="0"/>
                <a:cs typeface="Times New Roman" panose="02020603050405020304" pitchFamily="18" charset="0"/>
              </a:rPr>
              <a:t> of Inspector General; </a:t>
            </a:r>
            <a:r>
              <a:rPr lang="en-US" sz="1600" kern="1200" dirty="0" smtClean="0">
                <a:solidFill>
                  <a:schemeClr val="tx1"/>
                </a:solidFill>
                <a:latin typeface="Times New Roman" panose="02020603050405020304" pitchFamily="18" charset="0"/>
                <a:cs typeface="Times New Roman" panose="02020603050405020304" pitchFamily="18" charset="0"/>
              </a:rPr>
              <a:t>2010</a:t>
            </a:r>
          </a:p>
          <a:p>
            <a:pPr marL="0" indent="0">
              <a:buNone/>
            </a:pPr>
            <a:r>
              <a:rPr lang="en-US" sz="1600" kern="1200" dirty="0" smtClean="0">
                <a:solidFill>
                  <a:schemeClr val="tx1"/>
                </a:solidFill>
                <a:latin typeface="Times New Roman" panose="02020603050405020304" pitchFamily="18" charset="0"/>
                <a:cs typeface="Times New Roman" panose="02020603050405020304" pitchFamily="18" charset="0"/>
              </a:rPr>
              <a:t>*Waterman </a:t>
            </a:r>
            <a:r>
              <a:rPr lang="en-US" sz="1600" kern="1200" dirty="0">
                <a:solidFill>
                  <a:schemeClr val="tx1"/>
                </a:solidFill>
                <a:latin typeface="Times New Roman" panose="02020603050405020304" pitchFamily="18" charset="0"/>
                <a:cs typeface="Times New Roman" panose="02020603050405020304" pitchFamily="18" charset="0"/>
              </a:rPr>
              <a:t>AD, Garbutt J, Hazel E, et al. The emotional impact of medical errors on practicing physicians in the United States and </a:t>
            </a:r>
            <a:r>
              <a:rPr lang="pt-BR" sz="1600" kern="1200" dirty="0">
                <a:solidFill>
                  <a:schemeClr val="tx1"/>
                </a:solidFill>
                <a:latin typeface="Times New Roman" panose="02020603050405020304" pitchFamily="18" charset="0"/>
                <a:cs typeface="Times New Roman" panose="02020603050405020304" pitchFamily="18" charset="0"/>
              </a:rPr>
              <a:t>Canada. Jt Comm J Qual Patient Saf </a:t>
            </a:r>
            <a:r>
              <a:rPr lang="pt-BR" sz="1600" kern="1200" dirty="0" smtClean="0">
                <a:solidFill>
                  <a:schemeClr val="tx1"/>
                </a:solidFill>
                <a:latin typeface="Times New Roman" panose="02020603050405020304" pitchFamily="18" charset="0"/>
                <a:cs typeface="Times New Roman" panose="02020603050405020304" pitchFamily="18" charset="0"/>
              </a:rPr>
              <a:t>2007;33:467–76</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*Perez G and Park E et al. Promoting resiliency among palliative care clinicians: stressors, coping strategies and training needs. </a:t>
            </a:r>
            <a:r>
              <a:rPr lang="en-US" sz="1600" i="1" dirty="0">
                <a:solidFill>
                  <a:schemeClr val="tx1"/>
                </a:solidFill>
                <a:latin typeface="Times New Roman" panose="02020603050405020304" pitchFamily="18" charset="0"/>
                <a:cs typeface="Times New Roman" panose="02020603050405020304" pitchFamily="18" charset="0"/>
              </a:rPr>
              <a:t>J Pall Med</a:t>
            </a:r>
            <a:r>
              <a:rPr lang="en-US" sz="1600" dirty="0">
                <a:solidFill>
                  <a:schemeClr val="tx1"/>
                </a:solidFill>
                <a:latin typeface="Times New Roman" panose="02020603050405020304" pitchFamily="18" charset="0"/>
                <a:cs typeface="Times New Roman" panose="02020603050405020304" pitchFamily="18" charset="0"/>
              </a:rPr>
              <a:t>. 2015 </a:t>
            </a:r>
            <a:r>
              <a:rPr lang="en-US" sz="1600" dirty="0" err="1">
                <a:solidFill>
                  <a:schemeClr val="tx1"/>
                </a:solidFill>
                <a:latin typeface="Times New Roman" panose="02020603050405020304" pitchFamily="18" charset="0"/>
                <a:cs typeface="Times New Roman" panose="02020603050405020304" pitchFamily="18" charset="0"/>
              </a:rPr>
              <a:t>Aprl</a:t>
            </a:r>
            <a:r>
              <a:rPr lang="en-US" sz="1600" dirty="0">
                <a:solidFill>
                  <a:schemeClr val="tx1"/>
                </a:solidFill>
                <a:latin typeface="Times New Roman" panose="02020603050405020304" pitchFamily="18" charset="0"/>
                <a:cs typeface="Times New Roman" panose="02020603050405020304" pitchFamily="18" charset="0"/>
              </a:rPr>
              <a:t> 18(4): 332-337. </a:t>
            </a:r>
          </a:p>
          <a:p>
            <a:pPr marL="0" indent="0">
              <a:buNone/>
            </a:pPr>
            <a:endParaRPr lang="pt-BR" sz="1600" kern="1200" dirty="0" smtClean="0">
              <a:solidFill>
                <a:schemeClr val="tx1"/>
              </a:solidFill>
              <a:latin typeface="Times New Roman" panose="02020603050405020304" pitchFamily="18" charset="0"/>
              <a:cs typeface="Times New Roman" panose="02020603050405020304" pitchFamily="18" charset="0"/>
            </a:endParaRPr>
          </a:p>
          <a:p>
            <a:endParaRPr lang="en-US" sz="2800" kern="1200" dirty="0" smtClean="0">
              <a:solidFill>
                <a:schemeClr val="tx1"/>
              </a:solidFill>
            </a:endParaRPr>
          </a:p>
          <a:p>
            <a:endParaRPr lang="en-US" dirty="0"/>
          </a:p>
        </p:txBody>
      </p:sp>
    </p:spTree>
    <p:extLst>
      <p:ext uri="{BB962C8B-B14F-4D97-AF65-F5344CB8AC3E}">
        <p14:creationId xmlns:p14="http://schemas.microsoft.com/office/powerpoint/2010/main" val="17093932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asted-image.tiff"/>
          <p:cNvPicPr>
            <a:picLocks noChangeAspect="1"/>
          </p:cNvPicPr>
          <p:nvPr/>
        </p:nvPicPr>
        <p:blipFill>
          <a:blip r:embed="rId3">
            <a:extLst/>
          </a:blip>
          <a:stretch>
            <a:fillRect/>
          </a:stretch>
        </p:blipFill>
        <p:spPr>
          <a:xfrm>
            <a:off x="923274" y="-37842"/>
            <a:ext cx="10407032" cy="6933684"/>
          </a:xfrm>
          <a:prstGeom prst="rect">
            <a:avLst/>
          </a:prstGeom>
          <a:ln w="12700">
            <a:miter lim="400000"/>
          </a:ln>
        </p:spPr>
      </p:pic>
      <p:sp>
        <p:nvSpPr>
          <p:cNvPr id="135" name="Shape 135"/>
          <p:cNvSpPr/>
          <p:nvPr/>
        </p:nvSpPr>
        <p:spPr>
          <a:xfrm>
            <a:off x="1743996" y="409080"/>
            <a:ext cx="9089019" cy="172758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algn="ctr" defTabSz="410751" hangingPunct="0">
              <a:defRPr sz="5100" b="1" i="1">
                <a:latin typeface="Helvetica Neue"/>
                <a:ea typeface="Helvetica Neue"/>
                <a:cs typeface="Helvetica Neue"/>
                <a:sym typeface="Helvetica Neue"/>
              </a:defRPr>
            </a:pPr>
            <a:r>
              <a:rPr sz="3586" b="1" i="1" kern="0" dirty="0">
                <a:solidFill>
                  <a:srgbClr val="000000"/>
                </a:solidFill>
                <a:latin typeface="Helvetica Neue"/>
                <a:ea typeface="Helvetica Neue"/>
                <a:cs typeface="Helvetica Neue"/>
                <a:sym typeface="Helvetica Neue"/>
              </a:rPr>
              <a:t>Second Victim Syndrome:  </a:t>
            </a:r>
            <a:r>
              <a:rPr sz="3586" b="1" kern="0" dirty="0">
                <a:solidFill>
                  <a:srgbClr val="000000"/>
                </a:solidFill>
                <a:latin typeface="Helvetica Neue"/>
                <a:ea typeface="Helvetica Neue"/>
                <a:cs typeface="Helvetica Neue"/>
                <a:sym typeface="Helvetica Neue"/>
              </a:rPr>
              <a:t>“Those who suffer emotionally when the care they provide leads to patient harm.”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83" y="6126704"/>
            <a:ext cx="3216826" cy="677955"/>
          </a:xfrm>
          <a:prstGeom prst="rect">
            <a:avLst/>
          </a:prstGeom>
        </p:spPr>
      </p:pic>
    </p:spTree>
    <p:extLst>
      <p:ext uri="{BB962C8B-B14F-4D97-AF65-F5344CB8AC3E}">
        <p14:creationId xmlns:p14="http://schemas.microsoft.com/office/powerpoint/2010/main" val="36663503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750"/>
                                        <p:tgtEl>
                                          <p:spTgt spid="1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p:nvPr/>
        </p:nvSpPr>
        <p:spPr>
          <a:xfrm>
            <a:off x="6015049" y="3198200"/>
            <a:ext cx="161904" cy="461601"/>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algn="ctr" defTabSz="410751" hangingPunct="0"/>
            <a:r>
              <a:rPr sz="2531" kern="0">
                <a:solidFill>
                  <a:srgbClr val="000000"/>
                </a:solidFill>
                <a:sym typeface="Helvetica Neue Light"/>
              </a:rPr>
              <a:t> </a:t>
            </a:r>
          </a:p>
        </p:txBody>
      </p:sp>
      <p:pic>
        <p:nvPicPr>
          <p:cNvPr id="140" name="SVS Words.pdf"/>
          <p:cNvPicPr>
            <a:picLocks noChangeAspect="1"/>
          </p:cNvPicPr>
          <p:nvPr/>
        </p:nvPicPr>
        <p:blipFill>
          <a:blip r:embed="rId3">
            <a:extLst/>
          </a:blip>
          <a:stretch>
            <a:fillRect/>
          </a:stretch>
        </p:blipFill>
        <p:spPr>
          <a:xfrm>
            <a:off x="1106457" y="-284240"/>
            <a:ext cx="10139465" cy="7604599"/>
          </a:xfrm>
          <a:prstGeom prst="rect">
            <a:avLst/>
          </a:prstGeom>
          <a:ln w="12700">
            <a:miter lim="400000"/>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14" y="6096224"/>
            <a:ext cx="3216826" cy="677955"/>
          </a:xfrm>
          <a:prstGeom prst="rect">
            <a:avLst/>
          </a:prstGeom>
        </p:spPr>
      </p:pic>
    </p:spTree>
    <p:extLst>
      <p:ext uri="{BB962C8B-B14F-4D97-AF65-F5344CB8AC3E}">
        <p14:creationId xmlns:p14="http://schemas.microsoft.com/office/powerpoint/2010/main" val="183314541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720" y="434340"/>
            <a:ext cx="6065520" cy="6141720"/>
          </a:xfrm>
          <a:prstGeom prst="rect">
            <a:avLst/>
          </a:prstGeom>
          <a:noFill/>
          <a:ln>
            <a:noFill/>
          </a:ln>
        </p:spPr>
      </p:pic>
      <p:sp>
        <p:nvSpPr>
          <p:cNvPr id="3" name="Rounded Rectangle 2"/>
          <p:cNvSpPr/>
          <p:nvPr/>
        </p:nvSpPr>
        <p:spPr>
          <a:xfrm>
            <a:off x="784860" y="1122680"/>
            <a:ext cx="3604260" cy="726440"/>
          </a:xfrm>
          <a:prstGeom prst="roundRect">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FFFFFF"/>
                </a:solidFill>
                <a:effectLst/>
                <a:uFillTx/>
                <a:latin typeface="+mn-lt"/>
                <a:ea typeface="+mn-ea"/>
                <a:cs typeface="+mn-cs"/>
                <a:sym typeface="Helvetica Neue Light"/>
              </a:rPr>
              <a:t>1 in 7</a:t>
            </a:r>
            <a:endParaRPr kumimoji="0" lang="en-US" sz="3600" b="0" i="0" u="none" strike="noStrike" cap="none" spc="0" normalizeH="0" baseline="0" dirty="0">
              <a:ln>
                <a:noFill/>
              </a:ln>
              <a:solidFill>
                <a:srgbClr val="FFFFFF"/>
              </a:solidFill>
              <a:effectLst/>
              <a:uFillTx/>
              <a:latin typeface="+mn-lt"/>
              <a:ea typeface="+mn-ea"/>
              <a:cs typeface="+mn-cs"/>
              <a:sym typeface="Helvetica Neue Light"/>
            </a:endParaRPr>
          </a:p>
        </p:txBody>
      </p:sp>
      <p:sp>
        <p:nvSpPr>
          <p:cNvPr id="6" name="Hexagon 5"/>
          <p:cNvSpPr/>
          <p:nvPr/>
        </p:nvSpPr>
        <p:spPr>
          <a:xfrm>
            <a:off x="2350770" y="4639548"/>
            <a:ext cx="2072640" cy="1126014"/>
          </a:xfrm>
          <a:prstGeom prst="hexagon">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rgbClr val="FFFFFF"/>
                </a:solidFill>
                <a:effectLst/>
                <a:uFillTx/>
                <a:latin typeface="+mn-lt"/>
                <a:ea typeface="+mn-ea"/>
                <a:cs typeface="+mn-cs"/>
                <a:sym typeface="Helvetica Neue Light"/>
              </a:rPr>
              <a:t>81%</a:t>
            </a:r>
            <a:endParaRPr kumimoji="0" lang="en-US" sz="4800" b="0" i="0" u="none" strike="noStrike" cap="none" spc="0" normalizeH="0" baseline="0" dirty="0">
              <a:ln>
                <a:noFill/>
              </a:ln>
              <a:solidFill>
                <a:srgbClr val="FFFFFF"/>
              </a:solidFill>
              <a:effectLst/>
              <a:uFillTx/>
              <a:latin typeface="+mn-lt"/>
              <a:ea typeface="+mn-ea"/>
              <a:cs typeface="+mn-cs"/>
              <a:sym typeface="Helvetica Neue Light"/>
            </a:endParaRPr>
          </a:p>
        </p:txBody>
      </p:sp>
      <p:sp>
        <p:nvSpPr>
          <p:cNvPr id="7" name="Oval 6"/>
          <p:cNvSpPr/>
          <p:nvPr/>
        </p:nvSpPr>
        <p:spPr>
          <a:xfrm>
            <a:off x="2811780" y="2322235"/>
            <a:ext cx="2446020" cy="1182965"/>
          </a:xfrm>
          <a:prstGeom prst="ellips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rgbClr val="FFFFFF"/>
                </a:solidFill>
                <a:effectLst/>
                <a:uFillTx/>
                <a:latin typeface="+mn-lt"/>
                <a:ea typeface="+mn-ea"/>
                <a:cs typeface="+mn-cs"/>
                <a:sym typeface="Helvetica Neue Light"/>
              </a:rPr>
              <a:t>&gt;50%</a:t>
            </a:r>
            <a:endParaRPr kumimoji="0" lang="en-US" sz="4800" b="0" i="0" u="none" strike="noStrike" cap="none" spc="0" normalizeH="0" baseline="0" dirty="0">
              <a:ln>
                <a:noFill/>
              </a:ln>
              <a:solidFill>
                <a:srgbClr val="FFFFFF"/>
              </a:solidFill>
              <a:effectLst/>
              <a:uFillTx/>
              <a:latin typeface="+mn-lt"/>
              <a:ea typeface="+mn-ea"/>
              <a:cs typeface="+mn-cs"/>
              <a:sym typeface="Helvetica Neue Light"/>
            </a:endParaRPr>
          </a:p>
        </p:txBody>
      </p:sp>
      <p:sp>
        <p:nvSpPr>
          <p:cNvPr id="8" name="Diamond 7"/>
          <p:cNvSpPr/>
          <p:nvPr/>
        </p:nvSpPr>
        <p:spPr>
          <a:xfrm>
            <a:off x="556260" y="3017559"/>
            <a:ext cx="1958340" cy="1182013"/>
          </a:xfrm>
          <a:prstGeom prst="diamond">
            <a:avLst/>
          </a:prstGeom>
          <a:solidFill>
            <a:schemeClr val="accent5">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FFFFFF"/>
                </a:solidFill>
                <a:effectLst/>
                <a:uFillTx/>
                <a:latin typeface="+mn-lt"/>
                <a:ea typeface="+mn-ea"/>
                <a:cs typeface="+mn-cs"/>
                <a:sym typeface="Helvetica Neue Light"/>
              </a:rPr>
              <a:t>60%</a:t>
            </a:r>
            <a:endParaRPr kumimoji="0" lang="en-US" sz="3200" b="0" i="0" u="none" strike="noStrike" cap="none" spc="0" normalizeH="0" baseline="0" dirty="0">
              <a:ln>
                <a:noFill/>
              </a:ln>
              <a:solidFill>
                <a:srgbClr val="FFFFFF"/>
              </a:solidFill>
              <a:effectLst/>
              <a:uFillTx/>
              <a:latin typeface="+mn-lt"/>
              <a:ea typeface="+mn-ea"/>
              <a:cs typeface="+mn-cs"/>
              <a:sym typeface="Helvetica Neue Ligh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94" y="6042884"/>
            <a:ext cx="3216826" cy="677955"/>
          </a:xfrm>
          <a:prstGeom prst="rect">
            <a:avLst/>
          </a:prstGeom>
        </p:spPr>
      </p:pic>
    </p:spTree>
    <p:extLst>
      <p:ext uri="{BB962C8B-B14F-4D97-AF65-F5344CB8AC3E}">
        <p14:creationId xmlns:p14="http://schemas.microsoft.com/office/powerpoint/2010/main" val="25117255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8799" y="381001"/>
            <a:ext cx="8624619" cy="5133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94" y="6042884"/>
            <a:ext cx="3216826" cy="677955"/>
          </a:xfrm>
          <a:prstGeom prst="rect">
            <a:avLst/>
          </a:prstGeom>
        </p:spPr>
      </p:pic>
    </p:spTree>
    <p:extLst>
      <p:ext uri="{BB962C8B-B14F-4D97-AF65-F5344CB8AC3E}">
        <p14:creationId xmlns:p14="http://schemas.microsoft.com/office/powerpoint/2010/main" val="101516352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noGrp="1"/>
          </p:cNvGraphicFramePr>
          <p:nvPr>
            <p:ph idx="1"/>
            <p:extLst>
              <p:ext uri="{D42A27DB-BD31-4B8C-83A1-F6EECF244321}">
                <p14:modId xmlns:p14="http://schemas.microsoft.com/office/powerpoint/2010/main" val="1789184235"/>
              </p:ext>
            </p:extLst>
          </p:nvPr>
        </p:nvGraphicFramePr>
        <p:xfrm>
          <a:off x="1781713" y="1687248"/>
          <a:ext cx="8537966" cy="5004872"/>
        </p:xfrm>
        <a:graphic>
          <a:graphicData uri="http://schemas.openxmlformats.org/drawingml/2006/table">
            <a:tbl>
              <a:tblPr firstRow="1" bandRow="1">
                <a:tableStyleId>{93296810-A885-4BE3-A3E7-6D5BEEA58F35}</a:tableStyleId>
              </a:tblPr>
              <a:tblGrid>
                <a:gridCol w="2830804"/>
                <a:gridCol w="2830804"/>
                <a:gridCol w="2876358"/>
              </a:tblGrid>
              <a:tr h="519808">
                <a:tc>
                  <a:txBody>
                    <a:bodyPr/>
                    <a:lstStyle/>
                    <a:p>
                      <a:pPr algn="ctr"/>
                      <a:r>
                        <a:rPr lang="en-US" sz="1800" dirty="0" smtClean="0"/>
                        <a:t>Emotional</a:t>
                      </a:r>
                      <a:endParaRPr lang="en-US" sz="1800" dirty="0"/>
                    </a:p>
                  </a:txBody>
                  <a:tcPr marL="91442" marR="91442"/>
                </a:tc>
                <a:tc>
                  <a:txBody>
                    <a:bodyPr/>
                    <a:lstStyle/>
                    <a:p>
                      <a:pPr algn="ctr"/>
                      <a:r>
                        <a:rPr lang="en-US" sz="2400" dirty="0" smtClean="0"/>
                        <a:t>Cognitive</a:t>
                      </a:r>
                      <a:endParaRPr lang="en-US" sz="2400" dirty="0"/>
                    </a:p>
                  </a:txBody>
                  <a:tcPr marL="91442" marR="91442"/>
                </a:tc>
                <a:tc>
                  <a:txBody>
                    <a:bodyPr/>
                    <a:lstStyle/>
                    <a:p>
                      <a:pPr algn="ctr"/>
                      <a:r>
                        <a:rPr lang="en-US" sz="1800" dirty="0" smtClean="0"/>
                        <a:t>Behavioral</a:t>
                      </a:r>
                      <a:endParaRPr lang="en-US" sz="1800" dirty="0"/>
                    </a:p>
                  </a:txBody>
                  <a:tcPr marL="91442" marR="91442"/>
                </a:tc>
              </a:tr>
              <a:tr h="519808">
                <a:tc>
                  <a:txBody>
                    <a:bodyPr/>
                    <a:lstStyle/>
                    <a:p>
                      <a:r>
                        <a:rPr lang="en-US" sz="2400" dirty="0" smtClean="0"/>
                        <a:t>Fear</a:t>
                      </a:r>
                      <a:endParaRPr lang="en-US" sz="2400" dirty="0"/>
                    </a:p>
                  </a:txBody>
                  <a:tcPr marL="91442" marR="91442"/>
                </a:tc>
                <a:tc>
                  <a:txBody>
                    <a:bodyPr/>
                    <a:lstStyle/>
                    <a:p>
                      <a:r>
                        <a:rPr lang="en-US" sz="2400" dirty="0" smtClean="0"/>
                        <a:t>Confusion</a:t>
                      </a:r>
                      <a:endParaRPr lang="en-US" sz="2400" dirty="0"/>
                    </a:p>
                  </a:txBody>
                  <a:tcPr marL="91442" marR="91442"/>
                </a:tc>
                <a:tc>
                  <a:txBody>
                    <a:bodyPr/>
                    <a:lstStyle/>
                    <a:p>
                      <a:r>
                        <a:rPr lang="en-US" sz="2400" dirty="0" smtClean="0"/>
                        <a:t>Crying</a:t>
                      </a:r>
                      <a:endParaRPr lang="en-US" sz="2400" dirty="0"/>
                    </a:p>
                  </a:txBody>
                  <a:tcPr marL="91442" marR="91442"/>
                </a:tc>
              </a:tr>
              <a:tr h="519808">
                <a:tc>
                  <a:txBody>
                    <a:bodyPr/>
                    <a:lstStyle/>
                    <a:p>
                      <a:r>
                        <a:rPr lang="en-US" sz="2400" dirty="0" smtClean="0"/>
                        <a:t>Guilt</a:t>
                      </a:r>
                      <a:endParaRPr lang="en-US" sz="2400" dirty="0"/>
                    </a:p>
                  </a:txBody>
                  <a:tcPr marL="91442" marR="91442"/>
                </a:tc>
                <a:tc>
                  <a:txBody>
                    <a:bodyPr/>
                    <a:lstStyle/>
                    <a:p>
                      <a:r>
                        <a:rPr lang="en-US" sz="2400" dirty="0" smtClean="0"/>
                        <a:t>Disorientation</a:t>
                      </a:r>
                      <a:endParaRPr lang="en-US" sz="2400" dirty="0"/>
                    </a:p>
                  </a:txBody>
                  <a:tcPr marL="91442" marR="91442"/>
                </a:tc>
                <a:tc>
                  <a:txBody>
                    <a:bodyPr/>
                    <a:lstStyle/>
                    <a:p>
                      <a:r>
                        <a:rPr lang="en-US" sz="2400" dirty="0" smtClean="0"/>
                        <a:t>Yelling/Screaming</a:t>
                      </a:r>
                      <a:endParaRPr lang="en-US" sz="2400" dirty="0"/>
                    </a:p>
                  </a:txBody>
                  <a:tcPr marL="91442" marR="91442"/>
                </a:tc>
              </a:tr>
              <a:tr h="519808">
                <a:tc>
                  <a:txBody>
                    <a:bodyPr/>
                    <a:lstStyle/>
                    <a:p>
                      <a:r>
                        <a:rPr lang="en-US" sz="2400" dirty="0" smtClean="0"/>
                        <a:t>Shock</a:t>
                      </a:r>
                      <a:endParaRPr lang="en-US" sz="2400" dirty="0"/>
                    </a:p>
                  </a:txBody>
                  <a:tcPr marL="91442" marR="91442"/>
                </a:tc>
                <a:tc>
                  <a:txBody>
                    <a:bodyPr/>
                    <a:lstStyle/>
                    <a:p>
                      <a:r>
                        <a:rPr lang="en-US" sz="2400" dirty="0" smtClean="0"/>
                        <a:t>Poor concentration</a:t>
                      </a:r>
                      <a:endParaRPr lang="en-US" sz="2400" dirty="0"/>
                    </a:p>
                  </a:txBody>
                  <a:tcPr marL="91442" marR="91442"/>
                </a:tc>
                <a:tc>
                  <a:txBody>
                    <a:bodyPr/>
                    <a:lstStyle/>
                    <a:p>
                      <a:r>
                        <a:rPr lang="en-US" sz="2400" dirty="0" smtClean="0"/>
                        <a:t>Silence</a:t>
                      </a:r>
                      <a:endParaRPr lang="en-US" sz="2400" dirty="0"/>
                    </a:p>
                  </a:txBody>
                  <a:tcPr marL="91442" marR="91442"/>
                </a:tc>
              </a:tr>
              <a:tr h="519808">
                <a:tc>
                  <a:txBody>
                    <a:bodyPr/>
                    <a:lstStyle/>
                    <a:p>
                      <a:r>
                        <a:rPr lang="en-US" sz="2400" dirty="0" smtClean="0"/>
                        <a:t>Panic</a:t>
                      </a:r>
                      <a:endParaRPr lang="en-US" sz="2400" dirty="0"/>
                    </a:p>
                  </a:txBody>
                  <a:tcPr marL="91442" marR="91442"/>
                </a:tc>
                <a:tc>
                  <a:txBody>
                    <a:bodyPr/>
                    <a:lstStyle/>
                    <a:p>
                      <a:r>
                        <a:rPr lang="en-US" sz="2400" dirty="0" smtClean="0"/>
                        <a:t>Inattention</a:t>
                      </a:r>
                      <a:endParaRPr lang="en-US" sz="2400" dirty="0"/>
                    </a:p>
                  </a:txBody>
                  <a:tcPr marL="91442" marR="91442"/>
                </a:tc>
                <a:tc>
                  <a:txBody>
                    <a:bodyPr/>
                    <a:lstStyle/>
                    <a:p>
                      <a:r>
                        <a:rPr lang="en-US" sz="2400" dirty="0" smtClean="0"/>
                        <a:t>Withdrawal</a:t>
                      </a:r>
                      <a:endParaRPr lang="en-US" sz="2400" dirty="0"/>
                    </a:p>
                  </a:txBody>
                  <a:tcPr marL="91442" marR="91442"/>
                </a:tc>
              </a:tr>
              <a:tr h="846408">
                <a:tc>
                  <a:txBody>
                    <a:bodyPr/>
                    <a:lstStyle/>
                    <a:p>
                      <a:r>
                        <a:rPr lang="en-US" sz="2400" dirty="0" smtClean="0"/>
                        <a:t>Depression</a:t>
                      </a:r>
                      <a:endParaRPr lang="en-US" sz="2400" dirty="0"/>
                    </a:p>
                  </a:txBody>
                  <a:tcPr marL="91442" marR="91442"/>
                </a:tc>
                <a:tc>
                  <a:txBody>
                    <a:bodyPr/>
                    <a:lstStyle/>
                    <a:p>
                      <a:r>
                        <a:rPr lang="en-US" sz="2400" dirty="0" smtClean="0"/>
                        <a:t>Inability to recall event</a:t>
                      </a:r>
                      <a:endParaRPr lang="en-US" sz="2400" dirty="0"/>
                    </a:p>
                  </a:txBody>
                  <a:tcPr marL="91442" marR="91442"/>
                </a:tc>
                <a:tc>
                  <a:txBody>
                    <a:bodyPr/>
                    <a:lstStyle/>
                    <a:p>
                      <a:r>
                        <a:rPr lang="en-US" sz="2400" dirty="0" smtClean="0"/>
                        <a:t>Pacing</a:t>
                      </a:r>
                      <a:endParaRPr lang="en-US" sz="2400" dirty="0"/>
                    </a:p>
                  </a:txBody>
                  <a:tcPr marL="91442" marR="91442"/>
                </a:tc>
              </a:tr>
              <a:tr h="519808">
                <a:tc>
                  <a:txBody>
                    <a:bodyPr/>
                    <a:lstStyle/>
                    <a:p>
                      <a:r>
                        <a:rPr lang="en-US" sz="2400" dirty="0" smtClean="0"/>
                        <a:t>Agitation</a:t>
                      </a:r>
                      <a:endParaRPr lang="en-US" sz="2400" dirty="0"/>
                    </a:p>
                  </a:txBody>
                  <a:tcPr marL="91442" marR="91442"/>
                </a:tc>
                <a:tc>
                  <a:txBody>
                    <a:bodyPr/>
                    <a:lstStyle/>
                    <a:p>
                      <a:endParaRPr lang="en-US" sz="2400" dirty="0"/>
                    </a:p>
                  </a:txBody>
                  <a:tcPr marL="91442" marR="91442"/>
                </a:tc>
                <a:tc>
                  <a:txBody>
                    <a:bodyPr/>
                    <a:lstStyle/>
                    <a:p>
                      <a:r>
                        <a:rPr lang="en-US" sz="2400" dirty="0" smtClean="0"/>
                        <a:t>Hollow glare</a:t>
                      </a:r>
                      <a:endParaRPr lang="en-US" sz="2400" dirty="0"/>
                    </a:p>
                  </a:txBody>
                  <a:tcPr marL="91442" marR="91442"/>
                </a:tc>
              </a:tr>
              <a:tr h="519808">
                <a:tc>
                  <a:txBody>
                    <a:bodyPr/>
                    <a:lstStyle/>
                    <a:p>
                      <a:r>
                        <a:rPr lang="en-US" sz="2400" dirty="0" smtClean="0"/>
                        <a:t>Intense anger</a:t>
                      </a:r>
                      <a:endParaRPr lang="en-US" sz="2400" dirty="0"/>
                    </a:p>
                  </a:txBody>
                  <a:tcPr marL="91442" marR="91442"/>
                </a:tc>
                <a:tc>
                  <a:txBody>
                    <a:bodyPr/>
                    <a:lstStyle/>
                    <a:p>
                      <a:endParaRPr lang="en-US" sz="2400" dirty="0"/>
                    </a:p>
                  </a:txBody>
                  <a:tcPr marL="91442" marR="91442"/>
                </a:tc>
                <a:tc>
                  <a:txBody>
                    <a:bodyPr/>
                    <a:lstStyle/>
                    <a:p>
                      <a:r>
                        <a:rPr lang="en-US" sz="2400" dirty="0" smtClean="0"/>
                        <a:t>Agitated movement</a:t>
                      </a:r>
                      <a:endParaRPr lang="en-US" sz="2400" dirty="0"/>
                    </a:p>
                  </a:txBody>
                  <a:tcPr marL="91442" marR="91442"/>
                </a:tc>
              </a:tr>
              <a:tr h="519808">
                <a:tc>
                  <a:txBody>
                    <a:bodyPr/>
                    <a:lstStyle/>
                    <a:p>
                      <a:r>
                        <a:rPr lang="en-US" sz="2400" dirty="0" smtClean="0"/>
                        <a:t>Anxiousness</a:t>
                      </a:r>
                      <a:endParaRPr lang="en-US" sz="2400" dirty="0"/>
                    </a:p>
                  </a:txBody>
                  <a:tcPr marL="91442" marR="91442"/>
                </a:tc>
                <a:tc>
                  <a:txBody>
                    <a:bodyPr/>
                    <a:lstStyle/>
                    <a:p>
                      <a:endParaRPr lang="en-US" sz="2400" dirty="0"/>
                    </a:p>
                  </a:txBody>
                  <a:tcPr marL="91442" marR="91442"/>
                </a:tc>
                <a:tc>
                  <a:txBody>
                    <a:bodyPr/>
                    <a:lstStyle/>
                    <a:p>
                      <a:r>
                        <a:rPr lang="en-US" sz="2400" dirty="0" smtClean="0"/>
                        <a:t>Retarded movement</a:t>
                      </a:r>
                      <a:endParaRPr lang="en-US" sz="2400" dirty="0"/>
                    </a:p>
                  </a:txBody>
                  <a:tcPr marL="91442" marR="91442"/>
                </a:tc>
              </a:tr>
            </a:tbl>
          </a:graphicData>
        </a:graphic>
      </p:graphicFrame>
      <p:sp>
        <p:nvSpPr>
          <p:cNvPr id="57346" name="Title 1"/>
          <p:cNvSpPr>
            <a:spLocks noGrp="1"/>
          </p:cNvSpPr>
          <p:nvPr>
            <p:ph type="title"/>
          </p:nvPr>
        </p:nvSpPr>
        <p:spPr/>
        <p:txBody>
          <a:bodyPr/>
          <a:lstStyle/>
          <a:p>
            <a:r>
              <a:rPr lang="en-US" dirty="0" smtClean="0">
                <a:latin typeface="Candara"/>
                <a:ea typeface="ＭＳ Ｐゴシック"/>
                <a:cs typeface="Candara"/>
              </a:rPr>
              <a:t>Identifying a Second Victim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694" y="242136"/>
            <a:ext cx="2313986" cy="487679"/>
          </a:xfrm>
          <a:prstGeom prst="rect">
            <a:avLst/>
          </a:prstGeom>
        </p:spPr>
      </p:pic>
    </p:spTree>
    <p:extLst>
      <p:ext uri="{BB962C8B-B14F-4D97-AF65-F5344CB8AC3E}">
        <p14:creationId xmlns:p14="http://schemas.microsoft.com/office/powerpoint/2010/main" val="3308735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Second Victim Recovery Trajectory</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5"/>
          <p:cNvGraphicFramePr>
            <a:graphicFrameLocks noGrp="1"/>
          </p:cNvGraphicFramePr>
          <p:nvPr>
            <p:ph idx="4294967295"/>
            <p:extLst>
              <p:ext uri="{D42A27DB-BD31-4B8C-83A1-F6EECF244321}">
                <p14:modId xmlns:p14="http://schemas.microsoft.com/office/powerpoint/2010/main" val="3539891418"/>
              </p:ext>
            </p:extLst>
          </p:nvPr>
        </p:nvGraphicFramePr>
        <p:xfrm>
          <a:off x="2139696" y="1625760"/>
          <a:ext cx="5402224" cy="342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 3"/>
          <p:cNvSpPr/>
          <p:nvPr/>
        </p:nvSpPr>
        <p:spPr>
          <a:xfrm rot="3379829">
            <a:off x="6645258" y="2986559"/>
            <a:ext cx="2840848" cy="1544490"/>
          </a:xfrm>
          <a:prstGeom prst="swooshArrow">
            <a:avLst>
              <a:gd name="adj1" fmla="val 25000"/>
              <a:gd name="adj2" fmla="val 25000"/>
            </a:avLst>
          </a:prstGeom>
          <a:solidFill>
            <a:srgbClr val="FF33CC">
              <a:alpha val="25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 3"/>
          <p:cNvSpPr/>
          <p:nvPr/>
        </p:nvSpPr>
        <p:spPr>
          <a:xfrm rot="250067">
            <a:off x="6659255" y="2561450"/>
            <a:ext cx="2720864" cy="752816"/>
          </a:xfrm>
          <a:prstGeom prst="swooshArrow">
            <a:avLst>
              <a:gd name="adj1" fmla="val 37189"/>
              <a:gd name="adj2" fmla="val 57560"/>
            </a:avLst>
          </a:prstGeom>
          <a:solidFill>
            <a:srgbClr val="FF33CC">
              <a:alpha val="25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 3"/>
          <p:cNvSpPr/>
          <p:nvPr/>
        </p:nvSpPr>
        <p:spPr>
          <a:xfrm rot="6736493" flipH="1">
            <a:off x="6910243" y="1657205"/>
            <a:ext cx="2103985" cy="1346871"/>
          </a:xfrm>
          <a:prstGeom prst="swooshArrow">
            <a:avLst>
              <a:gd name="adj1" fmla="val 25000"/>
              <a:gd name="adj2" fmla="val 25000"/>
            </a:avLst>
          </a:prstGeom>
          <a:solidFill>
            <a:srgbClr val="FF33CC">
              <a:alpha val="24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TextBox 7"/>
          <p:cNvSpPr txBox="1"/>
          <p:nvPr/>
        </p:nvSpPr>
        <p:spPr>
          <a:xfrm rot="18189073">
            <a:off x="7746901" y="1979941"/>
            <a:ext cx="1023223" cy="369332"/>
          </a:xfrm>
          <a:prstGeom prst="rect">
            <a:avLst/>
          </a:prstGeom>
          <a:noFill/>
        </p:spPr>
        <p:txBody>
          <a:bodyPr wrap="square" rtlCol="0">
            <a:spAutoFit/>
          </a:bodyPr>
          <a:lstStyle/>
          <a:p>
            <a:r>
              <a:rPr lang="en-US" dirty="0" smtClean="0"/>
              <a:t>Thriving</a:t>
            </a:r>
            <a:endParaRPr lang="en-US" dirty="0"/>
          </a:p>
        </p:txBody>
      </p:sp>
      <p:sp>
        <p:nvSpPr>
          <p:cNvPr id="9" name="TextBox 8"/>
          <p:cNvSpPr txBox="1"/>
          <p:nvPr/>
        </p:nvSpPr>
        <p:spPr>
          <a:xfrm>
            <a:off x="7854696" y="2713753"/>
            <a:ext cx="1219200" cy="369332"/>
          </a:xfrm>
          <a:prstGeom prst="rect">
            <a:avLst/>
          </a:prstGeom>
          <a:noFill/>
        </p:spPr>
        <p:txBody>
          <a:bodyPr wrap="square" rtlCol="0">
            <a:spAutoFit/>
          </a:bodyPr>
          <a:lstStyle/>
          <a:p>
            <a:r>
              <a:rPr lang="en-US" dirty="0" smtClean="0"/>
              <a:t>Surviving</a:t>
            </a:r>
            <a:endParaRPr lang="en-US" dirty="0"/>
          </a:p>
        </p:txBody>
      </p:sp>
      <p:sp>
        <p:nvSpPr>
          <p:cNvPr id="10" name="TextBox 9"/>
          <p:cNvSpPr txBox="1"/>
          <p:nvPr/>
        </p:nvSpPr>
        <p:spPr>
          <a:xfrm rot="2417652">
            <a:off x="7497264" y="3799622"/>
            <a:ext cx="2119480" cy="379393"/>
          </a:xfrm>
          <a:prstGeom prst="rect">
            <a:avLst/>
          </a:prstGeom>
          <a:noFill/>
        </p:spPr>
        <p:txBody>
          <a:bodyPr wrap="square" rtlCol="0">
            <a:spAutoFit/>
          </a:bodyPr>
          <a:lstStyle/>
          <a:p>
            <a:r>
              <a:rPr lang="en-US" dirty="0" smtClean="0"/>
              <a:t>Dropping Out</a:t>
            </a:r>
            <a:endParaRPr lang="en-US" dirty="0"/>
          </a:p>
        </p:txBody>
      </p:sp>
      <p:sp>
        <p:nvSpPr>
          <p:cNvPr id="13" name="TextBox 12"/>
          <p:cNvSpPr txBox="1"/>
          <p:nvPr/>
        </p:nvSpPr>
        <p:spPr>
          <a:xfrm>
            <a:off x="2505319" y="4146611"/>
            <a:ext cx="1714637" cy="338554"/>
          </a:xfrm>
          <a:prstGeom prst="rect">
            <a:avLst/>
          </a:prstGeom>
          <a:noFill/>
        </p:spPr>
        <p:txBody>
          <a:bodyPr wrap="none" rtlCol="0">
            <a:spAutoFit/>
          </a:bodyPr>
          <a:lstStyle/>
          <a:p>
            <a:r>
              <a:rPr lang="en-US" sz="1600" dirty="0" smtClean="0"/>
              <a:t>Impact Realization</a:t>
            </a:r>
            <a:endParaRPr lang="en-US" sz="1600" dirty="0"/>
          </a:p>
        </p:txBody>
      </p:sp>
      <p:sp>
        <p:nvSpPr>
          <p:cNvPr id="14" name="TextBox 13"/>
          <p:cNvSpPr txBox="1"/>
          <p:nvPr/>
        </p:nvSpPr>
        <p:spPr>
          <a:xfrm>
            <a:off x="3130296" y="5148810"/>
            <a:ext cx="6096000" cy="553998"/>
          </a:xfrm>
          <a:prstGeom prst="rect">
            <a:avLst/>
          </a:prstGeom>
          <a:noFill/>
        </p:spPr>
        <p:txBody>
          <a:bodyPr wrap="square" rtlCol="0">
            <a:spAutoFit/>
          </a:bodyPr>
          <a:lstStyle/>
          <a:p>
            <a:pPr marL="400050" lvl="1" indent="0">
              <a:spcBef>
                <a:spcPts val="600"/>
              </a:spcBef>
              <a:spcAft>
                <a:spcPts val="600"/>
              </a:spcAft>
              <a:buFont typeface="Wingdings" pitchFamily="2" charset="2"/>
              <a:buNone/>
            </a:pPr>
            <a:r>
              <a:rPr lang="en-US" altLang="en-US" sz="1000" dirty="0">
                <a:cs typeface="Arial" panose="020B0604020202020204" pitchFamily="34" charset="0"/>
              </a:rPr>
              <a:t>Scott, S. D., Hirschinger, L. E., Cox, K. R., McCoig, M. M., Brandt, J., &amp; Hall, L. W. (2009). The natural history of recovery for the healthcare provider second victim after adverse patient events. Journal of Quality and Safety in Health Care, 18, 325-330.</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594" y="6042884"/>
            <a:ext cx="3216826" cy="677955"/>
          </a:xfrm>
          <a:prstGeom prst="rect">
            <a:avLst/>
          </a:prstGeom>
        </p:spPr>
      </p:pic>
    </p:spTree>
    <p:extLst>
      <p:ext uri="{BB962C8B-B14F-4D97-AF65-F5344CB8AC3E}">
        <p14:creationId xmlns:p14="http://schemas.microsoft.com/office/powerpoint/2010/main" val="56569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8"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322411" y="1778000"/>
          <a:ext cx="7278790" cy="4389120"/>
        </p:xfrm>
        <a:graphic>
          <a:graphicData uri="http://schemas.openxmlformats.org/drawingml/2006/table">
            <a:tbl>
              <a:tblPr bandRow="1">
                <a:tableStyleId>{5C22544A-7EE6-4342-B048-85BDC9FD1C3A}</a:tableStyleId>
              </a:tblPr>
              <a:tblGrid>
                <a:gridCol w="3639395"/>
                <a:gridCol w="3639395"/>
              </a:tblGrid>
              <a:tr h="1099858">
                <a:tc>
                  <a:txBody>
                    <a:bodyPr/>
                    <a:lstStyle/>
                    <a:p>
                      <a:r>
                        <a:rPr lang="en-US" dirty="0" smtClean="0"/>
                        <a:t>Prevention</a:t>
                      </a:r>
                      <a:endParaRPr lang="en-US" dirty="0"/>
                    </a:p>
                  </a:txBody>
                  <a:tcPr marL="82321" marR="82321"/>
                </a:tc>
                <a:tc>
                  <a:txBody>
                    <a:bodyPr/>
                    <a:lstStyle/>
                    <a:p>
                      <a:pPr marL="342900" indent="-342900">
                        <a:buAutoNum type="arabicPeriod"/>
                      </a:pPr>
                      <a:r>
                        <a:rPr lang="en-US" dirty="0" smtClean="0"/>
                        <a:t>Reduce errors </a:t>
                      </a:r>
                    </a:p>
                    <a:p>
                      <a:pPr marL="342900" indent="-342900">
                        <a:buAutoNum type="arabicPeriod"/>
                      </a:pPr>
                      <a:r>
                        <a:rPr lang="en-US" dirty="0" smtClean="0"/>
                        <a:t>Promote physician wellness</a:t>
                      </a:r>
                    </a:p>
                    <a:p>
                      <a:pPr marL="342900" indent="-342900">
                        <a:buAutoNum type="arabicPeriod"/>
                      </a:pPr>
                      <a:r>
                        <a:rPr lang="en-US" dirty="0" smtClean="0"/>
                        <a:t>Create</a:t>
                      </a:r>
                      <a:r>
                        <a:rPr lang="en-US" baseline="0" dirty="0" smtClean="0"/>
                        <a:t> a “Just culture” environment</a:t>
                      </a:r>
                      <a:endParaRPr lang="en-US" dirty="0"/>
                    </a:p>
                  </a:txBody>
                  <a:tcPr marL="82321" marR="82321"/>
                </a:tc>
              </a:tr>
              <a:tr h="1607485">
                <a:tc>
                  <a:txBody>
                    <a:bodyPr/>
                    <a:lstStyle/>
                    <a:p>
                      <a:r>
                        <a:rPr lang="en-US" dirty="0" smtClean="0"/>
                        <a:t>Mitigation</a:t>
                      </a:r>
                      <a:endParaRPr lang="en-US" dirty="0"/>
                    </a:p>
                  </a:txBody>
                  <a:tcPr marL="82321" marR="82321"/>
                </a:tc>
                <a:tc>
                  <a:txBody>
                    <a:bodyPr/>
                    <a:lstStyle/>
                    <a:p>
                      <a:pPr marL="342900" indent="-342900">
                        <a:buAutoNum type="arabicPeriod"/>
                      </a:pPr>
                      <a:r>
                        <a:rPr lang="en-US" dirty="0" smtClean="0"/>
                        <a:t>Institutional “acute</a:t>
                      </a:r>
                      <a:r>
                        <a:rPr lang="en-US" baseline="0" dirty="0" smtClean="0"/>
                        <a:t> response teams”</a:t>
                      </a:r>
                    </a:p>
                    <a:p>
                      <a:pPr marL="342900" indent="-342900">
                        <a:buAutoNum type="arabicPeriod"/>
                      </a:pPr>
                      <a:r>
                        <a:rPr lang="en-US" baseline="0" dirty="0" smtClean="0"/>
                        <a:t>Immediately available emotional “first aid”</a:t>
                      </a:r>
                    </a:p>
                    <a:p>
                      <a:pPr marL="342900" indent="-342900">
                        <a:buAutoNum type="arabicPeriod"/>
                      </a:pPr>
                      <a:r>
                        <a:rPr lang="en-US" baseline="0" dirty="0" smtClean="0"/>
                        <a:t>Break from professional responsibilities</a:t>
                      </a:r>
                      <a:endParaRPr lang="en-US" dirty="0"/>
                    </a:p>
                  </a:txBody>
                  <a:tcPr marL="82321" marR="82321"/>
                </a:tc>
              </a:tr>
              <a:tr h="1353672">
                <a:tc>
                  <a:txBody>
                    <a:bodyPr/>
                    <a:lstStyle/>
                    <a:p>
                      <a:r>
                        <a:rPr lang="en-US" dirty="0" smtClean="0"/>
                        <a:t>Support</a:t>
                      </a:r>
                      <a:endParaRPr lang="en-US" dirty="0"/>
                    </a:p>
                  </a:txBody>
                  <a:tcPr marL="82321" marR="82321"/>
                </a:tc>
                <a:tc>
                  <a:txBody>
                    <a:bodyPr/>
                    <a:lstStyle/>
                    <a:p>
                      <a:pPr marL="342900" indent="-342900">
                        <a:buAutoNum type="arabicPeriod"/>
                      </a:pPr>
                      <a:r>
                        <a:rPr lang="en-US" dirty="0" smtClean="0"/>
                        <a:t>“No blame” institutional support programs</a:t>
                      </a:r>
                    </a:p>
                    <a:p>
                      <a:pPr marL="342900" indent="-342900">
                        <a:buAutoNum type="arabicPeriod"/>
                      </a:pPr>
                      <a:r>
                        <a:rPr lang="en-US" dirty="0" smtClean="0"/>
                        <a:t>Customized long term counseling</a:t>
                      </a:r>
                    </a:p>
                    <a:p>
                      <a:pPr marL="342900" indent="-342900">
                        <a:buAutoNum type="arabicPeriod"/>
                      </a:pPr>
                      <a:r>
                        <a:rPr lang="en-US" dirty="0" smtClean="0"/>
                        <a:t>Strict</a:t>
                      </a:r>
                      <a:r>
                        <a:rPr lang="en-US" baseline="0" dirty="0" smtClean="0"/>
                        <a:t> confidentiality</a:t>
                      </a:r>
                      <a:endParaRPr lang="en-US" dirty="0"/>
                    </a:p>
                  </a:txBody>
                  <a:tcPr marL="82321" marR="82321"/>
                </a:tc>
              </a:tr>
            </a:tbl>
          </a:graphicData>
        </a:graphic>
      </p:graphicFrame>
      <p:sp>
        <p:nvSpPr>
          <p:cNvPr id="2" name="Title 1"/>
          <p:cNvSpPr>
            <a:spLocks noGrp="1"/>
          </p:cNvSpPr>
          <p:nvPr>
            <p:ph type="title"/>
          </p:nvPr>
        </p:nvSpPr>
        <p:spPr/>
        <p:txBody>
          <a:bodyPr>
            <a:normAutofit/>
          </a:bodyPr>
          <a:lstStyle/>
          <a:p>
            <a:r>
              <a:rPr lang="en-US" dirty="0" smtClean="0"/>
              <a:t>Management of second victim syndrome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94" y="6118363"/>
            <a:ext cx="2858686" cy="602476"/>
          </a:xfrm>
          <a:prstGeom prst="rect">
            <a:avLst/>
          </a:prstGeom>
        </p:spPr>
      </p:pic>
    </p:spTree>
    <p:extLst>
      <p:ext uri="{BB962C8B-B14F-4D97-AF65-F5344CB8AC3E}">
        <p14:creationId xmlns:p14="http://schemas.microsoft.com/office/powerpoint/2010/main" val="559233981"/>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4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3141</Words>
  <Application>Microsoft Office PowerPoint</Application>
  <PresentationFormat>Widescreen</PresentationFormat>
  <Paragraphs>236</Paragraphs>
  <Slides>21</Slides>
  <Notes>17</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21</vt:i4>
      </vt:variant>
    </vt:vector>
  </HeadingPairs>
  <TitlesOfParts>
    <vt:vector size="39" baseType="lpstr">
      <vt:lpstr>MS PGothic</vt:lpstr>
      <vt:lpstr>Arial</vt:lpstr>
      <vt:lpstr>Calibri</vt:lpstr>
      <vt:lpstr>Calibri Light</vt:lpstr>
      <vt:lpstr>Candara</vt:lpstr>
      <vt:lpstr>Helvetica</vt:lpstr>
      <vt:lpstr>Helvetica Neue</vt:lpstr>
      <vt:lpstr>Helvetica Neue Light</vt:lpstr>
      <vt:lpstr>Helvetica Neue Medium</vt:lpstr>
      <vt:lpstr>Symbol</vt:lpstr>
      <vt:lpstr>Tahoma</vt:lpstr>
      <vt:lpstr>Times New Roman</vt:lpstr>
      <vt:lpstr>Wingdings</vt:lpstr>
      <vt:lpstr>ModernPortfolio</vt:lpstr>
      <vt:lpstr>1_ModernPortfolio</vt:lpstr>
      <vt:lpstr>2_Waveform</vt:lpstr>
      <vt:lpstr>4_Waveform</vt:lpstr>
      <vt:lpstr>Office Theme</vt:lpstr>
      <vt:lpstr>“You are Not Alone”</vt:lpstr>
      <vt:lpstr>PowerPoint Presentation</vt:lpstr>
      <vt:lpstr>PowerPoint Presentation</vt:lpstr>
      <vt:lpstr>PowerPoint Presentation</vt:lpstr>
      <vt:lpstr>PowerPoint Presentation</vt:lpstr>
      <vt:lpstr>PowerPoint Presentation</vt:lpstr>
      <vt:lpstr>Identifying a Second Victim</vt:lpstr>
      <vt:lpstr>Second Victim Recovery Trajectory</vt:lpstr>
      <vt:lpstr>Management of second victim syndrome </vt:lpstr>
      <vt:lpstr>PowerPoint Presentation</vt:lpstr>
      <vt:lpstr>     What are the most important first steps?</vt:lpstr>
      <vt:lpstr>PowerPoint Presentation</vt:lpstr>
      <vt:lpstr>Assistance Utilization Triggers</vt:lpstr>
      <vt:lpstr>PowerPoint Presentation</vt:lpstr>
      <vt:lpstr>PowerPoint Presentation</vt:lpstr>
      <vt:lpstr>PowerPoint Presentation</vt:lpstr>
      <vt:lpstr>PowerPoint Presentation</vt:lpstr>
      <vt:lpstr>In Conclusion </vt:lpstr>
      <vt:lpstr>References</vt:lpstr>
      <vt:lpstr>References continued</vt:lpstr>
      <vt:lpstr>References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are Not Alone”</dc:title>
  <dc:creator>Alicia Pilarski</dc:creator>
  <cp:lastModifiedBy>Alicia Pilarski</cp:lastModifiedBy>
  <cp:revision>49</cp:revision>
  <dcterms:created xsi:type="dcterms:W3CDTF">2017-10-06T14:39:18Z</dcterms:created>
  <dcterms:modified xsi:type="dcterms:W3CDTF">2017-10-30T19:07:11Z</dcterms:modified>
</cp:coreProperties>
</file>