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4" r:id="rId1"/>
  </p:sldMasterIdLst>
  <p:sldIdLst>
    <p:sldId id="256" r:id="rId2"/>
    <p:sldId id="264" r:id="rId3"/>
    <p:sldId id="257" r:id="rId4"/>
    <p:sldId id="260" r:id="rId5"/>
    <p:sldId id="265" r:id="rId6"/>
    <p:sldId id="259" r:id="rId7"/>
    <p:sldId id="261" r:id="rId8"/>
    <p:sldId id="267" r:id="rId9"/>
    <p:sldId id="268" r:id="rId10"/>
    <p:sldId id="269" r:id="rId11"/>
    <p:sldId id="270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371" autoAdjust="0"/>
  </p:normalViewPr>
  <p:slideViewPr>
    <p:cSldViewPr snapToGrid="0">
      <p:cViewPr varScale="1">
        <p:scale>
          <a:sx n="64" d="100"/>
          <a:sy n="64" d="100"/>
        </p:scale>
        <p:origin x="-163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Cause of Resident Death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Sheet1!$A$2:$A$10</c:f>
              <c:strCache>
                <c:ptCount val="9"/>
                <c:pt idx="0">
                  <c:v>Neoplastic</c:v>
                </c:pt>
                <c:pt idx="1">
                  <c:v>Suicide</c:v>
                </c:pt>
                <c:pt idx="2">
                  <c:v>Accidents</c:v>
                </c:pt>
                <c:pt idx="3">
                  <c:v>Other medical</c:v>
                </c:pt>
                <c:pt idx="4">
                  <c:v>Ill defined/Undertermined intent</c:v>
                </c:pt>
                <c:pt idx="5">
                  <c:v>Accidental Poisoning</c:v>
                </c:pt>
                <c:pt idx="6">
                  <c:v>Undetermined intent poisoning/fall</c:v>
                </c:pt>
                <c:pt idx="7">
                  <c:v>Infectious diesase</c:v>
                </c:pt>
                <c:pt idx="8">
                  <c:v>Homicide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80.0</c:v>
                </c:pt>
                <c:pt idx="1">
                  <c:v>66.0</c:v>
                </c:pt>
                <c:pt idx="2">
                  <c:v>51.0</c:v>
                </c:pt>
                <c:pt idx="3">
                  <c:v>51.0</c:v>
                </c:pt>
                <c:pt idx="4">
                  <c:v>28.0</c:v>
                </c:pt>
                <c:pt idx="5">
                  <c:v>22.0</c:v>
                </c:pt>
                <c:pt idx="6">
                  <c:v>11.0</c:v>
                </c:pt>
                <c:pt idx="7">
                  <c:v>8.0</c:v>
                </c:pt>
                <c:pt idx="8">
                  <c:v>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9181992588063"/>
          <c:y val="0.295795455183342"/>
          <c:w val="0.31995654359044"/>
          <c:h val="0.57798614543822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Means of Death with Suicide (age 25-34)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Firearms</c:v>
                </c:pt>
                <c:pt idx="1">
                  <c:v>Drugs</c:v>
                </c:pt>
                <c:pt idx="2">
                  <c:v>Sharp Object</c:v>
                </c:pt>
                <c:pt idx="3">
                  <c:v>Other</c:v>
                </c:pt>
                <c:pt idx="4">
                  <c:v>Hanging/Suffocation/Asphxyia </c:v>
                </c:pt>
                <c:pt idx="5">
                  <c:v>Jump from Height</c:v>
                </c:pt>
                <c:pt idx="6">
                  <c:v>Gas or Vapors</c:v>
                </c:pt>
                <c:pt idx="7">
                  <c:v>Drowning or Submersion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12.0</c:v>
                </c:pt>
                <c:pt idx="1">
                  <c:v>12.0</c:v>
                </c:pt>
                <c:pt idx="2">
                  <c:v>8.0</c:v>
                </c:pt>
                <c:pt idx="3">
                  <c:v>1.0</c:v>
                </c:pt>
                <c:pt idx="4">
                  <c:v>4.0</c:v>
                </c:pt>
                <c:pt idx="5">
                  <c:v>8.0</c:v>
                </c:pt>
                <c:pt idx="6">
                  <c:v>2.0</c:v>
                </c:pt>
                <c:pt idx="7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3346266850464"/>
          <c:y val="0.0511975576285395"/>
          <c:w val="0.493307329368838"/>
          <c:h val="0.80153507015454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Resident Deaths</c:v>
                </c:pt>
              </c:strCache>
            </c:strRef>
          </c:tx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53.0</c:v>
                </c:pt>
                <c:pt idx="1">
                  <c:v>13.0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PGY1</c:v>
                </c:pt>
                <c:pt idx="1">
                  <c:v>PGY2</c:v>
                </c:pt>
                <c:pt idx="2">
                  <c:v>PGY3</c:v>
                </c:pt>
                <c:pt idx="3">
                  <c:v>PGY4</c:v>
                </c:pt>
                <c:pt idx="4">
                  <c:v>PGY5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20.0</c:v>
                </c:pt>
                <c:pt idx="1">
                  <c:v>9.0</c:v>
                </c:pt>
                <c:pt idx="2">
                  <c:v>7.0</c:v>
                </c:pt>
                <c:pt idx="3">
                  <c:v>5.0</c:v>
                </c:pt>
                <c:pt idx="4">
                  <c:v>1.0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PGY1</c:v>
                </c:pt>
                <c:pt idx="1">
                  <c:v>PGY2</c:v>
                </c:pt>
                <c:pt idx="2">
                  <c:v>PGY3</c:v>
                </c:pt>
                <c:pt idx="3">
                  <c:v>PGY4</c:v>
                </c:pt>
                <c:pt idx="4">
                  <c:v>PGY5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5.0</c:v>
                </c:pt>
                <c:pt idx="1">
                  <c:v>7.0</c:v>
                </c:pt>
                <c:pt idx="2">
                  <c:v>0.0</c:v>
                </c:pt>
                <c:pt idx="3">
                  <c:v>1.0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26642440"/>
        <c:axId val="-2025570376"/>
      </c:barChart>
      <c:catAx>
        <c:axId val="-2026642440"/>
        <c:scaling>
          <c:orientation val="minMax"/>
        </c:scaling>
        <c:delete val="0"/>
        <c:axPos val="b"/>
        <c:majorTickMark val="out"/>
        <c:minorTickMark val="none"/>
        <c:tickLblPos val="nextTo"/>
        <c:crossAx val="-2025570376"/>
        <c:crosses val="autoZero"/>
        <c:auto val="1"/>
        <c:lblAlgn val="ctr"/>
        <c:lblOffset val="100"/>
        <c:noMultiLvlLbl val="0"/>
      </c:catAx>
      <c:valAx>
        <c:axId val="-2025570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26642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080092628135"/>
          <c:y val="0.447709327576366"/>
          <c:w val="0.117736810364849"/>
          <c:h val="0.11841095348417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70194754591952"/>
          <c:y val="0.0515421675651165"/>
          <c:w val="0.768685317289176"/>
          <c:h val="0.8620587521394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PGY1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1st 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14.0</c:v>
                </c:pt>
                <c:pt idx="1">
                  <c:v>4.0</c:v>
                </c:pt>
                <c:pt idx="2">
                  <c:v>8.0</c:v>
                </c:pt>
                <c:pt idx="3">
                  <c:v>5.0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PGY2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1st 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6.0</c:v>
                </c:pt>
                <c:pt idx="1">
                  <c:v>3.0</c:v>
                </c:pt>
                <c:pt idx="2">
                  <c:v>7.0</c:v>
                </c:pt>
                <c:pt idx="3">
                  <c:v>3.0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PGY3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1st 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3.0</c:v>
                </c:pt>
                <c:pt idx="1">
                  <c:v>3.0</c:v>
                </c:pt>
                <c:pt idx="2">
                  <c:v>1.0</c:v>
                </c:pt>
                <c:pt idx="3">
                  <c:v>3.0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PGY4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1st 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1.0</c:v>
                </c:pt>
                <c:pt idx="1">
                  <c:v>1.0</c:v>
                </c:pt>
                <c:pt idx="2">
                  <c:v>2.0</c:v>
                </c:pt>
                <c:pt idx="3">
                  <c:v>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29272280"/>
        <c:axId val="-2029269160"/>
      </c:barChart>
      <c:catAx>
        <c:axId val="-2029272280"/>
        <c:scaling>
          <c:orientation val="minMax"/>
        </c:scaling>
        <c:delete val="0"/>
        <c:axPos val="b"/>
        <c:majorTickMark val="out"/>
        <c:minorTickMark val="none"/>
        <c:tickLblPos val="nextTo"/>
        <c:crossAx val="-2029269160"/>
        <c:crosses val="autoZero"/>
        <c:auto val="1"/>
        <c:lblAlgn val="ctr"/>
        <c:lblOffset val="100"/>
        <c:noMultiLvlLbl val="0"/>
      </c:catAx>
      <c:valAx>
        <c:axId val="-2029269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292722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8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7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5044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0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9519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66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75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5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7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2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1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7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53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0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1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83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FA6CC-DA82-4958-9492-F67AB42BE10D}" type="datetimeFigureOut">
              <a:rPr lang="en-US" smtClean="0"/>
              <a:t>6/29/18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40C83D-6D2E-463E-B5A5-7DBCD7518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8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6" r:id="rId12"/>
    <p:sldLayoutId id="2147484037" r:id="rId13"/>
    <p:sldLayoutId id="2147484038" r:id="rId14"/>
    <p:sldLayoutId id="2147484039" r:id="rId15"/>
    <p:sldLayoutId id="21474840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i="1" dirty="0" smtClean="0"/>
          </a:p>
          <a:p>
            <a:pPr algn="ctr"/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Developed by the Resilience Committee of CORD</a:t>
            </a:r>
            <a:endParaRPr lang="en-US" sz="20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xmlns="" id="{11DC9DCB-8EC0-4A9F-B08A-1F704CF270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693" y="2071077"/>
            <a:ext cx="8902772" cy="1940682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Cause of Deaths of Residents in </a:t>
            </a:r>
            <a:b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ACGME-Accredited Programs 2000-2014:</a:t>
            </a:r>
            <a:b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A Review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67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Take Home Points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39" y="1563077"/>
            <a:ext cx="10081845" cy="48259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Resident death by suicide is less frequent than the general population.</a:t>
            </a:r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Suicide is the #2 cause of resident death overall (#1 male).</a:t>
            </a:r>
          </a:p>
          <a:p>
            <a:r>
              <a:rPr lang="en-US" sz="2400" dirty="0" smtClean="0">
                <a:solidFill>
                  <a:srgbClr val="7CB5E0"/>
                </a:solidFill>
              </a:rPr>
              <a:t>The greatest number of residents who died by suicide are PGY1s.</a:t>
            </a: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Academic quarters 1 and 3 have the highest number of resident </a:t>
            </a:r>
            <a:endParaRPr lang="en-US" sz="2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uicide deaths.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79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Take Home Points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39" y="1563077"/>
            <a:ext cx="10081845" cy="48259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Resident death by suicide is less frequent than the general population.</a:t>
            </a: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Suicide is the #2 cause of resident death overall (#1 male).</a:t>
            </a: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The greatest number of residents who died by suicide are PGY1s.</a:t>
            </a: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Academic quarters 1 and 3 have the highest number of resident </a:t>
            </a:r>
            <a:endParaRPr lang="en-US" sz="22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uicide deaths.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567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026" y="1625600"/>
            <a:ext cx="8596668" cy="1320800"/>
          </a:xfrm>
        </p:spPr>
        <p:txBody>
          <a:bodyPr/>
          <a:lstStyle/>
          <a:p>
            <a:r>
              <a:rPr lang="en-US" dirty="0" smtClean="0">
                <a:solidFill>
                  <a:srgbClr val="236292"/>
                </a:solidFill>
              </a:rPr>
              <a:t>Reference:</a:t>
            </a:r>
            <a:endParaRPr lang="en-US" dirty="0">
              <a:solidFill>
                <a:srgbClr val="23629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42461" y="2325077"/>
            <a:ext cx="92416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236292"/>
                </a:solidFill>
              </a:rPr>
              <a:t>Yaghmour</a:t>
            </a:r>
            <a:r>
              <a:rPr lang="en-US" sz="2400" dirty="0">
                <a:solidFill>
                  <a:srgbClr val="236292"/>
                </a:solidFill>
              </a:rPr>
              <a:t> N, Brigham T, Richter  T, et al. “Cause of Deaths of Residents in ACGME-Accredited Programs 2000 Through 2014:  Implications for the Learning Environment. “  Academic Medicine July 2017. </a:t>
            </a:r>
            <a:r>
              <a:rPr lang="en-US" sz="2400" dirty="0" err="1">
                <a:solidFill>
                  <a:srgbClr val="236292"/>
                </a:solidFill>
              </a:rPr>
              <a:t>Vol</a:t>
            </a:r>
            <a:r>
              <a:rPr lang="en-US" sz="2400" dirty="0">
                <a:solidFill>
                  <a:srgbClr val="236292"/>
                </a:solidFill>
              </a:rPr>
              <a:t> 92 (7) 976-983.</a:t>
            </a:r>
          </a:p>
        </p:txBody>
      </p:sp>
    </p:spTree>
    <p:extLst>
      <p:ext uri="{BB962C8B-B14F-4D97-AF65-F5344CB8AC3E}">
        <p14:creationId xmlns:p14="http://schemas.microsoft.com/office/powerpoint/2010/main" val="423395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14196578"/>
              </p:ext>
            </p:extLst>
          </p:nvPr>
        </p:nvGraphicFramePr>
        <p:xfrm>
          <a:off x="801077" y="801077"/>
          <a:ext cx="9398000" cy="6056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6771" y="199293"/>
            <a:ext cx="9762464" cy="1320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Cause of Resident Death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72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713807"/>
              </p:ext>
            </p:extLst>
          </p:nvPr>
        </p:nvGraphicFramePr>
        <p:xfrm>
          <a:off x="156307" y="1094154"/>
          <a:ext cx="10941539" cy="6056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605693" y="351694"/>
            <a:ext cx="976246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schemeClr val="accent2"/>
                </a:solidFill>
              </a:rPr>
              <a:t>Resident Suicide Death Means (age 25-34)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38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14079704"/>
              </p:ext>
            </p:extLst>
          </p:nvPr>
        </p:nvGraphicFramePr>
        <p:xfrm>
          <a:off x="752231" y="1795567"/>
          <a:ext cx="9379088" cy="5620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56155" y="511908"/>
            <a:ext cx="9762464" cy="13208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Resident Suicide Death By Sex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56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55078" y="550986"/>
            <a:ext cx="9762464" cy="13208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Resident Suicide Death By PG Year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63194826"/>
              </p:ext>
            </p:extLst>
          </p:nvPr>
        </p:nvGraphicFramePr>
        <p:xfrm>
          <a:off x="840154" y="1211385"/>
          <a:ext cx="8284308" cy="5509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4669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10971545"/>
              </p:ext>
            </p:extLst>
          </p:nvPr>
        </p:nvGraphicFramePr>
        <p:xfrm>
          <a:off x="1094154" y="1357697"/>
          <a:ext cx="7861934" cy="5285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5847" y="570524"/>
            <a:ext cx="9762464" cy="13208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Resident Suicide Death By Academic Quarter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576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Take Home Points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39" y="1563077"/>
            <a:ext cx="10081845" cy="48259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Resident death by suicide is less frequent than the general population.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615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Take Home Points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39" y="1563077"/>
            <a:ext cx="10081845" cy="48259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Resident death by suicide is less frequent than the general population.</a:t>
            </a: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Suicide is the #2 cause of resident death overall (#1 male).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701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Take Home Points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539" y="1563077"/>
            <a:ext cx="10081845" cy="48259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Resident death by suicide is less frequent than the general population.</a:t>
            </a:r>
          </a:p>
          <a:p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Suicide is the #2 cause of resident death overall (#1 male).</a:t>
            </a: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The greatest number of residents who died by suicide are PGY1s.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492" y="5900846"/>
            <a:ext cx="2128005" cy="84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359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297</Words>
  <Application>Microsoft Macintosh PowerPoint</Application>
  <PresentationFormat>Custom</PresentationFormat>
  <Paragraphs>31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Facet</vt:lpstr>
      <vt:lpstr>Cause of Deaths of Residents in  ACGME-Accredited Programs 2000-2014: A Review</vt:lpstr>
      <vt:lpstr>Cause of Resident Death</vt:lpstr>
      <vt:lpstr>PowerPoint Presentation</vt:lpstr>
      <vt:lpstr>Resident Suicide Death By Sex</vt:lpstr>
      <vt:lpstr>Resident Suicide Death By PG Year</vt:lpstr>
      <vt:lpstr>Resident Suicide Death By Academic Quarter</vt:lpstr>
      <vt:lpstr>Take Home Points</vt:lpstr>
      <vt:lpstr>Take Home Points</vt:lpstr>
      <vt:lpstr>Take Home Points</vt:lpstr>
      <vt:lpstr>Take Home Points</vt:lpstr>
      <vt:lpstr>Take Home Points</vt:lpstr>
      <vt:lpstr>Reference: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Academic Assembly</dc:title>
  <dc:creator>DeAnna McNett</dc:creator>
  <cp:lastModifiedBy>Loice Swisher</cp:lastModifiedBy>
  <cp:revision>8</cp:revision>
  <dcterms:created xsi:type="dcterms:W3CDTF">2017-03-21T21:53:17Z</dcterms:created>
  <dcterms:modified xsi:type="dcterms:W3CDTF">2018-06-29T14:16:09Z</dcterms:modified>
</cp:coreProperties>
</file>