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75" r:id="rId3"/>
    <p:sldId id="273" r:id="rId4"/>
    <p:sldId id="274" r:id="rId5"/>
    <p:sldId id="257" r:id="rId6"/>
    <p:sldId id="276" r:id="rId7"/>
    <p:sldId id="262" r:id="rId8"/>
    <p:sldId id="278" r:id="rId9"/>
    <p:sldId id="263" r:id="rId10"/>
    <p:sldId id="268" r:id="rId11"/>
    <p:sldId id="269" r:id="rId12"/>
    <p:sldId id="277" r:id="rId13"/>
    <p:sldId id="272" r:id="rId14"/>
    <p:sldId id="259" r:id="rId15"/>
    <p:sldId id="266" r:id="rId16"/>
    <p:sldId id="261" r:id="rId17"/>
    <p:sldId id="260" r:id="rId18"/>
    <p:sldId id="264" r:id="rId19"/>
    <p:sldId id="27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88"/>
    <p:restoredTop sz="96374" autoAdjust="0"/>
  </p:normalViewPr>
  <p:slideViewPr>
    <p:cSldViewPr snapToGrid="0" snapToObjects="1">
      <p:cViewPr varScale="1">
        <p:scale>
          <a:sx n="83" d="100"/>
          <a:sy n="83" d="100"/>
        </p:scale>
        <p:origin x="91" y="13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63530-6A65-4171-A307-96E9EA58C58B}" type="doc">
      <dgm:prSet loTypeId="urn:microsoft.com/office/officeart/2005/8/layout/matrix1" loCatId="matrix" qsTypeId="urn:microsoft.com/office/officeart/2005/8/quickstyle/simple1" qsCatId="simple" csTypeId="urn:microsoft.com/office/officeart/2005/8/colors/accent6_4" csCatId="accent6" phldr="1"/>
      <dgm:spPr/>
      <dgm:t>
        <a:bodyPr/>
        <a:lstStyle/>
        <a:p>
          <a:endParaRPr lang="en-US"/>
        </a:p>
      </dgm:t>
    </dgm:pt>
    <dgm:pt modelId="{AF8A51D2-1EBF-4EC3-9AD2-CBEB35AA8D0D}">
      <dgm:prSet phldrT="[Text]"/>
      <dgm:spPr>
        <a:solidFill>
          <a:schemeClr val="bg1"/>
        </a:solidFill>
      </dgm:spPr>
      <dgm:t>
        <a:bodyPr/>
        <a:lstStyle/>
        <a:p>
          <a:r>
            <a:rPr lang="en-US" dirty="0"/>
            <a:t>Multifactorial</a:t>
          </a:r>
        </a:p>
      </dgm:t>
    </dgm:pt>
    <dgm:pt modelId="{78BB1301-BD4A-4CC2-A3FC-45FA97D156E4}" type="parTrans" cxnId="{E0FEB6BC-5392-41C1-BFC4-EB64AB0D2336}">
      <dgm:prSet/>
      <dgm:spPr/>
      <dgm:t>
        <a:bodyPr/>
        <a:lstStyle/>
        <a:p>
          <a:endParaRPr lang="en-US"/>
        </a:p>
      </dgm:t>
    </dgm:pt>
    <dgm:pt modelId="{A744566D-FC98-498F-9930-9EE0C580F5C5}" type="sibTrans" cxnId="{E0FEB6BC-5392-41C1-BFC4-EB64AB0D2336}">
      <dgm:prSet/>
      <dgm:spPr/>
      <dgm:t>
        <a:bodyPr/>
        <a:lstStyle/>
        <a:p>
          <a:endParaRPr lang="en-US"/>
        </a:p>
      </dgm:t>
    </dgm:pt>
    <dgm:pt modelId="{EC7650FC-199B-4A31-BE84-F8B452159BCC}">
      <dgm:prSet phldrT="[Text]"/>
      <dgm:spPr>
        <a:solidFill>
          <a:srgbClr val="7030A0"/>
        </a:solidFill>
      </dgm:spPr>
      <dgm:t>
        <a:bodyPr/>
        <a:lstStyle/>
        <a:p>
          <a:r>
            <a:rPr lang="en-US" dirty="0"/>
            <a:t>Burnout</a:t>
          </a:r>
        </a:p>
      </dgm:t>
    </dgm:pt>
    <dgm:pt modelId="{967A599C-E2B8-475E-B441-7C378D88417F}" type="parTrans" cxnId="{4C678462-06C8-4C67-ADF9-9C823251E690}">
      <dgm:prSet/>
      <dgm:spPr/>
      <dgm:t>
        <a:bodyPr/>
        <a:lstStyle/>
        <a:p>
          <a:endParaRPr lang="en-US"/>
        </a:p>
      </dgm:t>
    </dgm:pt>
    <dgm:pt modelId="{A5BF825B-73DD-456B-A209-E403B28F3C6F}" type="sibTrans" cxnId="{4C678462-06C8-4C67-ADF9-9C823251E690}">
      <dgm:prSet/>
      <dgm:spPr/>
      <dgm:t>
        <a:bodyPr/>
        <a:lstStyle/>
        <a:p>
          <a:endParaRPr lang="en-US"/>
        </a:p>
      </dgm:t>
    </dgm:pt>
    <dgm:pt modelId="{BBC49FC0-F440-41CE-B4D1-D317239F1709}">
      <dgm:prSet phldrT="[Text]"/>
      <dgm:spPr>
        <a:solidFill>
          <a:srgbClr val="7030A0"/>
        </a:solidFill>
      </dgm:spPr>
      <dgm:t>
        <a:bodyPr/>
        <a:lstStyle/>
        <a:p>
          <a:r>
            <a:rPr lang="en-US" dirty="0"/>
            <a:t>Compassion Fatigue</a:t>
          </a:r>
        </a:p>
      </dgm:t>
    </dgm:pt>
    <dgm:pt modelId="{2FFB85F9-218D-4E45-9D3B-45704223B112}" type="parTrans" cxnId="{E934F993-58E2-4116-9DEF-9EC7A42DAFB2}">
      <dgm:prSet/>
      <dgm:spPr/>
      <dgm:t>
        <a:bodyPr/>
        <a:lstStyle/>
        <a:p>
          <a:endParaRPr lang="en-US"/>
        </a:p>
      </dgm:t>
    </dgm:pt>
    <dgm:pt modelId="{8918388E-45EA-492A-BB4C-BA51D41EDA40}" type="sibTrans" cxnId="{E934F993-58E2-4116-9DEF-9EC7A42DAFB2}">
      <dgm:prSet/>
      <dgm:spPr/>
      <dgm:t>
        <a:bodyPr/>
        <a:lstStyle/>
        <a:p>
          <a:endParaRPr lang="en-US"/>
        </a:p>
      </dgm:t>
    </dgm:pt>
    <dgm:pt modelId="{534A61EA-2AC0-4CB6-80D8-3EC6591B8DEA}">
      <dgm:prSet phldrT="[Text]"/>
      <dgm:spPr>
        <a:solidFill>
          <a:srgbClr val="7030A0"/>
        </a:solidFill>
      </dgm:spPr>
      <dgm:t>
        <a:bodyPr/>
        <a:lstStyle/>
        <a:p>
          <a:r>
            <a:rPr lang="en-US" dirty="0"/>
            <a:t>Depression</a:t>
          </a:r>
        </a:p>
      </dgm:t>
    </dgm:pt>
    <dgm:pt modelId="{E52FF070-FBF3-4F30-B0E2-41459841D48A}" type="parTrans" cxnId="{6DD19331-062F-422B-9AEA-DB7A94FF3A7C}">
      <dgm:prSet/>
      <dgm:spPr/>
      <dgm:t>
        <a:bodyPr/>
        <a:lstStyle/>
        <a:p>
          <a:endParaRPr lang="en-US"/>
        </a:p>
      </dgm:t>
    </dgm:pt>
    <dgm:pt modelId="{202CA619-508A-455C-90C2-79A5E9FF16C6}" type="sibTrans" cxnId="{6DD19331-062F-422B-9AEA-DB7A94FF3A7C}">
      <dgm:prSet/>
      <dgm:spPr/>
      <dgm:t>
        <a:bodyPr/>
        <a:lstStyle/>
        <a:p>
          <a:endParaRPr lang="en-US"/>
        </a:p>
      </dgm:t>
    </dgm:pt>
    <dgm:pt modelId="{56DCADB2-3146-4D82-B1A9-9A801C8AED7E}">
      <dgm:prSet phldrT="[Text]"/>
      <dgm:spPr>
        <a:solidFill>
          <a:srgbClr val="7030A0"/>
        </a:solidFill>
      </dgm:spPr>
      <dgm:t>
        <a:bodyPr/>
        <a:lstStyle/>
        <a:p>
          <a:r>
            <a:rPr lang="en-US" dirty="0"/>
            <a:t>Substance Abuse</a:t>
          </a:r>
        </a:p>
      </dgm:t>
    </dgm:pt>
    <dgm:pt modelId="{23731316-9F9B-49BC-BE4B-D590A910E7A3}" type="parTrans" cxnId="{684A66F7-F2A9-4E75-BBF3-219581CB4969}">
      <dgm:prSet/>
      <dgm:spPr/>
      <dgm:t>
        <a:bodyPr/>
        <a:lstStyle/>
        <a:p>
          <a:endParaRPr lang="en-US"/>
        </a:p>
      </dgm:t>
    </dgm:pt>
    <dgm:pt modelId="{D5FF9C0C-06D6-442D-AC58-09FF443B9D4F}" type="sibTrans" cxnId="{684A66F7-F2A9-4E75-BBF3-219581CB4969}">
      <dgm:prSet/>
      <dgm:spPr/>
      <dgm:t>
        <a:bodyPr/>
        <a:lstStyle/>
        <a:p>
          <a:endParaRPr lang="en-US"/>
        </a:p>
      </dgm:t>
    </dgm:pt>
    <dgm:pt modelId="{1AB873D7-A6E6-4D25-A707-CD331083C2AE}" type="pres">
      <dgm:prSet presAssocID="{BFF63530-6A65-4171-A307-96E9EA58C58B}" presName="diagram" presStyleCnt="0">
        <dgm:presLayoutVars>
          <dgm:chMax val="1"/>
          <dgm:dir/>
          <dgm:animLvl val="ctr"/>
          <dgm:resizeHandles val="exact"/>
        </dgm:presLayoutVars>
      </dgm:prSet>
      <dgm:spPr/>
    </dgm:pt>
    <dgm:pt modelId="{B65BBFE7-94A1-417D-A111-D55D35C934F0}" type="pres">
      <dgm:prSet presAssocID="{BFF63530-6A65-4171-A307-96E9EA58C58B}" presName="matrix" presStyleCnt="0"/>
      <dgm:spPr/>
    </dgm:pt>
    <dgm:pt modelId="{28F1AFD4-6237-481F-92A2-4BE9A6E92DE7}" type="pres">
      <dgm:prSet presAssocID="{BFF63530-6A65-4171-A307-96E9EA58C58B}" presName="tile1" presStyleLbl="node1" presStyleIdx="0" presStyleCnt="4" custLinFactNeighborX="0" custLinFactNeighborY="0"/>
      <dgm:spPr/>
    </dgm:pt>
    <dgm:pt modelId="{85674856-FB04-4392-9C70-BA32CF3DB4C5}" type="pres">
      <dgm:prSet presAssocID="{BFF63530-6A65-4171-A307-96E9EA58C58B}" presName="tile1text" presStyleLbl="node1" presStyleIdx="0" presStyleCnt="4">
        <dgm:presLayoutVars>
          <dgm:chMax val="0"/>
          <dgm:chPref val="0"/>
          <dgm:bulletEnabled val="1"/>
        </dgm:presLayoutVars>
      </dgm:prSet>
      <dgm:spPr/>
    </dgm:pt>
    <dgm:pt modelId="{ED8C1C9A-B211-4A3D-A342-DA7AE5C0163E}" type="pres">
      <dgm:prSet presAssocID="{BFF63530-6A65-4171-A307-96E9EA58C58B}" presName="tile2" presStyleLbl="node1" presStyleIdx="1" presStyleCnt="4" custLinFactNeighborX="36932"/>
      <dgm:spPr/>
    </dgm:pt>
    <dgm:pt modelId="{B5DC4716-1164-4E6E-8829-C568EC212D6D}" type="pres">
      <dgm:prSet presAssocID="{BFF63530-6A65-4171-A307-96E9EA58C58B}" presName="tile2text" presStyleLbl="node1" presStyleIdx="1" presStyleCnt="4">
        <dgm:presLayoutVars>
          <dgm:chMax val="0"/>
          <dgm:chPref val="0"/>
          <dgm:bulletEnabled val="1"/>
        </dgm:presLayoutVars>
      </dgm:prSet>
      <dgm:spPr/>
    </dgm:pt>
    <dgm:pt modelId="{0BD9DAAF-EE88-49AF-A8BA-92B100D39741}" type="pres">
      <dgm:prSet presAssocID="{BFF63530-6A65-4171-A307-96E9EA58C58B}" presName="tile3" presStyleLbl="node1" presStyleIdx="2" presStyleCnt="4"/>
      <dgm:spPr/>
    </dgm:pt>
    <dgm:pt modelId="{2FE6D0D4-7E5D-4A8A-8BD0-819BF6C1ECF6}" type="pres">
      <dgm:prSet presAssocID="{BFF63530-6A65-4171-A307-96E9EA58C58B}" presName="tile3text" presStyleLbl="node1" presStyleIdx="2" presStyleCnt="4">
        <dgm:presLayoutVars>
          <dgm:chMax val="0"/>
          <dgm:chPref val="0"/>
          <dgm:bulletEnabled val="1"/>
        </dgm:presLayoutVars>
      </dgm:prSet>
      <dgm:spPr/>
    </dgm:pt>
    <dgm:pt modelId="{222E035D-461E-40C6-BCEE-7C4B1F6566A9}" type="pres">
      <dgm:prSet presAssocID="{BFF63530-6A65-4171-A307-96E9EA58C58B}" presName="tile4" presStyleLbl="node1" presStyleIdx="3" presStyleCnt="4" custLinFactNeighborY="0"/>
      <dgm:spPr/>
    </dgm:pt>
    <dgm:pt modelId="{35AA78D3-1BAA-4CE9-894B-0CE9370D25CB}" type="pres">
      <dgm:prSet presAssocID="{BFF63530-6A65-4171-A307-96E9EA58C58B}" presName="tile4text" presStyleLbl="node1" presStyleIdx="3" presStyleCnt="4">
        <dgm:presLayoutVars>
          <dgm:chMax val="0"/>
          <dgm:chPref val="0"/>
          <dgm:bulletEnabled val="1"/>
        </dgm:presLayoutVars>
      </dgm:prSet>
      <dgm:spPr/>
    </dgm:pt>
    <dgm:pt modelId="{9340DC70-AFF7-4B21-B664-1B5B1E2DC6CF}" type="pres">
      <dgm:prSet presAssocID="{BFF63530-6A65-4171-A307-96E9EA58C58B}" presName="centerTile" presStyleLbl="fgShp" presStyleIdx="0" presStyleCnt="1">
        <dgm:presLayoutVars>
          <dgm:chMax val="0"/>
          <dgm:chPref val="0"/>
        </dgm:presLayoutVars>
      </dgm:prSet>
      <dgm:spPr/>
    </dgm:pt>
  </dgm:ptLst>
  <dgm:cxnLst>
    <dgm:cxn modelId="{2DE49012-89DC-4506-B728-F0A69A408809}" type="presOf" srcId="{56DCADB2-3146-4D82-B1A9-9A801C8AED7E}" destId="{35AA78D3-1BAA-4CE9-894B-0CE9370D25CB}" srcOrd="1" destOrd="0" presId="urn:microsoft.com/office/officeart/2005/8/layout/matrix1"/>
    <dgm:cxn modelId="{19EFBB23-3995-4470-8996-C07F2FFF1F88}" type="presOf" srcId="{534A61EA-2AC0-4CB6-80D8-3EC6591B8DEA}" destId="{2FE6D0D4-7E5D-4A8A-8BD0-819BF6C1ECF6}" srcOrd="1" destOrd="0" presId="urn:microsoft.com/office/officeart/2005/8/layout/matrix1"/>
    <dgm:cxn modelId="{0B76BA25-305F-4837-AFFB-D0FEFEBE0D25}" type="presOf" srcId="{BBC49FC0-F440-41CE-B4D1-D317239F1709}" destId="{ED8C1C9A-B211-4A3D-A342-DA7AE5C0163E}" srcOrd="0" destOrd="0" presId="urn:microsoft.com/office/officeart/2005/8/layout/matrix1"/>
    <dgm:cxn modelId="{6DD19331-062F-422B-9AEA-DB7A94FF3A7C}" srcId="{AF8A51D2-1EBF-4EC3-9AD2-CBEB35AA8D0D}" destId="{534A61EA-2AC0-4CB6-80D8-3EC6591B8DEA}" srcOrd="2" destOrd="0" parTransId="{E52FF070-FBF3-4F30-B0E2-41459841D48A}" sibTransId="{202CA619-508A-455C-90C2-79A5E9FF16C6}"/>
    <dgm:cxn modelId="{4C678462-06C8-4C67-ADF9-9C823251E690}" srcId="{AF8A51D2-1EBF-4EC3-9AD2-CBEB35AA8D0D}" destId="{EC7650FC-199B-4A31-BE84-F8B452159BCC}" srcOrd="0" destOrd="0" parTransId="{967A599C-E2B8-475E-B441-7C378D88417F}" sibTransId="{A5BF825B-73DD-456B-A209-E403B28F3C6F}"/>
    <dgm:cxn modelId="{CAA6AB71-23E2-4D20-9F23-23B3AB8456F0}" type="presOf" srcId="{56DCADB2-3146-4D82-B1A9-9A801C8AED7E}" destId="{222E035D-461E-40C6-BCEE-7C4B1F6566A9}" srcOrd="0" destOrd="0" presId="urn:microsoft.com/office/officeart/2005/8/layout/matrix1"/>
    <dgm:cxn modelId="{6F396D84-C1D1-4052-A04A-3EF33DC57064}" type="presOf" srcId="{EC7650FC-199B-4A31-BE84-F8B452159BCC}" destId="{85674856-FB04-4392-9C70-BA32CF3DB4C5}" srcOrd="1" destOrd="0" presId="urn:microsoft.com/office/officeart/2005/8/layout/matrix1"/>
    <dgm:cxn modelId="{E934F993-58E2-4116-9DEF-9EC7A42DAFB2}" srcId="{AF8A51D2-1EBF-4EC3-9AD2-CBEB35AA8D0D}" destId="{BBC49FC0-F440-41CE-B4D1-D317239F1709}" srcOrd="1" destOrd="0" parTransId="{2FFB85F9-218D-4E45-9D3B-45704223B112}" sibTransId="{8918388E-45EA-492A-BB4C-BA51D41EDA40}"/>
    <dgm:cxn modelId="{9B4E1D97-A710-43E2-9BC6-61AAE9DD9ED6}" type="presOf" srcId="{534A61EA-2AC0-4CB6-80D8-3EC6591B8DEA}" destId="{0BD9DAAF-EE88-49AF-A8BA-92B100D39741}" srcOrd="0" destOrd="0" presId="urn:microsoft.com/office/officeart/2005/8/layout/matrix1"/>
    <dgm:cxn modelId="{D51DBF97-9FF7-443E-8D68-C3BBB1FA8FCF}" type="presOf" srcId="{EC7650FC-199B-4A31-BE84-F8B452159BCC}" destId="{28F1AFD4-6237-481F-92A2-4BE9A6E92DE7}" srcOrd="0" destOrd="0" presId="urn:microsoft.com/office/officeart/2005/8/layout/matrix1"/>
    <dgm:cxn modelId="{B7CEE6A0-E1DE-4B1C-9161-2B4629FD945B}" type="presOf" srcId="{AF8A51D2-1EBF-4EC3-9AD2-CBEB35AA8D0D}" destId="{9340DC70-AFF7-4B21-B664-1B5B1E2DC6CF}" srcOrd="0" destOrd="0" presId="urn:microsoft.com/office/officeart/2005/8/layout/matrix1"/>
    <dgm:cxn modelId="{E0FEB6BC-5392-41C1-BFC4-EB64AB0D2336}" srcId="{BFF63530-6A65-4171-A307-96E9EA58C58B}" destId="{AF8A51D2-1EBF-4EC3-9AD2-CBEB35AA8D0D}" srcOrd="0" destOrd="0" parTransId="{78BB1301-BD4A-4CC2-A3FC-45FA97D156E4}" sibTransId="{A744566D-FC98-498F-9930-9EE0C580F5C5}"/>
    <dgm:cxn modelId="{9DC49DBF-5591-4FA6-8DDE-54433851A5FA}" type="presOf" srcId="{BBC49FC0-F440-41CE-B4D1-D317239F1709}" destId="{B5DC4716-1164-4E6E-8829-C568EC212D6D}" srcOrd="1" destOrd="0" presId="urn:microsoft.com/office/officeart/2005/8/layout/matrix1"/>
    <dgm:cxn modelId="{D118E5D5-34E5-4D0C-A6A1-83A1713015DD}" type="presOf" srcId="{BFF63530-6A65-4171-A307-96E9EA58C58B}" destId="{1AB873D7-A6E6-4D25-A707-CD331083C2AE}" srcOrd="0" destOrd="0" presId="urn:microsoft.com/office/officeart/2005/8/layout/matrix1"/>
    <dgm:cxn modelId="{684A66F7-F2A9-4E75-BBF3-219581CB4969}" srcId="{AF8A51D2-1EBF-4EC3-9AD2-CBEB35AA8D0D}" destId="{56DCADB2-3146-4D82-B1A9-9A801C8AED7E}" srcOrd="3" destOrd="0" parTransId="{23731316-9F9B-49BC-BE4B-D590A910E7A3}" sibTransId="{D5FF9C0C-06D6-442D-AC58-09FF443B9D4F}"/>
    <dgm:cxn modelId="{D13452CE-F27E-43E9-8AA2-0A83EDB37761}" type="presParOf" srcId="{1AB873D7-A6E6-4D25-A707-CD331083C2AE}" destId="{B65BBFE7-94A1-417D-A111-D55D35C934F0}" srcOrd="0" destOrd="0" presId="urn:microsoft.com/office/officeart/2005/8/layout/matrix1"/>
    <dgm:cxn modelId="{6EA4A5FF-7F79-425E-9CA5-03955964179A}" type="presParOf" srcId="{B65BBFE7-94A1-417D-A111-D55D35C934F0}" destId="{28F1AFD4-6237-481F-92A2-4BE9A6E92DE7}" srcOrd="0" destOrd="0" presId="urn:microsoft.com/office/officeart/2005/8/layout/matrix1"/>
    <dgm:cxn modelId="{1BA72685-BAF0-4125-A006-9985EA0873F5}" type="presParOf" srcId="{B65BBFE7-94A1-417D-A111-D55D35C934F0}" destId="{85674856-FB04-4392-9C70-BA32CF3DB4C5}" srcOrd="1" destOrd="0" presId="urn:microsoft.com/office/officeart/2005/8/layout/matrix1"/>
    <dgm:cxn modelId="{A7F7B5C7-F027-437E-A379-189AB5B0DC59}" type="presParOf" srcId="{B65BBFE7-94A1-417D-A111-D55D35C934F0}" destId="{ED8C1C9A-B211-4A3D-A342-DA7AE5C0163E}" srcOrd="2" destOrd="0" presId="urn:microsoft.com/office/officeart/2005/8/layout/matrix1"/>
    <dgm:cxn modelId="{62671C7F-D81D-490F-AE09-38E30CD4BD7F}" type="presParOf" srcId="{B65BBFE7-94A1-417D-A111-D55D35C934F0}" destId="{B5DC4716-1164-4E6E-8829-C568EC212D6D}" srcOrd="3" destOrd="0" presId="urn:microsoft.com/office/officeart/2005/8/layout/matrix1"/>
    <dgm:cxn modelId="{11EE11BD-A664-42BF-B9E9-A26DAEC2A7C6}" type="presParOf" srcId="{B65BBFE7-94A1-417D-A111-D55D35C934F0}" destId="{0BD9DAAF-EE88-49AF-A8BA-92B100D39741}" srcOrd="4" destOrd="0" presId="urn:microsoft.com/office/officeart/2005/8/layout/matrix1"/>
    <dgm:cxn modelId="{44C60E50-5F44-45E2-9FFA-AA2D44D8C918}" type="presParOf" srcId="{B65BBFE7-94A1-417D-A111-D55D35C934F0}" destId="{2FE6D0D4-7E5D-4A8A-8BD0-819BF6C1ECF6}" srcOrd="5" destOrd="0" presId="urn:microsoft.com/office/officeart/2005/8/layout/matrix1"/>
    <dgm:cxn modelId="{7E19A5A0-13A4-41F4-B9F8-F37A891AC6C7}" type="presParOf" srcId="{B65BBFE7-94A1-417D-A111-D55D35C934F0}" destId="{222E035D-461E-40C6-BCEE-7C4B1F6566A9}" srcOrd="6" destOrd="0" presId="urn:microsoft.com/office/officeart/2005/8/layout/matrix1"/>
    <dgm:cxn modelId="{97A713AB-27CF-4F4C-80E2-7E25CD3D8E11}" type="presParOf" srcId="{B65BBFE7-94A1-417D-A111-D55D35C934F0}" destId="{35AA78D3-1BAA-4CE9-894B-0CE9370D25CB}" srcOrd="7" destOrd="0" presId="urn:microsoft.com/office/officeart/2005/8/layout/matrix1"/>
    <dgm:cxn modelId="{670A95E7-44B4-422D-A535-A4430884B1A7}" type="presParOf" srcId="{1AB873D7-A6E6-4D25-A707-CD331083C2AE}" destId="{9340DC70-AFF7-4B21-B664-1B5B1E2DC6CF}"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1AFD4-6237-481F-92A2-4BE9A6E92DE7}">
      <dsp:nvSpPr>
        <dsp:cNvPr id="0" name=""/>
        <dsp:cNvSpPr/>
      </dsp:nvSpPr>
      <dsp:spPr>
        <a:xfrm rot="16200000">
          <a:off x="1378743" y="-1378743"/>
          <a:ext cx="1969294" cy="4726781"/>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Burnout</a:t>
          </a:r>
        </a:p>
      </dsp:txBody>
      <dsp:txXfrm rot="5400000">
        <a:off x="0" y="0"/>
        <a:ext cx="4726781" cy="1476970"/>
      </dsp:txXfrm>
    </dsp:sp>
    <dsp:sp modelId="{ED8C1C9A-B211-4A3D-A342-DA7AE5C0163E}">
      <dsp:nvSpPr>
        <dsp:cNvPr id="0" name=""/>
        <dsp:cNvSpPr/>
      </dsp:nvSpPr>
      <dsp:spPr>
        <a:xfrm>
          <a:off x="4726781" y="0"/>
          <a:ext cx="4726781" cy="1969294"/>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Compassion Fatigue</a:t>
          </a:r>
        </a:p>
      </dsp:txBody>
      <dsp:txXfrm>
        <a:off x="4726781" y="0"/>
        <a:ext cx="4726781" cy="1476970"/>
      </dsp:txXfrm>
    </dsp:sp>
    <dsp:sp modelId="{0BD9DAAF-EE88-49AF-A8BA-92B100D39741}">
      <dsp:nvSpPr>
        <dsp:cNvPr id="0" name=""/>
        <dsp:cNvSpPr/>
      </dsp:nvSpPr>
      <dsp:spPr>
        <a:xfrm rot="10800000">
          <a:off x="0" y="1969294"/>
          <a:ext cx="4726781" cy="1969294"/>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Depression</a:t>
          </a:r>
        </a:p>
      </dsp:txBody>
      <dsp:txXfrm rot="10800000">
        <a:off x="0" y="2461617"/>
        <a:ext cx="4726781" cy="1476970"/>
      </dsp:txXfrm>
    </dsp:sp>
    <dsp:sp modelId="{222E035D-461E-40C6-BCEE-7C4B1F6566A9}">
      <dsp:nvSpPr>
        <dsp:cNvPr id="0" name=""/>
        <dsp:cNvSpPr/>
      </dsp:nvSpPr>
      <dsp:spPr>
        <a:xfrm rot="5400000">
          <a:off x="6105525" y="590550"/>
          <a:ext cx="1969294" cy="4726781"/>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Substance Abuse</a:t>
          </a:r>
        </a:p>
      </dsp:txBody>
      <dsp:txXfrm rot="-5400000">
        <a:off x="4726782" y="2461616"/>
        <a:ext cx="4726781" cy="1476970"/>
      </dsp:txXfrm>
    </dsp:sp>
    <dsp:sp modelId="{9340DC70-AFF7-4B21-B664-1B5B1E2DC6CF}">
      <dsp:nvSpPr>
        <dsp:cNvPr id="0" name=""/>
        <dsp:cNvSpPr/>
      </dsp:nvSpPr>
      <dsp:spPr>
        <a:xfrm>
          <a:off x="3308747" y="1476970"/>
          <a:ext cx="2836068" cy="984647"/>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Multifactorial</a:t>
          </a:r>
        </a:p>
      </dsp:txBody>
      <dsp:txXfrm>
        <a:off x="3356814" y="1525037"/>
        <a:ext cx="2739934" cy="88851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1561C3D-6AB9-48BD-BDA0-52A7C903E6CB}" type="datetimeFigureOut">
              <a:rPr lang="en-US" smtClean="0"/>
              <a:t>8/5/2022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ACDBBEA-DE49-4DF2-BEAF-983E03157E65}" type="slidenum">
              <a:rPr lang="en-US" smtClean="0"/>
              <a:t>‹#›</a:t>
            </a:fld>
            <a:endParaRPr lang="en-US"/>
          </a:p>
        </p:txBody>
      </p:sp>
    </p:spTree>
    <p:extLst>
      <p:ext uri="{BB962C8B-B14F-4D97-AF65-F5344CB8AC3E}">
        <p14:creationId xmlns:p14="http://schemas.microsoft.com/office/powerpoint/2010/main" val="3489057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12ED1CD-11CF-C048-A6D6-0F8763796465}" type="datetimeFigureOut">
              <a:rPr lang="en-US" smtClean="0"/>
              <a:t>8/5/2022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94DEFB-9659-5746-B472-525E4CCD89E5}" type="slidenum">
              <a:rPr lang="en-US" smtClean="0"/>
              <a:t>‹#›</a:t>
            </a:fld>
            <a:endParaRPr lang="en-US"/>
          </a:p>
        </p:txBody>
      </p:sp>
    </p:spTree>
    <p:extLst>
      <p:ext uri="{BB962C8B-B14F-4D97-AF65-F5344CB8AC3E}">
        <p14:creationId xmlns:p14="http://schemas.microsoft.com/office/powerpoint/2010/main" val="19572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ournals.lww.com/academicmedicine/Fulltext/2017/07000/Causes_of_Death_of_Residents_in_ACGME_Accredited.41.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estimated</a:t>
            </a:r>
            <a:r>
              <a:rPr lang="en-US" baseline="0" dirty="0"/>
              <a:t> that 400 physicians die by suicide every year in the United States.  Many believe this number is underestimated.</a:t>
            </a:r>
          </a:p>
          <a:p>
            <a:r>
              <a:rPr lang="en-US" baseline="0" dirty="0"/>
              <a:t>If this number is true, it means that one million Americans lose their doctors to suicide each year.</a:t>
            </a:r>
          </a:p>
          <a:p>
            <a:endParaRPr lang="en-US" baseline="0" dirty="0"/>
          </a:p>
          <a:p>
            <a:r>
              <a:rPr lang="en-US" sz="1200" b="0" i="0" kern="1200" dirty="0">
                <a:solidFill>
                  <a:schemeClr val="tx1"/>
                </a:solidFill>
                <a:effectLst/>
                <a:latin typeface="+mn-lt"/>
                <a:ea typeface="+mn-ea"/>
                <a:cs typeface="+mn-cs"/>
              </a:rPr>
              <a:t>In order to address the issue of physician suicide, the Council of Emergency Medicine Residency Directors (CORD), in collaboration with AAEM, ACEP, ACOEP, EMRA, RSA, RSO and SAEM have come together to annually dedicate the 3rd Monday in September as National Physician Suicide Awareness (NPSA) Day</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a:t>
            </a:fld>
            <a:endParaRPr lang="en-US"/>
          </a:p>
        </p:txBody>
      </p:sp>
    </p:spTree>
    <p:extLst>
      <p:ext uri="{BB962C8B-B14F-4D97-AF65-F5344CB8AC3E}">
        <p14:creationId xmlns:p14="http://schemas.microsoft.com/office/powerpoint/2010/main" val="1762241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are vague but some</a:t>
            </a:r>
            <a:r>
              <a:rPr lang="en-US" baseline="0" dirty="0"/>
              <a:t> are more concerning such as calling to say good bye.  In the digital age can also happen through group texts “Love you guys, Sorry.”</a:t>
            </a:r>
          </a:p>
          <a:p>
            <a:endParaRPr lang="en-US" baseline="0" dirty="0"/>
          </a:p>
          <a:p>
            <a:r>
              <a:rPr lang="en-US" baseline="0" dirty="0"/>
              <a:t>Looking for ways to end their lives such as looking up methods on the internet </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10</a:t>
            </a:fld>
            <a:endParaRPr lang="en-US"/>
          </a:p>
        </p:txBody>
      </p:sp>
    </p:spTree>
    <p:extLst>
      <p:ext uri="{BB962C8B-B14F-4D97-AF65-F5344CB8AC3E}">
        <p14:creationId xmlns:p14="http://schemas.microsoft.com/office/powerpoint/2010/main" val="70309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depression or anxiety can lead to increase thoughts of suicide</a:t>
            </a:r>
          </a:p>
          <a:p>
            <a:endParaRPr lang="en-US" dirty="0"/>
          </a:p>
          <a:p>
            <a:r>
              <a:rPr lang="en-US" dirty="0"/>
              <a:t>Loss of interest and withdrawal is always concerning</a:t>
            </a:r>
          </a:p>
          <a:p>
            <a:endParaRPr lang="en-US" dirty="0"/>
          </a:p>
          <a:p>
            <a:r>
              <a:rPr lang="en-US" dirty="0"/>
              <a:t>In</a:t>
            </a:r>
            <a:r>
              <a:rPr lang="en-US" baseline="0" dirty="0"/>
              <a:t> a person who has been suffering from a mood disorder, a sudden improvement may be a good sign but it might also signal that they have come to terms with the idea of ending their own life.</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11</a:t>
            </a:fld>
            <a:endParaRPr lang="en-US"/>
          </a:p>
        </p:txBody>
      </p:sp>
    </p:spTree>
    <p:extLst>
      <p:ext uri="{BB962C8B-B14F-4D97-AF65-F5344CB8AC3E}">
        <p14:creationId xmlns:p14="http://schemas.microsoft.com/office/powerpoint/2010/main" val="214735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publication in Academic Medicine in 2013 by Epstein and Krasner highlighted some attributes of resilient physicians that advise on how to practice self-care -  mindfulness, self monitoring and limit setting.  </a:t>
            </a:r>
          </a:p>
          <a:p>
            <a:endParaRPr lang="en-US" baseline="0" dirty="0"/>
          </a:p>
          <a:p>
            <a:r>
              <a:rPr lang="en-US" baseline="0" dirty="0"/>
              <a:t>Other studies have demonstrated the power of connection and compassion.  We are social beings by nature and feeling like we have meaningful relations is important.</a:t>
            </a:r>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13</a:t>
            </a:fld>
            <a:endParaRPr lang="en-US"/>
          </a:p>
        </p:txBody>
      </p:sp>
    </p:spTree>
    <p:extLst>
      <p:ext uri="{BB962C8B-B14F-4D97-AF65-F5344CB8AC3E}">
        <p14:creationId xmlns:p14="http://schemas.microsoft.com/office/powerpoint/2010/main" val="65193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a:t>
            </a:r>
            <a:r>
              <a:rPr lang="en-US" baseline="0" dirty="0"/>
              <a:t> not be enough as some individuals do not demonstrate warning signs</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14</a:t>
            </a:fld>
            <a:endParaRPr lang="en-US"/>
          </a:p>
        </p:txBody>
      </p:sp>
    </p:spTree>
    <p:extLst>
      <p:ext uri="{BB962C8B-B14F-4D97-AF65-F5344CB8AC3E}">
        <p14:creationId xmlns:p14="http://schemas.microsoft.com/office/powerpoint/2010/main" val="18477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 </a:t>
            </a:r>
            <a:r>
              <a:rPr lang="en-US" baseline="0" dirty="0"/>
              <a:t> </a:t>
            </a:r>
            <a:r>
              <a:rPr lang="en-US" dirty="0"/>
              <a:t>Shine a light.  Speak its name.</a:t>
            </a:r>
          </a:p>
          <a:p>
            <a:endParaRPr lang="en-US" dirty="0"/>
          </a:p>
          <a:p>
            <a:r>
              <a:rPr lang="en-US" dirty="0"/>
              <a:t>We must approach this problem from</a:t>
            </a:r>
            <a:r>
              <a:rPr lang="en-US" baseline="0" dirty="0"/>
              <a:t> many angles. </a:t>
            </a:r>
            <a:endParaRPr lang="en-US" dirty="0"/>
          </a:p>
          <a:p>
            <a:endParaRPr lang="en-US" dirty="0"/>
          </a:p>
          <a:p>
            <a:r>
              <a:rPr lang="en-US" dirty="0"/>
              <a:t>We must increase awareness and decrease</a:t>
            </a:r>
            <a:r>
              <a:rPr lang="en-US" baseline="0" dirty="0"/>
              <a:t> the stigma around suicide and the mood disorders that can contribute to it.  </a:t>
            </a:r>
            <a:r>
              <a:rPr lang="en-US" dirty="0"/>
              <a:t>There’s no shame in depression</a:t>
            </a:r>
            <a:r>
              <a:rPr lang="en-US" baseline="0" dirty="0"/>
              <a:t> </a:t>
            </a:r>
            <a:r>
              <a:rPr lang="mr-IN" baseline="0" dirty="0"/>
              <a:t>–</a:t>
            </a:r>
            <a:r>
              <a:rPr lang="en-US" baseline="0" dirty="0"/>
              <a:t> we all sacrifice so much of ourselves to do what we do, then are exposed to so many heartbreaking circumstances.  Though we have demonstrated our strength to achieve our positions, we not immune to human frailties.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must change the health care culture to it more conducive to wellness for ourselves and our patients.</a:t>
            </a:r>
          </a:p>
          <a:p>
            <a:endParaRPr lang="en-US" baseline="0" dirty="0"/>
          </a:p>
          <a:p>
            <a:r>
              <a:rPr lang="en-US" baseline="0" dirty="0"/>
              <a:t>We must make concerted efforts create better work environments clinicians both operationally and emotionally by provide support groups, mentoring opportunities and debriefs after difficult cases.  </a:t>
            </a:r>
          </a:p>
          <a:p>
            <a:endParaRPr lang="en-US" baseline="0" dirty="0"/>
          </a:p>
          <a:p>
            <a:r>
              <a:rPr lang="en-US" baseline="0" dirty="0"/>
              <a:t>We must increase education on resiliency and self care in UME and GME.</a:t>
            </a:r>
          </a:p>
          <a:p>
            <a:endParaRPr lang="en-US" baseline="0" dirty="0"/>
          </a:p>
          <a:p>
            <a:r>
              <a:rPr lang="en-US" baseline="0" dirty="0"/>
              <a:t>And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must ensure mental health services easily and readily available to physicians with </a:t>
            </a:r>
            <a:r>
              <a:rPr lang="en-US" b="1" u="sng" baseline="0" dirty="0"/>
              <a:t>no barriers </a:t>
            </a:r>
            <a:r>
              <a:rPr lang="en-US" baseline="0" dirty="0"/>
              <a:t>to access the care with full confidentiality and no reporting requirements.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15</a:t>
            </a:fld>
            <a:endParaRPr lang="en-US"/>
          </a:p>
        </p:txBody>
      </p:sp>
    </p:spTree>
    <p:extLst>
      <p:ext uri="{BB962C8B-B14F-4D97-AF65-F5344CB8AC3E}">
        <p14:creationId xmlns:p14="http://schemas.microsoft.com/office/powerpoint/2010/main" val="837839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nation, we must do a better job of </a:t>
            </a:r>
            <a:r>
              <a:rPr lang="en-US" dirty="0"/>
              <a:t>understanding suicide,</a:t>
            </a:r>
            <a:r>
              <a:rPr lang="en-US" baseline="0" dirty="0"/>
              <a:t> increase awareness</a:t>
            </a:r>
            <a:r>
              <a:rPr lang="en-US" dirty="0"/>
              <a:t> and prevention</a:t>
            </a:r>
            <a:r>
              <a:rPr lang="en-US" baseline="0" dirty="0"/>
              <a:t> as </a:t>
            </a:r>
            <a:r>
              <a:rPr lang="en-US" dirty="0"/>
              <a:t>a</a:t>
            </a:r>
            <a:r>
              <a:rPr lang="en-US" baseline="0" dirty="0"/>
              <a:t> national priority</a:t>
            </a:r>
          </a:p>
          <a:p>
            <a:endParaRPr lang="en-US" baseline="0" dirty="0"/>
          </a:p>
          <a:p>
            <a:r>
              <a:rPr lang="en-US" baseline="0" dirty="0"/>
              <a:t>We need to study it, understand it and find solutions, just as if we were trying to find the cure for cancer</a:t>
            </a:r>
          </a:p>
          <a:p>
            <a:endParaRPr lang="en-US" baseline="0" dirty="0"/>
          </a:p>
          <a:p>
            <a:r>
              <a:rPr lang="en-US" baseline="0" dirty="0"/>
              <a:t>We need to </a:t>
            </a:r>
            <a:r>
              <a:rPr lang="en-US" b="1" u="sng" baseline="0" dirty="0"/>
              <a:t>TRULY</a:t>
            </a:r>
            <a:r>
              <a:rPr lang="en-US" baseline="0" dirty="0"/>
              <a:t> improve our mental health infrastructure and reduce the stigma around it the serves a barriers for all people to seek help (Great </a:t>
            </a:r>
            <a:r>
              <a:rPr lang="en-US" baseline="0" dirty="0" err="1"/>
              <a:t>Britian</a:t>
            </a:r>
            <a:r>
              <a:rPr lang="en-US" baseline="0" dirty="0"/>
              <a:t> has has a great recent campaign)</a:t>
            </a:r>
          </a:p>
          <a:p>
            <a:endParaRPr lang="en-US" baseline="0" dirty="0"/>
          </a:p>
          <a:p>
            <a:r>
              <a:rPr lang="en-US" baseline="0" dirty="0"/>
              <a:t>There are many great groups out there, nationally and locally, working on this problem (Survivors of suicide loss, American Association of </a:t>
            </a:r>
            <a:r>
              <a:rPr lang="en-US" baseline="0" dirty="0" err="1"/>
              <a:t>Suicidology</a:t>
            </a:r>
            <a:r>
              <a:rPr lang="en-US" baseline="0" dirty="0"/>
              <a:t>, etc.).  We need to increase collaboration.</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16</a:t>
            </a:fld>
            <a:endParaRPr lang="en-US"/>
          </a:p>
        </p:txBody>
      </p:sp>
    </p:spTree>
    <p:extLst>
      <p:ext uri="{BB962C8B-B14F-4D97-AF65-F5344CB8AC3E}">
        <p14:creationId xmlns:p14="http://schemas.microsoft.com/office/powerpoint/2010/main" val="1727341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Where do we go from here?</a:t>
            </a:r>
            <a:r>
              <a:rPr lang="en-US" b="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It’s simple to state,</a:t>
            </a:r>
            <a:r>
              <a:rPr lang="en-US" b="0" baseline="0" dirty="0">
                <a:solidFill>
                  <a:srgbClr val="7030A0"/>
                </a:solidFill>
              </a:rPr>
              <a:t> but a challenge in reality.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7030A0"/>
                </a:solidFill>
              </a:rPr>
              <a:t>We challenge you </a:t>
            </a:r>
            <a:r>
              <a:rPr lang="en-US" b="0" dirty="0">
                <a:solidFill>
                  <a:srgbClr val="7030A0"/>
                </a:solidFill>
              </a:rPr>
              <a:t>as individuals</a:t>
            </a:r>
            <a:r>
              <a:rPr lang="en-US" b="0" baseline="0" dirty="0">
                <a:solidFill>
                  <a:srgbClr val="7030A0"/>
                </a:solidFill>
              </a:rPr>
              <a:t> and as parts of broader </a:t>
            </a:r>
            <a:r>
              <a:rPr lang="en-US" b="0" dirty="0">
                <a:solidFill>
                  <a:srgbClr val="7030A0"/>
                </a:solidFill>
              </a:rPr>
              <a:t>communities, institutions and larger organizations to make the needed changes to reach zero physician suicides.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It can be </a:t>
            </a:r>
            <a:r>
              <a:rPr lang="en-US" b="0" baseline="0" dirty="0">
                <a:solidFill>
                  <a:srgbClr val="7030A0"/>
                </a:solidFill>
              </a:rPr>
              <a:t>as simple as saying “Are You OK?” and showing kindness to a colleague who is looking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rgbClr val="7030A0"/>
              </a:solidFill>
            </a:endParaRPr>
          </a:p>
        </p:txBody>
      </p:sp>
      <p:sp>
        <p:nvSpPr>
          <p:cNvPr id="4" name="Slide Number Placeholder 3"/>
          <p:cNvSpPr>
            <a:spLocks noGrp="1"/>
          </p:cNvSpPr>
          <p:nvPr>
            <p:ph type="sldNum" sz="quarter" idx="10"/>
          </p:nvPr>
        </p:nvSpPr>
        <p:spPr/>
        <p:txBody>
          <a:bodyPr/>
          <a:lstStyle/>
          <a:p>
            <a:fld id="{F994DEFB-9659-5746-B472-525E4CCD89E5}" type="slidenum">
              <a:rPr lang="en-US" smtClean="0"/>
              <a:t>17</a:t>
            </a:fld>
            <a:endParaRPr lang="en-US"/>
          </a:p>
        </p:txBody>
      </p:sp>
    </p:spTree>
    <p:extLst>
      <p:ext uri="{BB962C8B-B14F-4D97-AF65-F5344CB8AC3E}">
        <p14:creationId xmlns:p14="http://schemas.microsoft.com/office/powerpoint/2010/main" val="57155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all who have</a:t>
            </a:r>
            <a:r>
              <a:rPr lang="en-US" baseline="0" dirty="0"/>
              <a:t> shown support in our first year and we look forward to any and all other organizations who are interested in joining </a:t>
            </a:r>
            <a:r>
              <a:rPr lang="en-US" baseline="0"/>
              <a:t>our movement in the future. </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18</a:t>
            </a:fld>
            <a:endParaRPr lang="en-US"/>
          </a:p>
        </p:txBody>
      </p:sp>
    </p:spTree>
    <p:extLst>
      <p:ext uri="{BB962C8B-B14F-4D97-AF65-F5344CB8AC3E}">
        <p14:creationId xmlns:p14="http://schemas.microsoft.com/office/powerpoint/2010/main" val="1801967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all who have</a:t>
            </a:r>
            <a:r>
              <a:rPr lang="en-US" baseline="0" dirty="0"/>
              <a:t> shown support in our first year and we look forward to any and all other organizations who are interested in joining </a:t>
            </a:r>
            <a:r>
              <a:rPr lang="en-US" baseline="0"/>
              <a:t>our movement in the future. </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19</a:t>
            </a:fld>
            <a:endParaRPr lang="en-US"/>
          </a:p>
        </p:txBody>
      </p:sp>
    </p:spTree>
    <p:extLst>
      <p:ext uri="{BB962C8B-B14F-4D97-AF65-F5344CB8AC3E}">
        <p14:creationId xmlns:p14="http://schemas.microsoft.com/office/powerpoint/2010/main" val="32296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2</a:t>
            </a:fld>
            <a:endParaRPr lang="en-US"/>
          </a:p>
        </p:txBody>
      </p:sp>
    </p:spTree>
    <p:extLst>
      <p:ext uri="{BB962C8B-B14F-4D97-AF65-F5344CB8AC3E}">
        <p14:creationId xmlns:p14="http://schemas.microsoft.com/office/powerpoint/2010/main" val="94619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a:t>
            </a:r>
            <a:r>
              <a:rPr lang="en-US" baseline="0" dirty="0"/>
              <a:t> story</a:t>
            </a:r>
            <a:r>
              <a:rPr lang="mr-IN" baseline="0" dirty="0"/>
              <a:t>…</a:t>
            </a:r>
            <a:endParaRPr lang="en-US" baseline="0" dirty="0"/>
          </a:p>
          <a:p>
            <a:endParaRPr lang="en-US" baseline="0" dirty="0"/>
          </a:p>
          <a:p>
            <a:r>
              <a:rPr lang="en-US" baseline="0" dirty="0"/>
              <a:t>A true story, but just the facts.</a:t>
            </a:r>
          </a:p>
          <a:p>
            <a:endParaRPr lang="en-US" baseline="0" dirty="0"/>
          </a:p>
          <a:p>
            <a:r>
              <a:rPr lang="en-US" baseline="0" dirty="0"/>
              <a:t>The loss is only one life but the impact is much greater.</a:t>
            </a:r>
          </a:p>
          <a:p>
            <a:endParaRPr lang="en-US" baseline="0" dirty="0"/>
          </a:p>
          <a:p>
            <a:r>
              <a:rPr lang="en-US" baseline="0" dirty="0"/>
              <a:t>What happens to his fiancée </a:t>
            </a:r>
            <a:r>
              <a:rPr lang="mr-IN" baseline="0" dirty="0"/>
              <a:t>–</a:t>
            </a:r>
            <a:r>
              <a:rPr lang="en-US" baseline="0" dirty="0"/>
              <a:t> also a resident, their families, colleagues, and others left behind?</a:t>
            </a:r>
          </a:p>
          <a:p>
            <a:endParaRPr lang="en-US" baseline="0" dirty="0"/>
          </a:p>
          <a:p>
            <a:r>
              <a:rPr lang="en-US" baseline="0" dirty="0"/>
              <a:t>How far does the ripple effect spread?</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3</a:t>
            </a:fld>
            <a:endParaRPr lang="en-US"/>
          </a:p>
        </p:txBody>
      </p:sp>
    </p:spTree>
    <p:extLst>
      <p:ext uri="{BB962C8B-B14F-4D97-AF65-F5344CB8AC3E}">
        <p14:creationId xmlns:p14="http://schemas.microsoft.com/office/powerpoint/2010/main" val="29965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about someone you’ve lost due to suicide.</a:t>
            </a:r>
          </a:p>
          <a:p>
            <a:endParaRPr lang="en-US" baseline="0" dirty="0"/>
          </a:p>
          <a:p>
            <a:r>
              <a:rPr lang="en-US" baseline="0" dirty="0"/>
              <a:t>Clearly that person’s family and friends suffer and grieve.  Their lives will never be the same.  Family members have an increased risk of suicide.  Many survivors of suicide loss do not seek help until long after their loss.</a:t>
            </a:r>
          </a:p>
          <a:p>
            <a:endParaRPr lang="en-US" baseline="0" dirty="0"/>
          </a:p>
          <a:p>
            <a:r>
              <a:rPr lang="en-US" baseline="0" dirty="0"/>
              <a:t>Colleagues also suffer and often have difficulty processing the loss.  They wonder if they could have done something to prevent the death, if they missed warning signs, etc.  Often the health care environment (hospitals, clinics, office, etc.) do not support or create a safe environment for physicians to talk about the loss due to the stigma surrounding suicide.  Frequently, at the hospital or clinic, a physician death by suicide is kept quiet and creates a space for rumors.  One survivor of suicide loss, Janae Sharp stated, “Physicians dying is bad press.</a:t>
            </a:r>
            <a:r>
              <a:rPr lang="en-US" b="1" u="sng" baseline="0" dirty="0"/>
              <a:t>  It is kind of like a medical error.” </a:t>
            </a:r>
            <a:r>
              <a:rPr lang="en-US" b="0" u="none" baseline="0" dirty="0"/>
              <a:t>(pause).</a:t>
            </a:r>
            <a:endParaRPr lang="en-US" b="1" u="sng" baseline="0" dirty="0"/>
          </a:p>
          <a:p>
            <a:endParaRPr lang="en-US" baseline="0" dirty="0"/>
          </a:p>
          <a:p>
            <a:r>
              <a:rPr lang="en-US" baseline="0" dirty="0"/>
              <a:t>Patients are also deeply impacted.  Many lose a trusted care provider.  As already mentioned it is estimated that 1 million patients lose their physicians due to death by suicide.  In an a time of increasing physician shortages, many consider this a public health crisis.</a:t>
            </a:r>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4</a:t>
            </a:fld>
            <a:endParaRPr lang="en-US"/>
          </a:p>
        </p:txBody>
      </p:sp>
    </p:spTree>
    <p:extLst>
      <p:ext uri="{BB962C8B-B14F-4D97-AF65-F5344CB8AC3E}">
        <p14:creationId xmlns:p14="http://schemas.microsoft.com/office/powerpoint/2010/main" val="49159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Recently</a:t>
            </a:r>
            <a:r>
              <a:rPr lang="en-US" baseline="0" dirty="0"/>
              <a:t> published data has gained publicity by showing that f</a:t>
            </a:r>
            <a:r>
              <a:rPr lang="en-US" dirty="0"/>
              <a:t>rom 1999 through 2014, the age-adjusted suicide rate in the United States </a:t>
            </a:r>
            <a:r>
              <a:rPr lang="en-US" b="1" u="sng" dirty="0"/>
              <a:t>increased 24%, </a:t>
            </a:r>
            <a:r>
              <a:rPr lang="en-US" dirty="0"/>
              <a:t>from 10.5 to 13.0 per 100,000 population, with the pace of increase greater after 2006.</a:t>
            </a:r>
          </a:p>
          <a:p>
            <a:pPr defTabSz="931774">
              <a:defRPr/>
            </a:pPr>
            <a:endParaRPr lang="en-US" dirty="0"/>
          </a:p>
          <a:p>
            <a:pPr marL="0" marR="0" indent="0" algn="l" defTabSz="931774" rtl="0" eaLnBrk="1" fontAlgn="auto" latinLnBrk="0" hangingPunct="1">
              <a:lnSpc>
                <a:spcPct val="100000"/>
              </a:lnSpc>
              <a:spcBef>
                <a:spcPts val="0"/>
              </a:spcBef>
              <a:spcAft>
                <a:spcPts val="0"/>
              </a:spcAft>
              <a:buClrTx/>
              <a:buSzTx/>
              <a:buFontTx/>
              <a:buNone/>
              <a:tabLst/>
              <a:defRPr/>
            </a:pPr>
            <a:r>
              <a:rPr lang="en-US" dirty="0"/>
              <a:t>While celebrity deaths by suicide typically call</a:t>
            </a:r>
            <a:r>
              <a:rPr lang="en-US" baseline="0" dirty="0"/>
              <a:t> attention to the issue of suicide </a:t>
            </a:r>
            <a:r>
              <a:rPr lang="en-US" dirty="0"/>
              <a:t>raise</a:t>
            </a:r>
            <a:r>
              <a:rPr lang="en-US" baseline="0" dirty="0"/>
              <a:t> awareness and outreach which is critically important, a special spotlight must be placed on a high risk group, who have an even higher rate of death by suicide than celebrities </a:t>
            </a:r>
            <a:r>
              <a:rPr lang="mr-IN" baseline="0" dirty="0"/>
              <a:t>–</a:t>
            </a:r>
            <a:r>
              <a:rPr lang="en-US" baseline="0" dirty="0"/>
              <a:t> </a:t>
            </a:r>
            <a:r>
              <a:rPr lang="en-US" b="1" u="sng" baseline="0" dirty="0"/>
              <a:t>physicians. </a:t>
            </a:r>
          </a:p>
          <a:p>
            <a:pPr marL="0" marR="0" indent="0" algn="l" defTabSz="931774" rtl="0" eaLnBrk="1" fontAlgn="auto" latinLnBrk="0" hangingPunct="1">
              <a:lnSpc>
                <a:spcPct val="100000"/>
              </a:lnSpc>
              <a:spcBef>
                <a:spcPts val="0"/>
              </a:spcBef>
              <a:spcAft>
                <a:spcPts val="0"/>
              </a:spcAft>
              <a:buClrTx/>
              <a:buSzTx/>
              <a:buFontTx/>
              <a:buNone/>
              <a:tabLst/>
              <a:defRPr/>
            </a:pPr>
            <a:endParaRPr lang="en-US" baseline="0" dirty="0"/>
          </a:p>
          <a:p>
            <a:pPr defTabSz="931774">
              <a:defRPr/>
            </a:pPr>
            <a:endParaRPr lang="en-US" dirty="0"/>
          </a:p>
          <a:p>
            <a:pPr defTabSz="931774">
              <a:defRPr/>
            </a:pPr>
            <a:r>
              <a:rPr lang="en-US" dirty="0"/>
              <a:t>Lesser</a:t>
            </a:r>
            <a:r>
              <a:rPr lang="en-US" baseline="0" dirty="0"/>
              <a:t> known outside of a small sect of our medical community - </a:t>
            </a:r>
            <a:r>
              <a:rPr lang="en-US" dirty="0"/>
              <a:t>A recent systematic literature review indicates the suicide rate among doctors is somewhere between 28 to 40 per 100,000 </a:t>
            </a:r>
            <a:r>
              <a:rPr lang="en-US" b="1" u="sng" dirty="0"/>
              <a:t>— or more than twice that of the overall population</a:t>
            </a:r>
            <a:r>
              <a:rPr lang="en-US" dirty="0"/>
              <a:t>. Among white male physicians, the rate is 1.41 times higher that the average American</a:t>
            </a:r>
            <a:r>
              <a:rPr lang="en-US" baseline="0" dirty="0"/>
              <a:t> and even more drastic is the rate among white female physicians is 2.27 times higher.</a:t>
            </a:r>
          </a:p>
          <a:p>
            <a:pPr defTabSz="931774">
              <a:defRPr/>
            </a:pPr>
            <a:endParaRPr lang="en-US" baseline="0" dirty="0"/>
          </a:p>
          <a:p>
            <a:pPr defTabSz="931774">
              <a:defRPr/>
            </a:pPr>
            <a:r>
              <a:rPr lang="en-US" baseline="0" dirty="0"/>
              <a:t>Physicians also have a higher rate of suicide completion than the general population and more access to lethal means.</a:t>
            </a:r>
            <a:endParaRPr lang="en-US" dirty="0"/>
          </a:p>
          <a:p>
            <a:pPr defTabSz="931774">
              <a:defRPr/>
            </a:pPr>
            <a:endParaRPr lang="en-US" dirty="0"/>
          </a:p>
          <a:p>
            <a:r>
              <a:rPr lang="en-US" dirty="0"/>
              <a:t>To shed light on the magnitude and causes of resident deaths, the ACGME reviewed nearly 400,000 physicians who entered its accredited programs from 2000 through 2014. </a:t>
            </a:r>
          </a:p>
          <a:p>
            <a:endParaRPr lang="en-US" dirty="0"/>
          </a:p>
          <a:p>
            <a:r>
              <a:rPr lang="en-US" dirty="0"/>
              <a:t>The results of the study, published in </a:t>
            </a:r>
            <a:r>
              <a:rPr lang="en-US" dirty="0">
                <a:hlinkClick r:id="rId3"/>
              </a:rPr>
              <a:t>Academic Medicine</a:t>
            </a:r>
            <a:r>
              <a:rPr lang="en-US" dirty="0"/>
              <a:t> in 2017, found that resident though death rates were lower than in the age- and gender-matched general population,</a:t>
            </a:r>
            <a:r>
              <a:rPr lang="en-US" baseline="0" dirty="0"/>
              <a:t> suicide was </a:t>
            </a:r>
            <a:r>
              <a:rPr lang="en-US" dirty="0"/>
              <a:t>second most prevalent cause of resident death (66; 51 men, 15 women). </a:t>
            </a:r>
          </a:p>
          <a:p>
            <a:endParaRPr lang="en-US" dirty="0"/>
          </a:p>
          <a:p>
            <a:r>
              <a:rPr lang="en-US" dirty="0"/>
              <a:t>However, suicide is the leading cause of death in male residents, and the second most common for female residents. Most suicides (49 of 66; 74 percent) occurred during the first two years of training.</a:t>
            </a:r>
          </a:p>
          <a:p>
            <a:endParaRPr lang="en-US" dirty="0"/>
          </a:p>
          <a:p>
            <a:pPr defTabSz="931774">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5</a:t>
            </a:fld>
            <a:endParaRPr lang="en-US"/>
          </a:p>
        </p:txBody>
      </p:sp>
    </p:spTree>
    <p:extLst>
      <p:ext uri="{BB962C8B-B14F-4D97-AF65-F5344CB8AC3E}">
        <p14:creationId xmlns:p14="http://schemas.microsoft.com/office/powerpoint/2010/main" val="615650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one thing</a:t>
            </a:r>
            <a:r>
              <a:rPr lang="en-US" baseline="0" dirty="0"/>
              <a:t> that leads to the death of a physician by suicide but there are experiences that physicians face at an increased rate than cohorts of non physician.</a:t>
            </a:r>
          </a:p>
          <a:p>
            <a:endParaRPr lang="en-US" baseline="0" dirty="0"/>
          </a:p>
          <a:p>
            <a:r>
              <a:rPr lang="en-US" baseline="0" dirty="0"/>
              <a:t>Burnout is a cumulative process marked by emotional exhaustion and withdrawal associated with increased workload and institutional stress.  Multiple studies have shown that many practicing physicians experience symptoms of burnout, on average 50 %.  Some specialties have increased rates (EM, IM, FP, Critical Care).</a:t>
            </a:r>
          </a:p>
          <a:p>
            <a:endParaRPr lang="en-US" baseline="0" dirty="0"/>
          </a:p>
          <a:p>
            <a:r>
              <a:rPr lang="en-US" baseline="0" dirty="0"/>
              <a:t>Compassion fatigue is an emotional residue or leftover state from exposure of working with others in distress. Compassion fatigue can presents similar to burnout with emotional exhaustion but it can also present similar to PTSD with intrusive thoughts, nightmares, and hypervigilance.</a:t>
            </a:r>
          </a:p>
          <a:p>
            <a:endParaRPr lang="en-US" baseline="0" dirty="0"/>
          </a:p>
          <a:p>
            <a:r>
              <a:rPr lang="en-US" baseline="0" dirty="0"/>
              <a:t>When looking at rates of depression and other mood disorders, those in the medical profession such as medical students, residents and physicians are higher when compared with the general population.  And unfortunately, a majority of these physicians suffering from mood disorders will not seek professional help.</a:t>
            </a:r>
          </a:p>
          <a:p>
            <a:endParaRPr lang="en-US" baseline="0" dirty="0"/>
          </a:p>
          <a:p>
            <a:r>
              <a:rPr lang="en-US" baseline="0" dirty="0"/>
              <a:t>One study in 2016 looking at medical students, revealed that 27 % experiences depressive symptoms and more than 11 % reported having suicidal thoughts.  Of those with depressive symptoms only 15 % sought help.</a:t>
            </a:r>
          </a:p>
          <a:p>
            <a:endParaRPr lang="en-US" baseline="0" dirty="0"/>
          </a:p>
          <a:p>
            <a:r>
              <a:rPr lang="en-US" baseline="0" dirty="0"/>
              <a:t>Substance abuse rates are also higher in physicians that  the general population.  Physicians report a substance abuse rate of up to 15 % compared to the general population at 9 %.  Some specialties have higher rates (Anesthesiology, EM).</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6</a:t>
            </a:fld>
            <a:endParaRPr lang="en-US"/>
          </a:p>
        </p:txBody>
      </p:sp>
    </p:spTree>
    <p:extLst>
      <p:ext uri="{BB962C8B-B14F-4D97-AF65-F5344CB8AC3E}">
        <p14:creationId xmlns:p14="http://schemas.microsoft.com/office/powerpoint/2010/main" val="85542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reviewing</a:t>
            </a:r>
            <a:r>
              <a:rPr lang="en-US" baseline="0" dirty="0"/>
              <a:t> literature to identify those at risk in our field, we’re given this long list of risk factors that are likely obtained on retrospective assessments, however, what do we do with this information? </a:t>
            </a:r>
          </a:p>
          <a:p>
            <a:endParaRPr lang="en-US" baseline="0" dirty="0"/>
          </a:p>
          <a:p>
            <a:r>
              <a:rPr lang="en-US" baseline="0" dirty="0"/>
              <a:t>You can certainly be aware of it, but they aren’t the most actionable items.</a:t>
            </a:r>
          </a:p>
          <a:p>
            <a:endParaRPr lang="en-US" baseline="0" dirty="0"/>
          </a:p>
          <a:p>
            <a:r>
              <a:rPr lang="en-US" baseline="0" dirty="0"/>
              <a:t>However</a:t>
            </a:r>
            <a:r>
              <a:rPr lang="mr-IN" baseline="0" dirty="0"/>
              <a:t>…</a:t>
            </a:r>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994DEFB-9659-5746-B472-525E4CCD89E5}" type="slidenum">
              <a:rPr lang="en-US" smtClean="0"/>
              <a:t>7</a:t>
            </a:fld>
            <a:endParaRPr lang="en-US"/>
          </a:p>
        </p:txBody>
      </p:sp>
    </p:spTree>
    <p:extLst>
      <p:ext uri="{BB962C8B-B14F-4D97-AF65-F5344CB8AC3E}">
        <p14:creationId xmlns:p14="http://schemas.microsoft.com/office/powerpoint/2010/main" val="2909711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t>
            </a:r>
            <a:r>
              <a:rPr lang="en-US" b="1" u="sng" dirty="0"/>
              <a:t>may</a:t>
            </a:r>
            <a:r>
              <a:rPr lang="en-US" dirty="0"/>
              <a:t> be warning</a:t>
            </a:r>
            <a:r>
              <a:rPr lang="en-US" baseline="0" dirty="0"/>
              <a:t> signs</a:t>
            </a:r>
            <a:r>
              <a:rPr lang="mr-IN" baseline="0" dirty="0"/>
              <a:t>…</a:t>
            </a:r>
            <a:r>
              <a:rPr lang="en-US" baseline="0" dirty="0"/>
              <a:t>.</a:t>
            </a:r>
          </a:p>
          <a:p>
            <a:endParaRPr lang="en-US" baseline="0" dirty="0"/>
          </a:p>
          <a:p>
            <a:r>
              <a:rPr lang="en-US" i="1" dirty="0"/>
              <a:t>With MAY be the key word here</a:t>
            </a:r>
            <a:r>
              <a:rPr lang="mr-IN" i="1" dirty="0"/>
              <a:t>…</a:t>
            </a:r>
            <a:endParaRPr lang="en-US" i="1" dirty="0"/>
          </a:p>
          <a:p>
            <a:endParaRPr lang="en-US" i="1" dirty="0"/>
          </a:p>
          <a:p>
            <a:r>
              <a:rPr lang="en-US" i="1" dirty="0"/>
              <a:t>There are not always warning signs that someone is going to take there own life</a:t>
            </a:r>
            <a:r>
              <a:rPr lang="en-US" i="1" baseline="0" dirty="0"/>
              <a:t> and physicians, especially as we are often masters of disguise.</a:t>
            </a:r>
          </a:p>
          <a:p>
            <a:endParaRPr lang="en-US" i="1" baseline="0" dirty="0"/>
          </a:p>
          <a:p>
            <a:r>
              <a:rPr lang="en-US" i="1" baseline="0" dirty="0"/>
              <a:t>However, there are some common warning signs to be aware of.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8</a:t>
            </a:fld>
            <a:endParaRPr lang="en-US"/>
          </a:p>
        </p:txBody>
      </p:sp>
    </p:spTree>
    <p:extLst>
      <p:ext uri="{BB962C8B-B14F-4D97-AF65-F5344CB8AC3E}">
        <p14:creationId xmlns:p14="http://schemas.microsoft.com/office/powerpoint/2010/main" val="39293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a:p>
            <a:r>
              <a:rPr lang="en-US" i="1" baseline="0" dirty="0">
                <a:solidFill>
                  <a:srgbClr val="FF0000"/>
                </a:solidFill>
              </a:rPr>
              <a:t>*****I wonder if </a:t>
            </a:r>
            <a:r>
              <a:rPr lang="en-US" i="1" baseline="0" dirty="0" err="1">
                <a:solidFill>
                  <a:srgbClr val="FF0000"/>
                </a:solidFill>
              </a:rPr>
              <a:t>Loice</a:t>
            </a:r>
            <a:r>
              <a:rPr lang="en-US" i="1" baseline="0" dirty="0">
                <a:solidFill>
                  <a:srgbClr val="FF0000"/>
                </a:solidFill>
              </a:rPr>
              <a:t> would be willing to have us share her story “nothing that a vial of insulin wouldn’t cure.”</a:t>
            </a:r>
            <a:endParaRPr lang="en-US" i="1" dirty="0">
              <a:solidFill>
                <a:srgbClr val="FF0000"/>
              </a:solidFill>
            </a:endParaRPr>
          </a:p>
          <a:p>
            <a:endParaRPr lang="en-US" i="1" dirty="0"/>
          </a:p>
          <a:p>
            <a:r>
              <a:rPr lang="en-US" i="1" dirty="0"/>
              <a:t>A person might be suicidal if he or she exhibits behavioral changes. This is of greatest concern if the new or changed behavior is related to a painful event, loss or change. People who take their lives exhibit one or more warning signs, either through what they say or what they do.</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9</a:t>
            </a:fld>
            <a:endParaRPr lang="en-US"/>
          </a:p>
        </p:txBody>
      </p:sp>
    </p:spTree>
    <p:extLst>
      <p:ext uri="{BB962C8B-B14F-4D97-AF65-F5344CB8AC3E}">
        <p14:creationId xmlns:p14="http://schemas.microsoft.com/office/powerpoint/2010/main" val="2134140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Audio 12">
            <a:hlinkClick r:id="" action="ppaction://media"/>
            <a:extLst>
              <a:ext uri="{FF2B5EF4-FFF2-40B4-BE49-F238E27FC236}">
                <a16:creationId xmlns:a16="http://schemas.microsoft.com/office/drawing/2014/main" id="{8E69C743-AEDA-251E-5E33-928B609F6702}"/>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2E975EA3-9076-70E2-7A45-93D6A6AD9AB1}"/>
              </a:ext>
            </a:extLst>
          </p:cNvPr>
          <p:cNvPicPr>
            <a:picLocks noChangeAspect="1"/>
          </p:cNvPicPr>
          <p:nvPr userDrawn="1"/>
        </p:nvPicPr>
        <p:blipFill>
          <a:blip r:embed="rId5"/>
          <a:stretch>
            <a:fillRect/>
          </a:stretch>
        </p:blipFill>
        <p:spPr>
          <a:xfrm>
            <a:off x="378265" y="5297585"/>
            <a:ext cx="3048427" cy="1467055"/>
          </a:xfrm>
          <a:prstGeom prst="rect">
            <a:avLst/>
          </a:prstGeom>
        </p:spPr>
      </p:pic>
    </p:spTree>
    <p:extLst>
      <p:ext uri="{BB962C8B-B14F-4D97-AF65-F5344CB8AC3E}">
        <p14:creationId xmlns:p14="http://schemas.microsoft.com/office/powerpoint/2010/main" val="78577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5605F-4A8E-5542-A485-18C99B208F79}"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50487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5605F-4A8E-5542-A485-18C99B208F79}"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784690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5605F-4A8E-5542-A485-18C99B208F79}"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1567545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B5605F-4A8E-5542-A485-18C99B208F79}"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40903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B5605F-4A8E-5542-A485-18C99B208F79}"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47879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B5605F-4A8E-5542-A485-18C99B208F79}" type="datetimeFigureOut">
              <a:rPr lang="en-US" smtClean="0"/>
              <a:t>8/5/2022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49575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B5605F-4A8E-5542-A485-18C99B208F79}" type="datetimeFigureOut">
              <a:rPr lang="en-US" smtClean="0"/>
              <a:t>8/5/2022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200825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5605F-4A8E-5542-A485-18C99B208F79}" type="datetimeFigureOut">
              <a:rPr lang="en-US" smtClean="0"/>
              <a:t>8/5/2022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81465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5605F-4A8E-5542-A485-18C99B208F79}"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162856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5605F-4A8E-5542-A485-18C99B208F79}"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168880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5605F-4A8E-5542-A485-18C99B208F79}" type="datetimeFigureOut">
              <a:rPr lang="en-US" smtClean="0"/>
              <a:t>8/5/2022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6415B-A2CD-7F46-9CF5-31EE5CC22931}" type="slidenum">
              <a:rPr lang="en-US" smtClean="0"/>
              <a:t>‹#›</a:t>
            </a:fld>
            <a:endParaRPr lang="en-US"/>
          </a:p>
        </p:txBody>
      </p:sp>
    </p:spTree>
    <p:extLst>
      <p:ext uri="{BB962C8B-B14F-4D97-AF65-F5344CB8AC3E}">
        <p14:creationId xmlns:p14="http://schemas.microsoft.com/office/powerpoint/2010/main" val="1300522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3.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hyperlink" Target="https://suicidepreventionlifeline.org/" TargetMode="External"/><Relationship Id="rId3" Type="http://schemas.openxmlformats.org/officeDocument/2006/relationships/slideLayout" Target="../slideLayouts/slideLayout1.xml"/><Relationship Id="rId7" Type="http://schemas.openxmlformats.org/officeDocument/2006/relationships/hyperlink" Target="https://www.suicidology.or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cordem.org/npsa" TargetMode="External"/><Relationship Id="rId5" Type="http://schemas.openxmlformats.org/officeDocument/2006/relationships/image" Target="../media/image1.png"/><Relationship Id="rId4" Type="http://schemas.openxmlformats.org/officeDocument/2006/relationships/notesSlide" Target="../notesSlides/notesSlide18.xml"/><Relationship Id="rId9"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t="13859" b="13665"/>
          <a:stretch/>
        </p:blipFill>
        <p:spPr>
          <a:xfrm>
            <a:off x="2145609" y="397103"/>
            <a:ext cx="7900781" cy="4970440"/>
          </a:xfrm>
          <a:prstGeom prst="rect">
            <a:avLst/>
          </a:prstGeom>
        </p:spPr>
      </p:pic>
      <p:pic>
        <p:nvPicPr>
          <p:cNvPr id="13" name="Audio 12">
            <a:hlinkClick r:id="" action="ppaction://media"/>
            <a:extLst>
              <a:ext uri="{FF2B5EF4-FFF2-40B4-BE49-F238E27FC236}">
                <a16:creationId xmlns:a16="http://schemas.microsoft.com/office/drawing/2014/main" id="{9E94D109-3AE8-4A57-B4AC-B9E2BBA22F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7" name="TextBox 6">
            <a:extLst>
              <a:ext uri="{FF2B5EF4-FFF2-40B4-BE49-F238E27FC236}">
                <a16:creationId xmlns:a16="http://schemas.microsoft.com/office/drawing/2014/main" id="{411DCC9A-D5A6-4188-B543-DBF16E1B3F15}"/>
              </a:ext>
            </a:extLst>
          </p:cNvPr>
          <p:cNvSpPr txBox="1"/>
          <p:nvPr/>
        </p:nvSpPr>
        <p:spPr>
          <a:xfrm>
            <a:off x="4087728" y="5248623"/>
            <a:ext cx="4016544" cy="646331"/>
          </a:xfrm>
          <a:prstGeom prst="rect">
            <a:avLst/>
          </a:prstGeom>
          <a:noFill/>
        </p:spPr>
        <p:txBody>
          <a:bodyPr wrap="square" rtlCol="0">
            <a:spAutoFit/>
          </a:bodyPr>
          <a:lstStyle/>
          <a:p>
            <a:pPr algn="ctr"/>
            <a:r>
              <a:rPr lang="en-US" sz="3600" b="1" dirty="0"/>
              <a:t>September 17, 2022</a:t>
            </a:r>
          </a:p>
        </p:txBody>
      </p:sp>
      <p:pic>
        <p:nvPicPr>
          <p:cNvPr id="3" name="Picture 2" descr="Graphical user interface, text&#10;&#10;Description automatically generated">
            <a:extLst>
              <a:ext uri="{FF2B5EF4-FFF2-40B4-BE49-F238E27FC236}">
                <a16:creationId xmlns:a16="http://schemas.microsoft.com/office/drawing/2014/main" id="{F74625A9-6E57-9B60-87C3-C5CDDC3AB416}"/>
              </a:ext>
            </a:extLst>
          </p:cNvPr>
          <p:cNvPicPr>
            <a:picLocks noChangeAspect="1"/>
          </p:cNvPicPr>
          <p:nvPr/>
        </p:nvPicPr>
        <p:blipFill>
          <a:blip r:embed="rId7"/>
          <a:stretch>
            <a:fillRect/>
          </a:stretch>
        </p:blipFill>
        <p:spPr>
          <a:xfrm>
            <a:off x="378265" y="5297585"/>
            <a:ext cx="3048427" cy="1467055"/>
          </a:xfrm>
          <a:prstGeom prst="rect">
            <a:avLst/>
          </a:prstGeom>
        </p:spPr>
      </p:pic>
    </p:spTree>
    <p:extLst>
      <p:ext uri="{BB962C8B-B14F-4D97-AF65-F5344CB8AC3E}">
        <p14:creationId xmlns:p14="http://schemas.microsoft.com/office/powerpoint/2010/main" val="595300116"/>
      </p:ext>
    </p:extLst>
  </p:cSld>
  <p:clrMapOvr>
    <a:masterClrMapping/>
  </p:clrMapOvr>
  <mc:AlternateContent xmlns:mc="http://schemas.openxmlformats.org/markup-compatibility/2006" xmlns:p14="http://schemas.microsoft.com/office/powerpoint/2010/main">
    <mc:Choice Requires="p14">
      <p:transition spd="slow" p14:dur="2000" advTm="48658"/>
    </mc:Choice>
    <mc:Fallback xmlns="">
      <p:transition spd="slow" advTm="4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485775"/>
            <a:ext cx="10515600" cy="1079500"/>
          </a:xfrm>
        </p:spPr>
        <p:txBody>
          <a:bodyPr/>
          <a:lstStyle/>
          <a:p>
            <a:r>
              <a:rPr lang="en-US" b="1" dirty="0">
                <a:solidFill>
                  <a:srgbClr val="7030A0"/>
                </a:solidFill>
              </a:rPr>
              <a:t>Warning signs: Behavior</a:t>
            </a:r>
          </a:p>
        </p:txBody>
      </p:sp>
      <p:sp>
        <p:nvSpPr>
          <p:cNvPr id="3" name="Content Placeholder 2"/>
          <p:cNvSpPr>
            <a:spLocks noGrp="1"/>
          </p:cNvSpPr>
          <p:nvPr>
            <p:ph idx="4294967295"/>
          </p:nvPr>
        </p:nvSpPr>
        <p:spPr>
          <a:xfrm>
            <a:off x="577850" y="1757363"/>
            <a:ext cx="5518150" cy="2360612"/>
          </a:xfrm>
        </p:spPr>
        <p:txBody>
          <a:bodyPr>
            <a:noAutofit/>
          </a:bodyPr>
          <a:lstStyle/>
          <a:p>
            <a:r>
              <a:rPr lang="en-US" dirty="0">
                <a:solidFill>
                  <a:schemeClr val="bg2">
                    <a:lumMod val="25000"/>
                  </a:schemeClr>
                </a:solidFill>
              </a:rPr>
              <a:t>Increased use of alcohol or drugs</a:t>
            </a:r>
          </a:p>
          <a:p>
            <a:r>
              <a:rPr lang="en-US" dirty="0">
                <a:solidFill>
                  <a:schemeClr val="bg2">
                    <a:lumMod val="25000"/>
                  </a:schemeClr>
                </a:solidFill>
              </a:rPr>
              <a:t>Looking for a way to end their lives</a:t>
            </a:r>
          </a:p>
          <a:p>
            <a:r>
              <a:rPr lang="en-US" dirty="0">
                <a:solidFill>
                  <a:schemeClr val="bg2">
                    <a:lumMod val="25000"/>
                  </a:schemeClr>
                </a:solidFill>
              </a:rPr>
              <a:t>Withdrawing from activities</a:t>
            </a:r>
          </a:p>
          <a:p>
            <a:r>
              <a:rPr lang="en-US" dirty="0">
                <a:solidFill>
                  <a:schemeClr val="bg2">
                    <a:lumMod val="25000"/>
                  </a:schemeClr>
                </a:solidFill>
              </a:rPr>
              <a:t>Isolating from family and friends</a:t>
            </a:r>
          </a:p>
          <a:p>
            <a:r>
              <a:rPr lang="en-US" dirty="0">
                <a:solidFill>
                  <a:schemeClr val="bg2">
                    <a:lumMod val="25000"/>
                  </a:schemeClr>
                </a:solidFill>
              </a:rPr>
              <a:t>Visiting or calling people to say goodbye</a:t>
            </a:r>
          </a:p>
          <a:p>
            <a:endParaRPr lang="en-US" dirty="0">
              <a:solidFill>
                <a:schemeClr val="bg2">
                  <a:lumMod val="25000"/>
                </a:schemeClr>
              </a:solidFill>
            </a:endParaRPr>
          </a:p>
        </p:txBody>
      </p:sp>
      <p:pic>
        <p:nvPicPr>
          <p:cNvPr id="6" name="Audio 5">
            <a:hlinkClick r:id="" action="ppaction://media"/>
            <a:extLst>
              <a:ext uri="{FF2B5EF4-FFF2-40B4-BE49-F238E27FC236}">
                <a16:creationId xmlns:a16="http://schemas.microsoft.com/office/drawing/2014/main" id="{B2F8FD97-7998-441C-88CF-5409B5B1F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4" name="TextBox 3">
            <a:extLst>
              <a:ext uri="{FF2B5EF4-FFF2-40B4-BE49-F238E27FC236}">
                <a16:creationId xmlns:a16="http://schemas.microsoft.com/office/drawing/2014/main" id="{A2761E2A-D0D3-4992-9C65-B83733CFB3D7}"/>
              </a:ext>
            </a:extLst>
          </p:cNvPr>
          <p:cNvSpPr txBox="1"/>
          <p:nvPr/>
        </p:nvSpPr>
        <p:spPr>
          <a:xfrm>
            <a:off x="6321484" y="1756611"/>
            <a:ext cx="5144612"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2">
                    <a:lumMod val="25000"/>
                  </a:schemeClr>
                </a:solidFill>
              </a:rPr>
              <a:t>Sleeping too much or too little</a:t>
            </a:r>
          </a:p>
          <a:p>
            <a:pPr marL="285750" indent="-285750">
              <a:buFont typeface="Arial" panose="020B0604020202020204" pitchFamily="34" charset="0"/>
              <a:buChar char="•"/>
            </a:pPr>
            <a:r>
              <a:rPr lang="en-US" sz="2800" dirty="0">
                <a:solidFill>
                  <a:schemeClr val="bg2">
                    <a:lumMod val="25000"/>
                  </a:schemeClr>
                </a:solidFill>
              </a:rPr>
              <a:t>Giving away prized possessions</a:t>
            </a:r>
          </a:p>
          <a:p>
            <a:pPr marL="285750" indent="-285750">
              <a:buFont typeface="Arial" panose="020B0604020202020204" pitchFamily="34" charset="0"/>
              <a:buChar char="•"/>
            </a:pPr>
            <a:r>
              <a:rPr lang="en-US" sz="2800" dirty="0">
                <a:solidFill>
                  <a:schemeClr val="bg2">
                    <a:lumMod val="25000"/>
                  </a:schemeClr>
                </a:solidFill>
              </a:rPr>
              <a:t>Aggression</a:t>
            </a:r>
          </a:p>
          <a:p>
            <a:pPr marL="285750" indent="-285750">
              <a:buFont typeface="Arial" panose="020B0604020202020204" pitchFamily="34" charset="0"/>
              <a:buChar char="•"/>
            </a:pPr>
            <a:r>
              <a:rPr lang="en-US" sz="2800" dirty="0">
                <a:solidFill>
                  <a:schemeClr val="bg2">
                    <a:lumMod val="25000"/>
                  </a:schemeClr>
                </a:solidFill>
              </a:rPr>
              <a:t>Fatigue</a:t>
            </a:r>
          </a:p>
          <a:p>
            <a:pPr marL="285750" indent="-285750">
              <a:buFont typeface="Arial" panose="020B0604020202020204" pitchFamily="34" charset="0"/>
              <a:buChar char="•"/>
            </a:pPr>
            <a:endParaRPr lang="en-US" sz="2800" dirty="0">
              <a:solidFill>
                <a:schemeClr val="bg2">
                  <a:lumMod val="25000"/>
                </a:schemeClr>
              </a:solidFill>
            </a:endParaRPr>
          </a:p>
        </p:txBody>
      </p:sp>
    </p:spTree>
    <p:extLst>
      <p:ext uri="{BB962C8B-B14F-4D97-AF65-F5344CB8AC3E}">
        <p14:creationId xmlns:p14="http://schemas.microsoft.com/office/powerpoint/2010/main" val="1785033001"/>
      </p:ext>
    </p:extLst>
  </p:cSld>
  <p:clrMapOvr>
    <a:masterClrMapping/>
  </p:clrMapOvr>
  <mc:AlternateContent xmlns:mc="http://schemas.openxmlformats.org/markup-compatibility/2006" xmlns:p14="http://schemas.microsoft.com/office/powerpoint/2010/main">
    <mc:Choice Requires="p14">
      <p:transition spd="slow" p14:dur="2000" advTm="22693"/>
    </mc:Choice>
    <mc:Fallback xmlns="">
      <p:transition spd="slow" advTm="2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5163" y="365125"/>
            <a:ext cx="10515600" cy="1325563"/>
          </a:xfrm>
        </p:spPr>
        <p:txBody>
          <a:bodyPr/>
          <a:lstStyle/>
          <a:p>
            <a:r>
              <a:rPr lang="en-US" b="1" dirty="0">
                <a:solidFill>
                  <a:srgbClr val="7030A0"/>
                </a:solidFill>
              </a:rPr>
              <a:t>Warning signs: Mood</a:t>
            </a:r>
          </a:p>
        </p:txBody>
      </p:sp>
      <p:sp>
        <p:nvSpPr>
          <p:cNvPr id="3" name="Content Placeholder 2"/>
          <p:cNvSpPr>
            <a:spLocks noGrp="1"/>
          </p:cNvSpPr>
          <p:nvPr>
            <p:ph idx="4294967295"/>
          </p:nvPr>
        </p:nvSpPr>
        <p:spPr>
          <a:xfrm>
            <a:off x="1487054" y="1719985"/>
            <a:ext cx="6934200" cy="3865563"/>
          </a:xfrm>
        </p:spPr>
        <p:txBody>
          <a:bodyPr>
            <a:noAutofit/>
          </a:bodyPr>
          <a:lstStyle/>
          <a:p>
            <a:r>
              <a:rPr lang="en-US" dirty="0">
                <a:solidFill>
                  <a:schemeClr val="bg2">
                    <a:lumMod val="25000"/>
                  </a:schemeClr>
                </a:solidFill>
              </a:rPr>
              <a:t>Depression</a:t>
            </a:r>
          </a:p>
          <a:p>
            <a:r>
              <a:rPr lang="en-US" dirty="0">
                <a:solidFill>
                  <a:schemeClr val="bg2">
                    <a:lumMod val="25000"/>
                  </a:schemeClr>
                </a:solidFill>
              </a:rPr>
              <a:t>Anxiety</a:t>
            </a:r>
          </a:p>
          <a:p>
            <a:r>
              <a:rPr lang="en-US" dirty="0">
                <a:solidFill>
                  <a:schemeClr val="bg2">
                    <a:lumMod val="25000"/>
                  </a:schemeClr>
                </a:solidFill>
              </a:rPr>
              <a:t>Loss of interest</a:t>
            </a:r>
          </a:p>
          <a:p>
            <a:r>
              <a:rPr lang="en-US" dirty="0">
                <a:solidFill>
                  <a:schemeClr val="bg2">
                    <a:lumMod val="25000"/>
                  </a:schemeClr>
                </a:solidFill>
              </a:rPr>
              <a:t>Irritability</a:t>
            </a:r>
          </a:p>
          <a:p>
            <a:r>
              <a:rPr lang="en-US" dirty="0">
                <a:solidFill>
                  <a:schemeClr val="bg2">
                    <a:lumMod val="25000"/>
                  </a:schemeClr>
                </a:solidFill>
              </a:rPr>
              <a:t>Humiliation/shame</a:t>
            </a:r>
          </a:p>
          <a:p>
            <a:r>
              <a:rPr lang="en-US" dirty="0">
                <a:solidFill>
                  <a:schemeClr val="bg2">
                    <a:lumMod val="25000"/>
                  </a:schemeClr>
                </a:solidFill>
              </a:rPr>
              <a:t>Agitation/anger</a:t>
            </a:r>
          </a:p>
          <a:p>
            <a:r>
              <a:rPr lang="en-US" dirty="0">
                <a:solidFill>
                  <a:schemeClr val="bg2">
                    <a:lumMod val="25000"/>
                  </a:schemeClr>
                </a:solidFill>
              </a:rPr>
              <a:t>Relief/sudden improvement</a:t>
            </a:r>
          </a:p>
        </p:txBody>
      </p:sp>
      <p:pic>
        <p:nvPicPr>
          <p:cNvPr id="4" name="Audio 3">
            <a:hlinkClick r:id="" action="ppaction://media"/>
            <a:extLst>
              <a:ext uri="{FF2B5EF4-FFF2-40B4-BE49-F238E27FC236}">
                <a16:creationId xmlns:a16="http://schemas.microsoft.com/office/drawing/2014/main" id="{73CB0E15-5186-43F6-AF54-04991DA25C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6772564"/>
      </p:ext>
    </p:extLst>
  </p:cSld>
  <p:clrMapOvr>
    <a:masterClrMapping/>
  </p:clrMapOvr>
  <mc:AlternateContent xmlns:mc="http://schemas.openxmlformats.org/markup-compatibility/2006" xmlns:p14="http://schemas.microsoft.com/office/powerpoint/2010/main">
    <mc:Choice Requires="p14">
      <p:transition spd="slow" p14:dur="2000" advTm="20317"/>
    </mc:Choice>
    <mc:Fallback xmlns="">
      <p:transition spd="slow" advTm="2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38909" y="1209675"/>
            <a:ext cx="10515600" cy="2852738"/>
          </a:xfrm>
        </p:spPr>
        <p:txBody>
          <a:bodyPr/>
          <a:lstStyle/>
          <a:p>
            <a:r>
              <a:rPr lang="en-US" b="1" dirty="0">
                <a:solidFill>
                  <a:srgbClr val="7030A0"/>
                </a:solidFill>
              </a:rPr>
              <a:t>What Can We Do?</a:t>
            </a:r>
          </a:p>
        </p:txBody>
      </p:sp>
      <p:pic>
        <p:nvPicPr>
          <p:cNvPr id="3" name="Audio 2">
            <a:hlinkClick r:id="" action="ppaction://media"/>
            <a:extLst>
              <a:ext uri="{FF2B5EF4-FFF2-40B4-BE49-F238E27FC236}">
                <a16:creationId xmlns:a16="http://schemas.microsoft.com/office/drawing/2014/main" id="{F93E1EE6-5C2A-4877-8E87-549B044CD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8" name="Picture 7">
            <a:extLst>
              <a:ext uri="{FF2B5EF4-FFF2-40B4-BE49-F238E27FC236}">
                <a16:creationId xmlns:a16="http://schemas.microsoft.com/office/drawing/2014/main" id="{26EC2191-7C8F-4610-94E0-EFE7A95FBBAD}"/>
              </a:ext>
            </a:extLst>
          </p:cNvPr>
          <p:cNvPicPr>
            <a:picLocks noChangeAspect="1"/>
          </p:cNvPicPr>
          <p:nvPr/>
        </p:nvPicPr>
        <p:blipFill rotWithShape="1">
          <a:blip r:embed="rId5"/>
          <a:srcRect l="9281" r="9085"/>
          <a:stretch/>
        </p:blipFill>
        <p:spPr>
          <a:xfrm>
            <a:off x="5590187" y="682752"/>
            <a:ext cx="5165558" cy="5492496"/>
          </a:xfrm>
          <a:prstGeom prst="rect">
            <a:avLst/>
          </a:prstGeom>
        </p:spPr>
      </p:pic>
    </p:spTree>
    <p:extLst>
      <p:ext uri="{BB962C8B-B14F-4D97-AF65-F5344CB8AC3E}">
        <p14:creationId xmlns:p14="http://schemas.microsoft.com/office/powerpoint/2010/main" val="872075701"/>
      </p:ext>
    </p:extLst>
  </p:cSld>
  <p:clrMapOvr>
    <a:masterClrMapping/>
  </p:clrMapOvr>
  <mc:AlternateContent xmlns:mc="http://schemas.openxmlformats.org/markup-compatibility/2006" xmlns:p14="http://schemas.microsoft.com/office/powerpoint/2010/main">
    <mc:Choice Requires="p14">
      <p:transition spd="slow" p14:dur="2000" advTm="3783"/>
    </mc:Choice>
    <mc:Fallback xmlns="">
      <p:transition spd="slow" advTm="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3491" y="365125"/>
            <a:ext cx="10515600" cy="1325563"/>
          </a:xfrm>
        </p:spPr>
        <p:txBody>
          <a:bodyPr/>
          <a:lstStyle/>
          <a:p>
            <a:r>
              <a:rPr lang="en-US" b="1" dirty="0">
                <a:solidFill>
                  <a:srgbClr val="7030A0"/>
                </a:solidFill>
              </a:rPr>
              <a:t>What can we do personally? Build Resilience</a:t>
            </a:r>
          </a:p>
        </p:txBody>
      </p:sp>
      <p:sp>
        <p:nvSpPr>
          <p:cNvPr id="3" name="Content Placeholder 2"/>
          <p:cNvSpPr>
            <a:spLocks noGrp="1"/>
          </p:cNvSpPr>
          <p:nvPr>
            <p:ph idx="4294967295"/>
          </p:nvPr>
        </p:nvSpPr>
        <p:spPr>
          <a:xfrm>
            <a:off x="748146" y="1690688"/>
            <a:ext cx="10515600" cy="4351338"/>
          </a:xfrm>
        </p:spPr>
        <p:txBody>
          <a:bodyPr>
            <a:noAutofit/>
          </a:bodyPr>
          <a:lstStyle/>
          <a:p>
            <a:r>
              <a:rPr lang="en-US" dirty="0">
                <a:solidFill>
                  <a:schemeClr val="bg2">
                    <a:lumMod val="25000"/>
                  </a:schemeClr>
                </a:solidFill>
              </a:rPr>
              <a:t>Learn mindfulness</a:t>
            </a:r>
          </a:p>
          <a:p>
            <a:r>
              <a:rPr lang="en-US" dirty="0">
                <a:solidFill>
                  <a:schemeClr val="bg2">
                    <a:lumMod val="25000"/>
                  </a:schemeClr>
                </a:solidFill>
              </a:rPr>
              <a:t>Learn to self-monitor emotions</a:t>
            </a:r>
          </a:p>
          <a:p>
            <a:r>
              <a:rPr lang="en-US" dirty="0">
                <a:solidFill>
                  <a:schemeClr val="bg2">
                    <a:lumMod val="25000"/>
                  </a:schemeClr>
                </a:solidFill>
              </a:rPr>
              <a:t>Learn to set limits</a:t>
            </a:r>
          </a:p>
          <a:p>
            <a:r>
              <a:rPr lang="en-US" dirty="0">
                <a:solidFill>
                  <a:schemeClr val="bg2">
                    <a:lumMod val="25000"/>
                  </a:schemeClr>
                </a:solidFill>
              </a:rPr>
              <a:t>Create  connection with patients, colleagues and loved ones</a:t>
            </a:r>
          </a:p>
          <a:p>
            <a:r>
              <a:rPr lang="en-US" dirty="0">
                <a:solidFill>
                  <a:schemeClr val="bg2">
                    <a:lumMod val="25000"/>
                  </a:schemeClr>
                </a:solidFill>
              </a:rPr>
              <a:t>Practice compassion</a:t>
            </a:r>
          </a:p>
          <a:p>
            <a:endParaRPr lang="en-US" dirty="0">
              <a:solidFill>
                <a:schemeClr val="bg2">
                  <a:lumMod val="25000"/>
                </a:schemeClr>
              </a:solidFill>
            </a:endParaRPr>
          </a:p>
        </p:txBody>
      </p:sp>
      <p:pic>
        <p:nvPicPr>
          <p:cNvPr id="4" name="Picture 3"/>
          <p:cNvPicPr>
            <a:picLocks noChangeAspect="1"/>
          </p:cNvPicPr>
          <p:nvPr/>
        </p:nvPicPr>
        <p:blipFill>
          <a:blip r:embed="rId5"/>
          <a:stretch>
            <a:fillRect/>
          </a:stretch>
        </p:blipFill>
        <p:spPr>
          <a:xfrm>
            <a:off x="8244703" y="3624896"/>
            <a:ext cx="3591697" cy="3084832"/>
          </a:xfrm>
          <a:prstGeom prst="rect">
            <a:avLst/>
          </a:prstGeom>
        </p:spPr>
      </p:pic>
      <p:pic>
        <p:nvPicPr>
          <p:cNvPr id="6" name="Audio 5">
            <a:hlinkClick r:id="" action="ppaction://media"/>
            <a:extLst>
              <a:ext uri="{FF2B5EF4-FFF2-40B4-BE49-F238E27FC236}">
                <a16:creationId xmlns:a16="http://schemas.microsoft.com/office/drawing/2014/main" id="{5D31B1EB-BB0D-4F0F-9AAC-56AFB9F7C5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2589568"/>
      </p:ext>
    </p:extLst>
  </p:cSld>
  <p:clrMapOvr>
    <a:masterClrMapping/>
  </p:clrMapOvr>
  <mc:AlternateContent xmlns:mc="http://schemas.openxmlformats.org/markup-compatibility/2006" xmlns:p14="http://schemas.microsoft.com/office/powerpoint/2010/main">
    <mc:Choice Requires="p14">
      <p:transition spd="slow" p14:dur="2000" advTm="24355"/>
    </mc:Choice>
    <mc:Fallback xmlns="">
      <p:transition spd="slow" advTm="2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0723" y="365125"/>
            <a:ext cx="10515600" cy="1325563"/>
          </a:xfrm>
        </p:spPr>
        <p:txBody>
          <a:bodyPr/>
          <a:lstStyle/>
          <a:p>
            <a:r>
              <a:rPr lang="en-US" b="1" dirty="0">
                <a:solidFill>
                  <a:srgbClr val="7030A0"/>
                </a:solidFill>
              </a:rPr>
              <a:t>What can we do for our colleagues?</a:t>
            </a:r>
          </a:p>
        </p:txBody>
      </p:sp>
      <p:sp>
        <p:nvSpPr>
          <p:cNvPr id="3" name="Content Placeholder 2"/>
          <p:cNvSpPr>
            <a:spLocks noGrp="1"/>
          </p:cNvSpPr>
          <p:nvPr>
            <p:ph idx="4294967295"/>
          </p:nvPr>
        </p:nvSpPr>
        <p:spPr>
          <a:xfrm>
            <a:off x="610723" y="1825625"/>
            <a:ext cx="10515600" cy="4351338"/>
          </a:xfrm>
        </p:spPr>
        <p:txBody>
          <a:bodyPr/>
          <a:lstStyle/>
          <a:p>
            <a:r>
              <a:rPr lang="en-US" dirty="0">
                <a:solidFill>
                  <a:schemeClr val="bg2">
                    <a:lumMod val="25000"/>
                  </a:schemeClr>
                </a:solidFill>
              </a:rPr>
              <a:t>Monitor for warning signs</a:t>
            </a:r>
          </a:p>
          <a:p>
            <a:r>
              <a:rPr lang="en-US" dirty="0">
                <a:solidFill>
                  <a:schemeClr val="bg2">
                    <a:lumMod val="25000"/>
                  </a:schemeClr>
                </a:solidFill>
              </a:rPr>
              <a:t>Be kind and compassionate to each other</a:t>
            </a:r>
          </a:p>
          <a:p>
            <a:r>
              <a:rPr lang="en-US" dirty="0">
                <a:solidFill>
                  <a:schemeClr val="bg2">
                    <a:lumMod val="25000"/>
                  </a:schemeClr>
                </a:solidFill>
              </a:rPr>
              <a:t>Check-in and spend time with each other</a:t>
            </a:r>
          </a:p>
          <a:p>
            <a:r>
              <a:rPr lang="en-US" dirty="0">
                <a:solidFill>
                  <a:schemeClr val="bg2">
                    <a:lumMod val="25000"/>
                  </a:schemeClr>
                </a:solidFill>
              </a:rPr>
              <a:t>Emphasize self-care</a:t>
            </a:r>
          </a:p>
        </p:txBody>
      </p:sp>
      <p:pic>
        <p:nvPicPr>
          <p:cNvPr id="4" name="Picture 3"/>
          <p:cNvPicPr>
            <a:picLocks noChangeAspect="1"/>
          </p:cNvPicPr>
          <p:nvPr/>
        </p:nvPicPr>
        <p:blipFill>
          <a:blip r:embed="rId5"/>
          <a:stretch>
            <a:fillRect/>
          </a:stretch>
        </p:blipFill>
        <p:spPr>
          <a:xfrm>
            <a:off x="6096000" y="3585593"/>
            <a:ext cx="4681815" cy="2491934"/>
          </a:xfrm>
          <a:prstGeom prst="rect">
            <a:avLst/>
          </a:prstGeom>
        </p:spPr>
      </p:pic>
      <p:pic>
        <p:nvPicPr>
          <p:cNvPr id="5" name="Audio 4">
            <a:hlinkClick r:id="" action="ppaction://media"/>
            <a:extLst>
              <a:ext uri="{FF2B5EF4-FFF2-40B4-BE49-F238E27FC236}">
                <a16:creationId xmlns:a16="http://schemas.microsoft.com/office/drawing/2014/main" id="{22EF356E-AA6F-4F45-9909-3D138C9B0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1250545"/>
      </p:ext>
    </p:extLst>
  </p:cSld>
  <p:clrMapOvr>
    <a:masterClrMapping/>
  </p:clrMapOvr>
  <mc:AlternateContent xmlns:mc="http://schemas.openxmlformats.org/markup-compatibility/2006" xmlns:p14="http://schemas.microsoft.com/office/powerpoint/2010/main">
    <mc:Choice Requires="p14">
      <p:transition spd="slow" p14:dur="2000" advTm="20189"/>
    </mc:Choice>
    <mc:Fallback xmlns="">
      <p:transition spd="slow" advTm="2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6545" y="152689"/>
            <a:ext cx="10515600" cy="1325563"/>
          </a:xfrm>
        </p:spPr>
        <p:txBody>
          <a:bodyPr/>
          <a:lstStyle/>
          <a:p>
            <a:r>
              <a:rPr lang="en-US" b="1" dirty="0">
                <a:solidFill>
                  <a:srgbClr val="7030A0"/>
                </a:solidFill>
              </a:rPr>
              <a:t>What can we do in the house of medicine?</a:t>
            </a:r>
          </a:p>
        </p:txBody>
      </p:sp>
      <p:sp>
        <p:nvSpPr>
          <p:cNvPr id="3" name="Content Placeholder 2"/>
          <p:cNvSpPr>
            <a:spLocks noGrp="1"/>
          </p:cNvSpPr>
          <p:nvPr>
            <p:ph idx="4294967295"/>
          </p:nvPr>
        </p:nvSpPr>
        <p:spPr>
          <a:xfrm>
            <a:off x="646545" y="1339129"/>
            <a:ext cx="10515600" cy="4351337"/>
          </a:xfrm>
        </p:spPr>
        <p:txBody>
          <a:bodyPr>
            <a:normAutofit/>
          </a:bodyPr>
          <a:lstStyle/>
          <a:p>
            <a:r>
              <a:rPr lang="en-US" sz="2400" dirty="0">
                <a:solidFill>
                  <a:schemeClr val="bg2">
                    <a:lumMod val="25000"/>
                  </a:schemeClr>
                </a:solidFill>
              </a:rPr>
              <a:t>Increase awareness</a:t>
            </a:r>
          </a:p>
          <a:p>
            <a:r>
              <a:rPr lang="en-US" sz="2400" dirty="0">
                <a:solidFill>
                  <a:schemeClr val="bg2">
                    <a:lumMod val="25000"/>
                  </a:schemeClr>
                </a:solidFill>
              </a:rPr>
              <a:t>Erase Stigma</a:t>
            </a:r>
          </a:p>
          <a:p>
            <a:r>
              <a:rPr lang="en-US" sz="2400" dirty="0">
                <a:solidFill>
                  <a:schemeClr val="bg2">
                    <a:lumMod val="25000"/>
                  </a:schemeClr>
                </a:solidFill>
              </a:rPr>
              <a:t>Change culture</a:t>
            </a:r>
          </a:p>
          <a:p>
            <a:r>
              <a:rPr lang="en-US" sz="2400" dirty="0">
                <a:solidFill>
                  <a:schemeClr val="bg2">
                    <a:lumMod val="25000"/>
                  </a:schemeClr>
                </a:solidFill>
              </a:rPr>
              <a:t>Improve work environments</a:t>
            </a:r>
          </a:p>
          <a:p>
            <a:r>
              <a:rPr lang="en-US" sz="2400" dirty="0">
                <a:solidFill>
                  <a:schemeClr val="bg2">
                    <a:lumMod val="25000"/>
                  </a:schemeClr>
                </a:solidFill>
              </a:rPr>
              <a:t>Start Peer Support Groups</a:t>
            </a:r>
          </a:p>
          <a:p>
            <a:r>
              <a:rPr lang="en-US" sz="2400" dirty="0">
                <a:solidFill>
                  <a:schemeClr val="bg2">
                    <a:lumMod val="25000"/>
                  </a:schemeClr>
                </a:solidFill>
              </a:rPr>
              <a:t>Mentorship</a:t>
            </a:r>
          </a:p>
          <a:p>
            <a:r>
              <a:rPr lang="en-US" sz="2400" dirty="0">
                <a:solidFill>
                  <a:schemeClr val="bg2">
                    <a:lumMod val="25000"/>
                  </a:schemeClr>
                </a:solidFill>
              </a:rPr>
              <a:t>Debriefs</a:t>
            </a:r>
          </a:p>
          <a:p>
            <a:r>
              <a:rPr lang="en-US" sz="2400" dirty="0">
                <a:solidFill>
                  <a:schemeClr val="bg2">
                    <a:lumMod val="25000"/>
                  </a:schemeClr>
                </a:solidFill>
              </a:rPr>
              <a:t>Incorporate wellness and resiliency training into medical education</a:t>
            </a:r>
          </a:p>
          <a:p>
            <a:r>
              <a:rPr lang="en-US" sz="2400" dirty="0">
                <a:solidFill>
                  <a:schemeClr val="bg2">
                    <a:lumMod val="25000"/>
                  </a:schemeClr>
                </a:solidFill>
              </a:rPr>
              <a:t>Improve and streamline access to mental healthcare</a:t>
            </a:r>
          </a:p>
          <a:p>
            <a:endParaRPr lang="en-US" sz="2400" dirty="0">
              <a:solidFill>
                <a:schemeClr val="bg2">
                  <a:lumMod val="25000"/>
                </a:schemeClr>
              </a:solidFill>
            </a:endParaRPr>
          </a:p>
        </p:txBody>
      </p:sp>
      <p:pic>
        <p:nvPicPr>
          <p:cNvPr id="4" name="Audio 3">
            <a:hlinkClick r:id="" action="ppaction://media"/>
            <a:extLst>
              <a:ext uri="{FF2B5EF4-FFF2-40B4-BE49-F238E27FC236}">
                <a16:creationId xmlns:a16="http://schemas.microsoft.com/office/drawing/2014/main" id="{2C10445B-B130-4BD4-98DF-B8ADA0584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3211407"/>
      </p:ext>
    </p:extLst>
  </p:cSld>
  <p:clrMapOvr>
    <a:masterClrMapping/>
  </p:clrMapOvr>
  <mc:AlternateContent xmlns:mc="http://schemas.openxmlformats.org/markup-compatibility/2006" xmlns:p14="http://schemas.microsoft.com/office/powerpoint/2010/main">
    <mc:Choice Requires="p14">
      <p:transition spd="slow" p14:dur="2000" advTm="66904"/>
    </mc:Choice>
    <mc:Fallback xmlns="">
      <p:transition spd="slow" advTm="6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65125"/>
            <a:ext cx="10515600" cy="1325563"/>
          </a:xfrm>
        </p:spPr>
        <p:txBody>
          <a:bodyPr/>
          <a:lstStyle/>
          <a:p>
            <a:r>
              <a:rPr lang="en-US" b="1" dirty="0">
                <a:solidFill>
                  <a:srgbClr val="7030A0"/>
                </a:solidFill>
              </a:rPr>
              <a:t>What can we do in our nation?</a:t>
            </a:r>
          </a:p>
        </p:txBody>
      </p:sp>
      <p:sp>
        <p:nvSpPr>
          <p:cNvPr id="3" name="Content Placeholder 2"/>
          <p:cNvSpPr>
            <a:spLocks noGrp="1"/>
          </p:cNvSpPr>
          <p:nvPr>
            <p:ph idx="4294967295"/>
          </p:nvPr>
        </p:nvSpPr>
        <p:spPr>
          <a:xfrm>
            <a:off x="766618" y="1690688"/>
            <a:ext cx="10515600" cy="4351337"/>
          </a:xfrm>
        </p:spPr>
        <p:txBody>
          <a:bodyPr/>
          <a:lstStyle/>
          <a:p>
            <a:r>
              <a:rPr lang="en-US" dirty="0">
                <a:solidFill>
                  <a:schemeClr val="bg2">
                    <a:lumMod val="25000"/>
                  </a:schemeClr>
                </a:solidFill>
              </a:rPr>
              <a:t>Suicide rates have drastically increased for all Americans</a:t>
            </a:r>
          </a:p>
          <a:p>
            <a:r>
              <a:rPr lang="en-US" dirty="0">
                <a:solidFill>
                  <a:schemeClr val="bg2">
                    <a:lumMod val="25000"/>
                  </a:schemeClr>
                </a:solidFill>
              </a:rPr>
              <a:t>It needs to be a public health priority</a:t>
            </a:r>
          </a:p>
          <a:p>
            <a:pPr lvl="1"/>
            <a:r>
              <a:rPr lang="en-US" dirty="0">
                <a:solidFill>
                  <a:schemeClr val="bg2">
                    <a:lumMod val="25000"/>
                  </a:schemeClr>
                </a:solidFill>
              </a:rPr>
              <a:t>We need to study it, understand and find solutions</a:t>
            </a:r>
          </a:p>
          <a:p>
            <a:r>
              <a:rPr lang="en-US" dirty="0">
                <a:solidFill>
                  <a:schemeClr val="bg2">
                    <a:lumMod val="25000"/>
                  </a:schemeClr>
                </a:solidFill>
              </a:rPr>
              <a:t>Mental health care must be a focus</a:t>
            </a:r>
          </a:p>
          <a:p>
            <a:r>
              <a:rPr lang="en-US" dirty="0">
                <a:solidFill>
                  <a:schemeClr val="bg2">
                    <a:lumMod val="25000"/>
                  </a:schemeClr>
                </a:solidFill>
              </a:rPr>
              <a:t>Partnering with existing groups is important</a:t>
            </a:r>
          </a:p>
        </p:txBody>
      </p:sp>
      <p:pic>
        <p:nvPicPr>
          <p:cNvPr id="4" name="Picture 3"/>
          <p:cNvPicPr>
            <a:picLocks noChangeAspect="1"/>
          </p:cNvPicPr>
          <p:nvPr/>
        </p:nvPicPr>
        <p:blipFill>
          <a:blip r:embed="rId5"/>
          <a:stretch>
            <a:fillRect/>
          </a:stretch>
        </p:blipFill>
        <p:spPr>
          <a:xfrm>
            <a:off x="7769388" y="3429000"/>
            <a:ext cx="3512830" cy="2684196"/>
          </a:xfrm>
          <a:prstGeom prst="rect">
            <a:avLst/>
          </a:prstGeom>
        </p:spPr>
      </p:pic>
      <p:pic>
        <p:nvPicPr>
          <p:cNvPr id="5" name="Audio 4">
            <a:hlinkClick r:id="" action="ppaction://media"/>
            <a:extLst>
              <a:ext uri="{FF2B5EF4-FFF2-40B4-BE49-F238E27FC236}">
                <a16:creationId xmlns:a16="http://schemas.microsoft.com/office/drawing/2014/main" id="{5AB2D45A-C5C4-4920-B6B9-F9270505F4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5651607"/>
      </p:ext>
    </p:extLst>
  </p:cSld>
  <p:clrMapOvr>
    <a:masterClrMapping/>
  </p:clrMapOvr>
  <mc:AlternateContent xmlns:mc="http://schemas.openxmlformats.org/markup-compatibility/2006" xmlns:p14="http://schemas.microsoft.com/office/powerpoint/2010/main">
    <mc:Choice Requires="p14">
      <p:transition spd="slow" p14:dur="2000" advTm="32174"/>
    </mc:Choice>
    <mc:Fallback xmlns="">
      <p:transition spd="slow" advTm="3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A08827-F4B6-4F7B-95D2-8559BE4C5C23}"/>
              </a:ext>
            </a:extLst>
          </p:cNvPr>
          <p:cNvPicPr>
            <a:picLocks noChangeAspect="1"/>
          </p:cNvPicPr>
          <p:nvPr/>
        </p:nvPicPr>
        <p:blipFill rotWithShape="1">
          <a:blip r:embed="rId5"/>
          <a:srcRect t="12128" b="14050"/>
          <a:stretch/>
        </p:blipFill>
        <p:spPr>
          <a:xfrm>
            <a:off x="2539999" y="1875255"/>
            <a:ext cx="5445205" cy="3489189"/>
          </a:xfrm>
          <a:prstGeom prst="rect">
            <a:avLst/>
          </a:prstGeom>
        </p:spPr>
      </p:pic>
      <p:sp>
        <p:nvSpPr>
          <p:cNvPr id="2" name="Title 1"/>
          <p:cNvSpPr>
            <a:spLocks noGrp="1"/>
          </p:cNvSpPr>
          <p:nvPr>
            <p:ph type="title" idx="4294967295"/>
          </p:nvPr>
        </p:nvSpPr>
        <p:spPr>
          <a:xfrm>
            <a:off x="720437" y="515778"/>
            <a:ext cx="10218738" cy="1377950"/>
          </a:xfrm>
        </p:spPr>
        <p:txBody>
          <a:bodyPr>
            <a:normAutofit fontScale="90000"/>
          </a:bodyPr>
          <a:lstStyle/>
          <a:p>
            <a:pPr algn="ctr"/>
            <a:br>
              <a:rPr lang="en-US" b="1" dirty="0">
                <a:solidFill>
                  <a:srgbClr val="7030A0"/>
                </a:solidFill>
              </a:rPr>
            </a:br>
            <a:r>
              <a:rPr lang="en-US" b="1" dirty="0">
                <a:solidFill>
                  <a:srgbClr val="7030A0"/>
                </a:solidFill>
              </a:rPr>
              <a:t>Vision Zero Suicide in Medicine:</a:t>
            </a:r>
            <a:br>
              <a:rPr lang="en-US" b="1" dirty="0">
                <a:solidFill>
                  <a:srgbClr val="7030A0"/>
                </a:solidFill>
              </a:rPr>
            </a:br>
            <a:r>
              <a:rPr lang="en-US" b="1" dirty="0">
                <a:solidFill>
                  <a:srgbClr val="7030A0"/>
                </a:solidFill>
              </a:rPr>
              <a:t>A </a:t>
            </a:r>
            <a:r>
              <a:rPr lang="en-US" b="1" dirty="0">
                <a:solidFill>
                  <a:schemeClr val="bg2">
                    <a:lumMod val="25000"/>
                  </a:schemeClr>
                </a:solidFill>
              </a:rPr>
              <a:t>challenge</a:t>
            </a:r>
            <a:r>
              <a:rPr lang="en-US" b="1" dirty="0">
                <a:solidFill>
                  <a:srgbClr val="7030A0"/>
                </a:solidFill>
              </a:rPr>
              <a:t> and a </a:t>
            </a:r>
            <a:r>
              <a:rPr lang="en-US" b="1" dirty="0">
                <a:solidFill>
                  <a:schemeClr val="bg2">
                    <a:lumMod val="25000"/>
                  </a:schemeClr>
                </a:solidFill>
              </a:rPr>
              <a:t>goal</a:t>
            </a:r>
            <a:r>
              <a:rPr lang="en-US" b="1" dirty="0">
                <a:solidFill>
                  <a:srgbClr val="7030A0"/>
                </a:solidFill>
              </a:rPr>
              <a:t> </a:t>
            </a:r>
            <a:br>
              <a:rPr lang="en-US" dirty="0"/>
            </a:br>
            <a:r>
              <a:rPr lang="en-US" b="1" dirty="0">
                <a:solidFill>
                  <a:srgbClr val="7030A0"/>
                </a:solidFill>
              </a:rPr>
              <a:t> </a:t>
            </a:r>
          </a:p>
        </p:txBody>
      </p:sp>
      <p:pic>
        <p:nvPicPr>
          <p:cNvPr id="5" name="Audio 4">
            <a:hlinkClick r:id="" action="ppaction://media"/>
            <a:extLst>
              <a:ext uri="{FF2B5EF4-FFF2-40B4-BE49-F238E27FC236}">
                <a16:creationId xmlns:a16="http://schemas.microsoft.com/office/drawing/2014/main" id="{1EA3380A-0E76-4EA5-94EE-EC183A3856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6131339"/>
      </p:ext>
    </p:extLst>
  </p:cSld>
  <p:clrMapOvr>
    <a:masterClrMapping/>
  </p:clrMapOvr>
  <mc:AlternateContent xmlns:mc="http://schemas.openxmlformats.org/markup-compatibility/2006" xmlns:p14="http://schemas.microsoft.com/office/powerpoint/2010/main">
    <mc:Choice Requires="p14">
      <p:transition spd="slow" p14:dur="2000" advTm="22090"/>
    </mc:Choice>
    <mc:Fallback xmlns="">
      <p:transition spd="slow" advTm="2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F503C2-794F-4627-B5E4-FF65B8E67705}"/>
              </a:ext>
            </a:extLst>
          </p:cNvPr>
          <p:cNvPicPr>
            <a:picLocks noChangeAspect="1"/>
          </p:cNvPicPr>
          <p:nvPr/>
        </p:nvPicPr>
        <p:blipFill rotWithShape="1">
          <a:blip r:embed="rId5"/>
          <a:srcRect l="7253" t="11034" r="7627" b="12517"/>
          <a:stretch/>
        </p:blipFill>
        <p:spPr>
          <a:xfrm>
            <a:off x="3705209" y="2517360"/>
            <a:ext cx="4391526" cy="3423624"/>
          </a:xfrm>
          <a:prstGeom prst="rect">
            <a:avLst/>
          </a:prstGeom>
        </p:spPr>
      </p:pic>
      <p:sp>
        <p:nvSpPr>
          <p:cNvPr id="2" name="Title 1"/>
          <p:cNvSpPr>
            <a:spLocks noGrp="1"/>
          </p:cNvSpPr>
          <p:nvPr>
            <p:ph type="title" idx="4294967295"/>
          </p:nvPr>
        </p:nvSpPr>
        <p:spPr>
          <a:xfrm>
            <a:off x="662887" y="359640"/>
            <a:ext cx="10515600" cy="1325563"/>
          </a:xfrm>
        </p:spPr>
        <p:txBody>
          <a:bodyPr/>
          <a:lstStyle/>
          <a:p>
            <a:pPr algn="ctr"/>
            <a:r>
              <a:rPr lang="en-US" b="1" dirty="0">
                <a:solidFill>
                  <a:srgbClr val="7030A0"/>
                </a:solidFill>
              </a:rPr>
              <a:t>Brought you by </a:t>
            </a:r>
            <a:r>
              <a:rPr lang="en-US" b="1" dirty="0">
                <a:solidFill>
                  <a:schemeClr val="bg2">
                    <a:lumMod val="25000"/>
                  </a:schemeClr>
                </a:solidFill>
              </a:rPr>
              <a:t>CORD</a:t>
            </a:r>
            <a:r>
              <a:rPr lang="en-US" b="1" dirty="0">
                <a:solidFill>
                  <a:srgbClr val="7030A0"/>
                </a:solidFill>
              </a:rPr>
              <a:t> in association with: </a:t>
            </a:r>
          </a:p>
        </p:txBody>
      </p:sp>
      <p:sp>
        <p:nvSpPr>
          <p:cNvPr id="6" name="TextBox 5"/>
          <p:cNvSpPr txBox="1"/>
          <p:nvPr/>
        </p:nvSpPr>
        <p:spPr>
          <a:xfrm>
            <a:off x="5263906" y="1982840"/>
            <a:ext cx="1313563" cy="923330"/>
          </a:xfrm>
          <a:prstGeom prst="rect">
            <a:avLst/>
          </a:prstGeom>
          <a:noFill/>
        </p:spPr>
        <p:txBody>
          <a:bodyPr wrap="square" rtlCol="0">
            <a:spAutoFit/>
          </a:bodyPr>
          <a:lstStyle/>
          <a:p>
            <a:r>
              <a:rPr lang="en-US" sz="3600" b="1" dirty="0">
                <a:solidFill>
                  <a:schemeClr val="bg2">
                    <a:lumMod val="25000"/>
                  </a:schemeClr>
                </a:solidFill>
              </a:rPr>
              <a:t>ACEP</a:t>
            </a:r>
          </a:p>
          <a:p>
            <a:endParaRPr lang="en-US" dirty="0">
              <a:solidFill>
                <a:schemeClr val="bg2">
                  <a:lumMod val="25000"/>
                </a:schemeClr>
              </a:solidFill>
            </a:endParaRPr>
          </a:p>
        </p:txBody>
      </p:sp>
      <p:sp>
        <p:nvSpPr>
          <p:cNvPr id="9" name="TextBox 8"/>
          <p:cNvSpPr txBox="1"/>
          <p:nvPr/>
        </p:nvSpPr>
        <p:spPr>
          <a:xfrm>
            <a:off x="3132161" y="1971597"/>
            <a:ext cx="1374094" cy="923330"/>
          </a:xfrm>
          <a:prstGeom prst="rect">
            <a:avLst/>
          </a:prstGeom>
          <a:noFill/>
        </p:spPr>
        <p:txBody>
          <a:bodyPr wrap="none" rtlCol="0">
            <a:spAutoFit/>
          </a:bodyPr>
          <a:lstStyle/>
          <a:p>
            <a:r>
              <a:rPr lang="en-US" sz="3600" b="1" dirty="0">
                <a:solidFill>
                  <a:schemeClr val="bg2">
                    <a:lumMod val="25000"/>
                  </a:schemeClr>
                </a:solidFill>
              </a:rPr>
              <a:t>AAEM</a:t>
            </a:r>
          </a:p>
          <a:p>
            <a:endParaRPr lang="en-US" dirty="0">
              <a:solidFill>
                <a:schemeClr val="bg2">
                  <a:lumMod val="25000"/>
                </a:schemeClr>
              </a:solidFill>
            </a:endParaRPr>
          </a:p>
        </p:txBody>
      </p:sp>
      <p:sp>
        <p:nvSpPr>
          <p:cNvPr id="10" name="TextBox 9"/>
          <p:cNvSpPr txBox="1"/>
          <p:nvPr/>
        </p:nvSpPr>
        <p:spPr>
          <a:xfrm>
            <a:off x="2848429" y="2782669"/>
            <a:ext cx="970779" cy="646331"/>
          </a:xfrm>
          <a:prstGeom prst="rect">
            <a:avLst/>
          </a:prstGeom>
          <a:noFill/>
        </p:spPr>
        <p:txBody>
          <a:bodyPr wrap="none" rtlCol="0">
            <a:spAutoFit/>
          </a:bodyPr>
          <a:lstStyle/>
          <a:p>
            <a:r>
              <a:rPr lang="en-US" sz="3600" b="1" dirty="0">
                <a:solidFill>
                  <a:schemeClr val="bg2">
                    <a:lumMod val="25000"/>
                  </a:schemeClr>
                </a:solidFill>
              </a:rPr>
              <a:t>RSO</a:t>
            </a:r>
            <a:endParaRPr lang="en-US" dirty="0">
              <a:solidFill>
                <a:schemeClr val="bg2">
                  <a:lumMod val="25000"/>
                </a:schemeClr>
              </a:solidFill>
            </a:endParaRPr>
          </a:p>
        </p:txBody>
      </p:sp>
      <p:sp>
        <p:nvSpPr>
          <p:cNvPr id="11" name="TextBox 10"/>
          <p:cNvSpPr txBox="1"/>
          <p:nvPr/>
        </p:nvSpPr>
        <p:spPr>
          <a:xfrm>
            <a:off x="2569188" y="3498540"/>
            <a:ext cx="933204" cy="646331"/>
          </a:xfrm>
          <a:prstGeom prst="rect">
            <a:avLst/>
          </a:prstGeom>
          <a:noFill/>
        </p:spPr>
        <p:txBody>
          <a:bodyPr wrap="none" rtlCol="0">
            <a:spAutoFit/>
          </a:bodyPr>
          <a:lstStyle/>
          <a:p>
            <a:r>
              <a:rPr lang="en-US" sz="3600" b="1" dirty="0">
                <a:solidFill>
                  <a:schemeClr val="bg2">
                    <a:lumMod val="25000"/>
                  </a:schemeClr>
                </a:solidFill>
              </a:rPr>
              <a:t>RSA</a:t>
            </a:r>
            <a:endParaRPr lang="en-US" dirty="0">
              <a:solidFill>
                <a:schemeClr val="bg2">
                  <a:lumMod val="25000"/>
                </a:schemeClr>
              </a:solidFill>
            </a:endParaRPr>
          </a:p>
        </p:txBody>
      </p:sp>
      <p:sp>
        <p:nvSpPr>
          <p:cNvPr id="12" name="TextBox 11"/>
          <p:cNvSpPr txBox="1"/>
          <p:nvPr/>
        </p:nvSpPr>
        <p:spPr>
          <a:xfrm>
            <a:off x="7773029" y="2852209"/>
            <a:ext cx="1353256" cy="646331"/>
          </a:xfrm>
          <a:prstGeom prst="rect">
            <a:avLst/>
          </a:prstGeom>
          <a:noFill/>
        </p:spPr>
        <p:txBody>
          <a:bodyPr wrap="none" rtlCol="0">
            <a:spAutoFit/>
          </a:bodyPr>
          <a:lstStyle/>
          <a:p>
            <a:r>
              <a:rPr lang="en-US" sz="3600" b="1" dirty="0">
                <a:solidFill>
                  <a:schemeClr val="bg2">
                    <a:lumMod val="25000"/>
                  </a:schemeClr>
                </a:solidFill>
              </a:rPr>
              <a:t>EMRA</a:t>
            </a:r>
            <a:endParaRPr lang="en-US" dirty="0">
              <a:solidFill>
                <a:schemeClr val="bg2">
                  <a:lumMod val="25000"/>
                </a:schemeClr>
              </a:solidFill>
            </a:endParaRPr>
          </a:p>
        </p:txBody>
      </p:sp>
      <p:sp>
        <p:nvSpPr>
          <p:cNvPr id="13" name="TextBox 12"/>
          <p:cNvSpPr txBox="1"/>
          <p:nvPr/>
        </p:nvSpPr>
        <p:spPr>
          <a:xfrm>
            <a:off x="7283312" y="1982840"/>
            <a:ext cx="1482842" cy="923330"/>
          </a:xfrm>
          <a:prstGeom prst="rect">
            <a:avLst/>
          </a:prstGeom>
          <a:noFill/>
        </p:spPr>
        <p:txBody>
          <a:bodyPr wrap="none" rtlCol="0">
            <a:spAutoFit/>
          </a:bodyPr>
          <a:lstStyle/>
          <a:p>
            <a:r>
              <a:rPr lang="en-US" sz="3600" b="1" dirty="0">
                <a:solidFill>
                  <a:schemeClr val="bg2">
                    <a:lumMod val="25000"/>
                  </a:schemeClr>
                </a:solidFill>
              </a:rPr>
              <a:t>ACOEP</a:t>
            </a:r>
          </a:p>
          <a:p>
            <a:endParaRPr lang="en-US" dirty="0">
              <a:solidFill>
                <a:schemeClr val="bg2">
                  <a:lumMod val="25000"/>
                </a:schemeClr>
              </a:solidFill>
            </a:endParaRPr>
          </a:p>
        </p:txBody>
      </p:sp>
      <p:sp>
        <p:nvSpPr>
          <p:cNvPr id="14" name="TextBox 13"/>
          <p:cNvSpPr txBox="1"/>
          <p:nvPr/>
        </p:nvSpPr>
        <p:spPr>
          <a:xfrm>
            <a:off x="8316749" y="3582841"/>
            <a:ext cx="1306063" cy="646331"/>
          </a:xfrm>
          <a:prstGeom prst="rect">
            <a:avLst/>
          </a:prstGeom>
          <a:noFill/>
        </p:spPr>
        <p:txBody>
          <a:bodyPr wrap="none" rtlCol="0">
            <a:spAutoFit/>
          </a:bodyPr>
          <a:lstStyle/>
          <a:p>
            <a:r>
              <a:rPr lang="en-US" sz="3600" b="1" dirty="0">
                <a:solidFill>
                  <a:schemeClr val="bg2">
                    <a:lumMod val="25000"/>
                  </a:schemeClr>
                </a:solidFill>
              </a:rPr>
              <a:t>SAEM</a:t>
            </a:r>
            <a:endParaRPr lang="en-US" dirty="0">
              <a:solidFill>
                <a:schemeClr val="bg2">
                  <a:lumMod val="25000"/>
                </a:schemeClr>
              </a:solidFill>
            </a:endParaRPr>
          </a:p>
        </p:txBody>
      </p:sp>
      <p:pic>
        <p:nvPicPr>
          <p:cNvPr id="5" name="Audio 4">
            <a:hlinkClick r:id="" action="ppaction://media"/>
            <a:extLst>
              <a:ext uri="{FF2B5EF4-FFF2-40B4-BE49-F238E27FC236}">
                <a16:creationId xmlns:a16="http://schemas.microsoft.com/office/drawing/2014/main" id="{F0083B7E-6576-4020-A62C-1801228D24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0259238"/>
      </p:ext>
    </p:extLst>
  </p:cSld>
  <p:clrMapOvr>
    <a:masterClrMapping/>
  </p:clrMapOvr>
  <mc:AlternateContent xmlns:mc="http://schemas.openxmlformats.org/markup-compatibility/2006" xmlns:p14="http://schemas.microsoft.com/office/powerpoint/2010/main">
    <mc:Choice Requires="p14">
      <p:transition spd="slow" p14:dur="2000" advTm="21108"/>
    </mc:Choice>
    <mc:Fallback xmlns="">
      <p:transition spd="slow" advTm="2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9937" y="361724"/>
            <a:ext cx="10515600" cy="1325563"/>
          </a:xfrm>
        </p:spPr>
        <p:txBody>
          <a:bodyPr/>
          <a:lstStyle/>
          <a:p>
            <a:r>
              <a:rPr lang="en-US" b="1" dirty="0">
                <a:solidFill>
                  <a:srgbClr val="7030A0"/>
                </a:solidFill>
              </a:rPr>
              <a:t>Resources:</a:t>
            </a:r>
          </a:p>
        </p:txBody>
      </p:sp>
      <p:pic>
        <p:nvPicPr>
          <p:cNvPr id="5" name="Audio 4">
            <a:hlinkClick r:id="" action="ppaction://media"/>
            <a:extLst>
              <a:ext uri="{FF2B5EF4-FFF2-40B4-BE49-F238E27FC236}">
                <a16:creationId xmlns:a16="http://schemas.microsoft.com/office/drawing/2014/main" id="{F0083B7E-6576-4020-A62C-1801228D2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A78B5556-1AF1-44E2-A97A-DB67685730EE}"/>
              </a:ext>
            </a:extLst>
          </p:cNvPr>
          <p:cNvSpPr txBox="1"/>
          <p:nvPr/>
        </p:nvSpPr>
        <p:spPr>
          <a:xfrm>
            <a:off x="902947" y="1456667"/>
            <a:ext cx="5778248" cy="3631763"/>
          </a:xfrm>
          <a:prstGeom prst="rect">
            <a:avLst/>
          </a:prstGeom>
          <a:noFill/>
        </p:spPr>
        <p:txBody>
          <a:bodyPr wrap="none" rtlCol="0">
            <a:spAutoFit/>
          </a:bodyPr>
          <a:lstStyle/>
          <a:p>
            <a:r>
              <a:rPr lang="en-US" sz="2800" b="1" dirty="0">
                <a:hlinkClick r:id="rId6"/>
              </a:rPr>
              <a:t>www.cordem.org/npsa</a:t>
            </a:r>
            <a:endParaRPr lang="en-US" sz="2800" b="1" dirty="0"/>
          </a:p>
          <a:p>
            <a:r>
              <a:rPr lang="en-US" sz="2800" b="1" dirty="0">
                <a:hlinkClick r:id="rId7"/>
              </a:rPr>
              <a:t>https://www.suicidology.org/</a:t>
            </a:r>
            <a:endParaRPr lang="en-US" sz="2800" b="1" dirty="0"/>
          </a:p>
          <a:p>
            <a:r>
              <a:rPr lang="en-US" sz="2800" b="1" dirty="0">
                <a:hlinkClick r:id="rId8"/>
              </a:rPr>
              <a:t>https://suicidepreventionlifeline.org/</a:t>
            </a:r>
            <a:endParaRPr lang="en-US" sz="2800" b="1" dirty="0"/>
          </a:p>
          <a:p>
            <a:br>
              <a:rPr lang="en-US" b="1" dirty="0"/>
            </a:br>
            <a:r>
              <a:rPr lang="en-US" sz="2800" b="1" dirty="0"/>
              <a:t>Crisis Text Line:  </a:t>
            </a:r>
            <a:br>
              <a:rPr lang="en-US" b="1" dirty="0"/>
            </a:br>
            <a:r>
              <a:rPr lang="en-US" dirty="0"/>
              <a:t>Rather text than talk on the phone?  </a:t>
            </a:r>
          </a:p>
          <a:p>
            <a:r>
              <a:rPr lang="en-US" dirty="0"/>
              <a:t>You can contact the Crisis Text Line by </a:t>
            </a:r>
          </a:p>
          <a:p>
            <a:r>
              <a:rPr lang="en-US" b="1" dirty="0"/>
              <a:t>texting HOME to 741741</a:t>
            </a:r>
            <a:r>
              <a:rPr lang="en-US" dirty="0"/>
              <a:t> </a:t>
            </a:r>
          </a:p>
          <a:p>
            <a:r>
              <a:rPr lang="en-US" dirty="0"/>
              <a:t>anywhere in the United States 24/7.  </a:t>
            </a:r>
          </a:p>
          <a:p>
            <a:endParaRPr lang="en-US" sz="2800" b="1" dirty="0"/>
          </a:p>
        </p:txBody>
      </p:sp>
      <p:pic>
        <p:nvPicPr>
          <p:cNvPr id="7" name="Picture 6">
            <a:extLst>
              <a:ext uri="{FF2B5EF4-FFF2-40B4-BE49-F238E27FC236}">
                <a16:creationId xmlns:a16="http://schemas.microsoft.com/office/drawing/2014/main" id="{D0404D8D-6FE9-432F-B07E-5FCBB1C01831}"/>
              </a:ext>
            </a:extLst>
          </p:cNvPr>
          <p:cNvPicPr>
            <a:picLocks noChangeAspect="1"/>
          </p:cNvPicPr>
          <p:nvPr/>
        </p:nvPicPr>
        <p:blipFill>
          <a:blip r:embed="rId9"/>
          <a:stretch>
            <a:fillRect/>
          </a:stretch>
        </p:blipFill>
        <p:spPr>
          <a:xfrm>
            <a:off x="8306574" y="1350325"/>
            <a:ext cx="2781254" cy="3341991"/>
          </a:xfrm>
          <a:prstGeom prst="rect">
            <a:avLst/>
          </a:prstGeom>
        </p:spPr>
      </p:pic>
      <p:sp>
        <p:nvSpPr>
          <p:cNvPr id="8" name="TextBox 7">
            <a:extLst>
              <a:ext uri="{FF2B5EF4-FFF2-40B4-BE49-F238E27FC236}">
                <a16:creationId xmlns:a16="http://schemas.microsoft.com/office/drawing/2014/main" id="{6ACB0DA1-D4B0-474C-9780-2ABDEE73F310}"/>
              </a:ext>
            </a:extLst>
          </p:cNvPr>
          <p:cNvSpPr txBox="1"/>
          <p:nvPr/>
        </p:nvSpPr>
        <p:spPr>
          <a:xfrm>
            <a:off x="4080163" y="701339"/>
            <a:ext cx="5474368" cy="646331"/>
          </a:xfrm>
          <a:prstGeom prst="rect">
            <a:avLst/>
          </a:prstGeom>
          <a:noFill/>
        </p:spPr>
        <p:txBody>
          <a:bodyPr wrap="square" rtlCol="0">
            <a:spAutoFit/>
          </a:bodyPr>
          <a:lstStyle/>
          <a:p>
            <a:r>
              <a:rPr lang="en-US" b="1" dirty="0">
                <a:highlight>
                  <a:srgbClr val="FFFF00"/>
                </a:highlight>
              </a:rPr>
              <a:t>If your program/hospital/school has resources, please share them with your group on this slide  </a:t>
            </a:r>
          </a:p>
        </p:txBody>
      </p:sp>
    </p:spTree>
    <p:extLst>
      <p:ext uri="{BB962C8B-B14F-4D97-AF65-F5344CB8AC3E}">
        <p14:creationId xmlns:p14="http://schemas.microsoft.com/office/powerpoint/2010/main" val="2020606424"/>
      </p:ext>
    </p:extLst>
  </p:cSld>
  <p:clrMapOvr>
    <a:masterClrMapping/>
  </p:clrMapOvr>
  <mc:AlternateContent xmlns:mc="http://schemas.openxmlformats.org/markup-compatibility/2006" xmlns:p14="http://schemas.microsoft.com/office/powerpoint/2010/main">
    <mc:Choice Requires="p14">
      <p:transition spd="slow" p14:dur="2000" advTm="21108"/>
    </mc:Choice>
    <mc:Fallback xmlns="">
      <p:transition spd="slow" advTm="2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422400" y="171738"/>
            <a:ext cx="9144000" cy="2387600"/>
          </a:xfrm>
        </p:spPr>
        <p:txBody>
          <a:bodyPr>
            <a:normAutofit/>
          </a:bodyPr>
          <a:lstStyle/>
          <a:p>
            <a:r>
              <a:rPr lang="en-US" b="1" dirty="0">
                <a:solidFill>
                  <a:srgbClr val="7030A0"/>
                </a:solidFill>
              </a:rPr>
              <a:t>Breaking the Silence Around Physician Death By Suicide:</a:t>
            </a:r>
            <a:br>
              <a:rPr lang="en-US" b="1" dirty="0">
                <a:solidFill>
                  <a:srgbClr val="7030A0"/>
                </a:solidFill>
              </a:rPr>
            </a:br>
            <a:r>
              <a:rPr lang="en-US" b="1" dirty="0">
                <a:solidFill>
                  <a:schemeClr val="bg2">
                    <a:lumMod val="25000"/>
                  </a:schemeClr>
                </a:solidFill>
              </a:rPr>
              <a:t>Shine a</a:t>
            </a:r>
            <a:r>
              <a:rPr lang="en-US" b="1" dirty="0">
                <a:solidFill>
                  <a:srgbClr val="7030A0"/>
                </a:solidFill>
              </a:rPr>
              <a:t> Light. </a:t>
            </a:r>
            <a:r>
              <a:rPr lang="en-US" b="1" dirty="0">
                <a:solidFill>
                  <a:schemeClr val="bg2">
                    <a:lumMod val="25000"/>
                  </a:schemeClr>
                </a:solidFill>
              </a:rPr>
              <a:t>Speak its </a:t>
            </a:r>
            <a:r>
              <a:rPr lang="en-US" b="1" dirty="0">
                <a:solidFill>
                  <a:srgbClr val="7030A0"/>
                </a:solidFill>
              </a:rPr>
              <a:t>Name.</a:t>
            </a:r>
          </a:p>
        </p:txBody>
      </p:sp>
      <p:pic>
        <p:nvPicPr>
          <p:cNvPr id="8" name="Audio 7">
            <a:hlinkClick r:id="" action="ppaction://media"/>
            <a:extLst>
              <a:ext uri="{FF2B5EF4-FFF2-40B4-BE49-F238E27FC236}">
                <a16:creationId xmlns:a16="http://schemas.microsoft.com/office/drawing/2014/main" id="{D312D111-96A3-4F02-A1E0-4E0727AE8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3" name="Picture 2">
            <a:extLst>
              <a:ext uri="{FF2B5EF4-FFF2-40B4-BE49-F238E27FC236}">
                <a16:creationId xmlns:a16="http://schemas.microsoft.com/office/drawing/2014/main" id="{2186D943-D9A7-42EC-B26D-209889099019}"/>
              </a:ext>
            </a:extLst>
          </p:cNvPr>
          <p:cNvPicPr>
            <a:picLocks noChangeAspect="1"/>
          </p:cNvPicPr>
          <p:nvPr/>
        </p:nvPicPr>
        <p:blipFill rotWithShape="1">
          <a:blip r:embed="rId6"/>
          <a:srcRect l="10237" t="13562" r="10456" b="14569"/>
          <a:stretch/>
        </p:blipFill>
        <p:spPr>
          <a:xfrm>
            <a:off x="3831933" y="2393115"/>
            <a:ext cx="4047844" cy="3183022"/>
          </a:xfrm>
          <a:prstGeom prst="rect">
            <a:avLst/>
          </a:prstGeom>
        </p:spPr>
      </p:pic>
    </p:spTree>
    <p:extLst>
      <p:ext uri="{BB962C8B-B14F-4D97-AF65-F5344CB8AC3E}">
        <p14:creationId xmlns:p14="http://schemas.microsoft.com/office/powerpoint/2010/main" val="1295151856"/>
      </p:ext>
    </p:extLst>
  </p:cSld>
  <p:clrMapOvr>
    <a:masterClrMapping/>
  </p:clrMapOvr>
  <mc:AlternateContent xmlns:mc="http://schemas.openxmlformats.org/markup-compatibility/2006" xmlns:p14="http://schemas.microsoft.com/office/powerpoint/2010/main">
    <mc:Choice Requires="p14">
      <p:transition spd="slow" p14:dur="2000" advTm="9018"/>
    </mc:Choice>
    <mc:Fallback xmlns="">
      <p:transition spd="slow" advTm="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5486" y="144606"/>
            <a:ext cx="10515600" cy="1325563"/>
          </a:xfrm>
        </p:spPr>
        <p:txBody>
          <a:bodyPr/>
          <a:lstStyle/>
          <a:p>
            <a:r>
              <a:rPr lang="en-US" b="1" dirty="0">
                <a:solidFill>
                  <a:srgbClr val="7030A0"/>
                </a:solidFill>
              </a:rPr>
              <a:t>Physician Suicide: A Personal Tragedy</a:t>
            </a:r>
          </a:p>
        </p:txBody>
      </p:sp>
      <p:sp>
        <p:nvSpPr>
          <p:cNvPr id="3" name="Content Placeholder 2"/>
          <p:cNvSpPr>
            <a:spLocks noGrp="1"/>
          </p:cNvSpPr>
          <p:nvPr>
            <p:ph idx="4294967295"/>
          </p:nvPr>
        </p:nvSpPr>
        <p:spPr>
          <a:xfrm>
            <a:off x="476250" y="1470169"/>
            <a:ext cx="10515600" cy="4351337"/>
          </a:xfrm>
        </p:spPr>
        <p:txBody>
          <a:bodyPr/>
          <a:lstStyle/>
          <a:p>
            <a:r>
              <a:rPr lang="en-US" dirty="0">
                <a:solidFill>
                  <a:schemeClr val="bg2">
                    <a:lumMod val="25000"/>
                  </a:schemeClr>
                </a:solidFill>
              </a:rPr>
              <a:t>A resident returns home from a shift at the hospital to find her house filled with gas fumes</a:t>
            </a:r>
          </a:p>
          <a:p>
            <a:r>
              <a:rPr lang="en-US" dirty="0">
                <a:solidFill>
                  <a:schemeClr val="bg2">
                    <a:lumMod val="25000"/>
                  </a:schemeClr>
                </a:solidFill>
              </a:rPr>
              <a:t>She enters the garage to find her fiancé and fellow resident dead next to his motorcycle</a:t>
            </a:r>
          </a:p>
          <a:p>
            <a:r>
              <a:rPr lang="en-US" dirty="0">
                <a:solidFill>
                  <a:schemeClr val="bg2">
                    <a:lumMod val="25000"/>
                  </a:schemeClr>
                </a:solidFill>
              </a:rPr>
              <a:t>His death was ruled suicide by asphyxiation due to carbon monoxide</a:t>
            </a:r>
          </a:p>
        </p:txBody>
      </p:sp>
      <p:pic>
        <p:nvPicPr>
          <p:cNvPr id="5" name="Picture 4"/>
          <p:cNvPicPr>
            <a:picLocks noChangeAspect="1"/>
          </p:cNvPicPr>
          <p:nvPr/>
        </p:nvPicPr>
        <p:blipFill>
          <a:blip r:embed="rId5"/>
          <a:stretch>
            <a:fillRect/>
          </a:stretch>
        </p:blipFill>
        <p:spPr>
          <a:xfrm>
            <a:off x="6953956" y="4199467"/>
            <a:ext cx="4037894" cy="2287058"/>
          </a:xfrm>
          <a:prstGeom prst="rect">
            <a:avLst/>
          </a:prstGeom>
        </p:spPr>
      </p:pic>
      <p:pic>
        <p:nvPicPr>
          <p:cNvPr id="8" name="Audio 7">
            <a:hlinkClick r:id="" action="ppaction://media"/>
            <a:extLst>
              <a:ext uri="{FF2B5EF4-FFF2-40B4-BE49-F238E27FC236}">
                <a16:creationId xmlns:a16="http://schemas.microsoft.com/office/drawing/2014/main" id="{6B610C62-811B-4613-B7B1-C30C588D5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4021519"/>
      </p:ext>
    </p:extLst>
  </p:cSld>
  <p:clrMapOvr>
    <a:masterClrMapping/>
  </p:clrMapOvr>
  <mc:AlternateContent xmlns:mc="http://schemas.openxmlformats.org/markup-compatibility/2006" xmlns:p14="http://schemas.microsoft.com/office/powerpoint/2010/main">
    <mc:Choice Requires="p14">
      <p:transition spd="slow" p14:dur="2000" advTm="31614"/>
    </mc:Choice>
    <mc:Fallback xmlns="">
      <p:transition spd="slow" advTm="3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7164" y="272761"/>
            <a:ext cx="10515600" cy="1325563"/>
          </a:xfrm>
        </p:spPr>
        <p:txBody>
          <a:bodyPr/>
          <a:lstStyle/>
          <a:p>
            <a:r>
              <a:rPr lang="en-US" b="1" dirty="0">
                <a:solidFill>
                  <a:srgbClr val="7030A0"/>
                </a:solidFill>
              </a:rPr>
              <a:t>Physician Suicide: A Social issue</a:t>
            </a:r>
          </a:p>
        </p:txBody>
      </p:sp>
      <p:sp>
        <p:nvSpPr>
          <p:cNvPr id="3" name="Content Placeholder 2"/>
          <p:cNvSpPr>
            <a:spLocks noGrp="1"/>
          </p:cNvSpPr>
          <p:nvPr>
            <p:ph idx="4294967295"/>
          </p:nvPr>
        </p:nvSpPr>
        <p:spPr>
          <a:xfrm>
            <a:off x="397164" y="1347065"/>
            <a:ext cx="10515600" cy="4351338"/>
          </a:xfrm>
        </p:spPr>
        <p:txBody>
          <a:bodyPr/>
          <a:lstStyle/>
          <a:p>
            <a:r>
              <a:rPr lang="en-US" dirty="0">
                <a:solidFill>
                  <a:schemeClr val="bg2">
                    <a:lumMod val="25000"/>
                  </a:schemeClr>
                </a:solidFill>
              </a:rPr>
              <a:t>A Physician’s death by suicide has far reaching impact</a:t>
            </a:r>
          </a:p>
          <a:p>
            <a:r>
              <a:rPr lang="en-US" dirty="0">
                <a:solidFill>
                  <a:schemeClr val="bg2">
                    <a:lumMod val="25000"/>
                  </a:schemeClr>
                </a:solidFill>
              </a:rPr>
              <a:t>Family members of doctors who have killed themselves have a higher risk of death by suicide</a:t>
            </a:r>
          </a:p>
          <a:p>
            <a:r>
              <a:rPr lang="en-US" dirty="0">
                <a:solidFill>
                  <a:schemeClr val="bg2">
                    <a:lumMod val="25000"/>
                  </a:schemeClr>
                </a:solidFill>
              </a:rPr>
              <a:t>Colleagues grieve but often do not have a forum to speak about the loss</a:t>
            </a:r>
          </a:p>
          <a:p>
            <a:r>
              <a:rPr lang="en-US" dirty="0">
                <a:solidFill>
                  <a:schemeClr val="bg2">
                    <a:lumMod val="25000"/>
                  </a:schemeClr>
                </a:solidFill>
              </a:rPr>
              <a:t>Patients lose their physician</a:t>
            </a:r>
          </a:p>
          <a:p>
            <a:endParaRPr lang="en-US" dirty="0">
              <a:solidFill>
                <a:schemeClr val="bg2">
                  <a:lumMod val="25000"/>
                </a:schemeClr>
              </a:solidFill>
            </a:endParaRPr>
          </a:p>
        </p:txBody>
      </p:sp>
      <p:pic>
        <p:nvPicPr>
          <p:cNvPr id="4" name="Picture 3"/>
          <p:cNvPicPr>
            <a:picLocks noChangeAspect="1"/>
          </p:cNvPicPr>
          <p:nvPr/>
        </p:nvPicPr>
        <p:blipFill>
          <a:blip r:embed="rId5"/>
          <a:stretch>
            <a:fillRect/>
          </a:stretch>
        </p:blipFill>
        <p:spPr>
          <a:xfrm>
            <a:off x="7110281" y="3916503"/>
            <a:ext cx="3287879" cy="2520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AA9248BA-5941-4E31-9B23-67597FC545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0811995"/>
      </p:ext>
    </p:extLst>
  </p:cSld>
  <p:clrMapOvr>
    <a:masterClrMapping/>
  </p:clrMapOvr>
  <mc:AlternateContent xmlns:mc="http://schemas.openxmlformats.org/markup-compatibility/2006" xmlns:p14="http://schemas.microsoft.com/office/powerpoint/2010/main">
    <mc:Choice Requires="p14">
      <p:transition spd="slow" p14:dur="2000" advTm="66472"/>
    </mc:Choice>
    <mc:Fallback xmlns="">
      <p:transition spd="slow" advTm="6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9818" y="331258"/>
            <a:ext cx="10515600" cy="1325563"/>
          </a:xfrm>
        </p:spPr>
        <p:txBody>
          <a:bodyPr/>
          <a:lstStyle/>
          <a:p>
            <a:r>
              <a:rPr lang="en-US" b="1" dirty="0">
                <a:solidFill>
                  <a:srgbClr val="7030A0"/>
                </a:solidFill>
              </a:rPr>
              <a:t>Physician Suicide: Just the Stats</a:t>
            </a:r>
            <a:endParaRPr lang="en-US" dirty="0"/>
          </a:p>
        </p:txBody>
      </p:sp>
      <p:sp>
        <p:nvSpPr>
          <p:cNvPr id="3" name="Content Placeholder 2"/>
          <p:cNvSpPr>
            <a:spLocks noGrp="1"/>
          </p:cNvSpPr>
          <p:nvPr>
            <p:ph idx="4294967295"/>
          </p:nvPr>
        </p:nvSpPr>
        <p:spPr>
          <a:xfrm>
            <a:off x="630829" y="1724555"/>
            <a:ext cx="10515600" cy="4351338"/>
          </a:xfrm>
        </p:spPr>
        <p:txBody>
          <a:bodyPr/>
          <a:lstStyle/>
          <a:p>
            <a:r>
              <a:rPr lang="en-US" dirty="0">
                <a:solidFill>
                  <a:schemeClr val="bg2">
                    <a:lumMod val="25000"/>
                  </a:schemeClr>
                </a:solidFill>
              </a:rPr>
              <a:t>Annual Data</a:t>
            </a:r>
          </a:p>
          <a:p>
            <a:r>
              <a:rPr lang="en-US" dirty="0">
                <a:solidFill>
                  <a:schemeClr val="bg2">
                    <a:lumMod val="25000"/>
                  </a:schemeClr>
                </a:solidFill>
              </a:rPr>
              <a:t>Practicing Physicians</a:t>
            </a:r>
          </a:p>
          <a:p>
            <a:r>
              <a:rPr lang="en-US" dirty="0">
                <a:solidFill>
                  <a:schemeClr val="bg2">
                    <a:lumMod val="25000"/>
                  </a:schemeClr>
                </a:solidFill>
              </a:rPr>
              <a:t>Trainees</a:t>
            </a:r>
          </a:p>
        </p:txBody>
      </p:sp>
      <p:pic>
        <p:nvPicPr>
          <p:cNvPr id="5" name="Picture 4"/>
          <p:cNvPicPr>
            <a:picLocks noChangeAspect="1"/>
          </p:cNvPicPr>
          <p:nvPr/>
        </p:nvPicPr>
        <p:blipFill>
          <a:blip r:embed="rId5"/>
          <a:stretch>
            <a:fillRect/>
          </a:stretch>
        </p:blipFill>
        <p:spPr>
          <a:xfrm>
            <a:off x="4750568" y="1724555"/>
            <a:ext cx="6395861" cy="4574645"/>
          </a:xfrm>
          <a:prstGeom prst="rect">
            <a:avLst/>
          </a:prstGeom>
        </p:spPr>
      </p:pic>
      <p:pic>
        <p:nvPicPr>
          <p:cNvPr id="7" name="Audio 6">
            <a:hlinkClick r:id="" action="ppaction://media"/>
            <a:extLst>
              <a:ext uri="{FF2B5EF4-FFF2-40B4-BE49-F238E27FC236}">
                <a16:creationId xmlns:a16="http://schemas.microsoft.com/office/drawing/2014/main" id="{2B934EDB-A45B-4853-AE1C-37DC22220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6381523"/>
      </p:ext>
    </p:extLst>
  </p:cSld>
  <p:clrMapOvr>
    <a:masterClrMapping/>
  </p:clrMapOvr>
  <mc:AlternateContent xmlns:mc="http://schemas.openxmlformats.org/markup-compatibility/2006" xmlns:p14="http://schemas.microsoft.com/office/powerpoint/2010/main">
    <mc:Choice Requires="p14">
      <p:transition spd="slow" p14:dur="2000" advTm="94857"/>
    </mc:Choice>
    <mc:Fallback xmlns="">
      <p:transition spd="slow" advTm="9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2675" y="365125"/>
            <a:ext cx="11109325" cy="1325563"/>
          </a:xfrm>
        </p:spPr>
        <p:txBody>
          <a:bodyPr/>
          <a:lstStyle/>
          <a:p>
            <a:r>
              <a:rPr lang="en-US" b="1" dirty="0">
                <a:solidFill>
                  <a:srgbClr val="7030A0"/>
                </a:solidFill>
              </a:rPr>
              <a:t>Physician Suicide: What are contributing factors?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954944286"/>
              </p:ext>
            </p:extLst>
          </p:nvPr>
        </p:nvGraphicFramePr>
        <p:xfrm>
          <a:off x="1440873" y="1459706"/>
          <a:ext cx="9453563" cy="3938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34F58E8D-1473-4C47-A49D-84823A2ACB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6672836"/>
      </p:ext>
    </p:extLst>
  </p:cSld>
  <p:clrMapOvr>
    <a:masterClrMapping/>
  </p:clrMapOvr>
  <mc:AlternateContent xmlns:mc="http://schemas.openxmlformats.org/markup-compatibility/2006" xmlns:p14="http://schemas.microsoft.com/office/powerpoint/2010/main">
    <mc:Choice Requires="p14">
      <p:transition spd="slow" p14:dur="2000" advTm="93170"/>
    </mc:Choice>
    <mc:Fallback xmlns="">
      <p:transition spd="slow" advTm="9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0982" y="0"/>
            <a:ext cx="10515600" cy="1325563"/>
          </a:xfrm>
        </p:spPr>
        <p:txBody>
          <a:bodyPr/>
          <a:lstStyle/>
          <a:p>
            <a:r>
              <a:rPr lang="en-US" b="1" dirty="0">
                <a:solidFill>
                  <a:srgbClr val="7030A0"/>
                </a:solidFill>
              </a:rPr>
              <a:t>Physician Suicide: Who is at risk?</a:t>
            </a:r>
          </a:p>
        </p:txBody>
      </p:sp>
      <p:sp>
        <p:nvSpPr>
          <p:cNvPr id="3" name="Content Placeholder 2"/>
          <p:cNvSpPr>
            <a:spLocks noGrp="1"/>
          </p:cNvSpPr>
          <p:nvPr>
            <p:ph idx="4294967295"/>
          </p:nvPr>
        </p:nvSpPr>
        <p:spPr>
          <a:xfrm>
            <a:off x="554182" y="985477"/>
            <a:ext cx="10515600" cy="4351337"/>
          </a:xfrm>
        </p:spPr>
        <p:txBody>
          <a:bodyPr>
            <a:normAutofit fontScale="92500" lnSpcReduction="10000"/>
          </a:bodyPr>
          <a:lstStyle/>
          <a:p>
            <a:r>
              <a:rPr lang="en-US" dirty="0">
                <a:solidFill>
                  <a:schemeClr val="bg2">
                    <a:lumMod val="25000"/>
                  </a:schemeClr>
                </a:solidFill>
              </a:rPr>
              <a:t>Females</a:t>
            </a:r>
          </a:p>
          <a:p>
            <a:r>
              <a:rPr lang="en-US" dirty="0">
                <a:solidFill>
                  <a:schemeClr val="bg2">
                    <a:lumMod val="25000"/>
                  </a:schemeClr>
                </a:solidFill>
              </a:rPr>
              <a:t>Those identifying as LGBTQ</a:t>
            </a:r>
          </a:p>
          <a:p>
            <a:r>
              <a:rPr lang="en-US" dirty="0">
                <a:solidFill>
                  <a:schemeClr val="bg2">
                    <a:lumMod val="25000"/>
                  </a:schemeClr>
                </a:solidFill>
              </a:rPr>
              <a:t>Those with history of mental/physical illness or substance abuse</a:t>
            </a:r>
          </a:p>
          <a:p>
            <a:r>
              <a:rPr lang="en-US" dirty="0">
                <a:solidFill>
                  <a:schemeClr val="bg2">
                    <a:lumMod val="25000"/>
                  </a:schemeClr>
                </a:solidFill>
              </a:rPr>
              <a:t>Perfectionists</a:t>
            </a:r>
          </a:p>
          <a:p>
            <a:r>
              <a:rPr lang="en-US" dirty="0">
                <a:solidFill>
                  <a:schemeClr val="bg2">
                    <a:lumMod val="25000"/>
                  </a:schemeClr>
                </a:solidFill>
              </a:rPr>
              <a:t>Certain specialties: </a:t>
            </a:r>
          </a:p>
          <a:p>
            <a:pPr lvl="1"/>
            <a:r>
              <a:rPr lang="en-US" dirty="0">
                <a:solidFill>
                  <a:schemeClr val="bg2">
                    <a:lumMod val="25000"/>
                  </a:schemeClr>
                </a:solidFill>
              </a:rPr>
              <a:t>Anesthesia</a:t>
            </a:r>
          </a:p>
          <a:p>
            <a:pPr lvl="1"/>
            <a:r>
              <a:rPr lang="en-US" dirty="0">
                <a:solidFill>
                  <a:schemeClr val="bg2">
                    <a:lumMod val="25000"/>
                  </a:schemeClr>
                </a:solidFill>
              </a:rPr>
              <a:t>Psychiatrists</a:t>
            </a:r>
          </a:p>
          <a:p>
            <a:r>
              <a:rPr lang="en-US" dirty="0">
                <a:solidFill>
                  <a:schemeClr val="bg2">
                    <a:lumMod val="25000"/>
                  </a:schemeClr>
                </a:solidFill>
              </a:rPr>
              <a:t>Vulnerable</a:t>
            </a:r>
          </a:p>
          <a:p>
            <a:pPr lvl="1"/>
            <a:r>
              <a:rPr lang="en-US" dirty="0">
                <a:solidFill>
                  <a:schemeClr val="bg2">
                    <a:lumMod val="25000"/>
                  </a:schemeClr>
                </a:solidFill>
              </a:rPr>
              <a:t>Inadequate support systems</a:t>
            </a:r>
          </a:p>
          <a:p>
            <a:pPr lvl="1"/>
            <a:r>
              <a:rPr lang="en-US" dirty="0">
                <a:solidFill>
                  <a:schemeClr val="bg2">
                    <a:lumMod val="25000"/>
                  </a:schemeClr>
                </a:solidFill>
              </a:rPr>
              <a:t>Those who are in transition </a:t>
            </a:r>
          </a:p>
          <a:p>
            <a:pPr lvl="2"/>
            <a:r>
              <a:rPr lang="en-US" dirty="0">
                <a:solidFill>
                  <a:schemeClr val="bg2">
                    <a:lumMod val="25000"/>
                  </a:schemeClr>
                </a:solidFill>
              </a:rPr>
              <a:t>completing medical school, seeking residency, nearing retirement</a:t>
            </a:r>
          </a:p>
          <a:p>
            <a:endParaRPr lang="en-US" dirty="0">
              <a:solidFill>
                <a:schemeClr val="bg2">
                  <a:lumMod val="25000"/>
                </a:schemeClr>
              </a:solidFill>
            </a:endParaRPr>
          </a:p>
        </p:txBody>
      </p:sp>
      <p:pic>
        <p:nvPicPr>
          <p:cNvPr id="8" name="Audio 7">
            <a:hlinkClick r:id="" action="ppaction://media"/>
            <a:extLst>
              <a:ext uri="{FF2B5EF4-FFF2-40B4-BE49-F238E27FC236}">
                <a16:creationId xmlns:a16="http://schemas.microsoft.com/office/drawing/2014/main" id="{05952C2B-D92C-4062-A4D5-5D0AEDB3DF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3171417"/>
      </p:ext>
    </p:extLst>
  </p:cSld>
  <p:clrMapOvr>
    <a:masterClrMapping/>
  </p:clrMapOvr>
  <mc:AlternateContent xmlns:mc="http://schemas.openxmlformats.org/markup-compatibility/2006" xmlns:p14="http://schemas.microsoft.com/office/powerpoint/2010/main">
    <mc:Choice Requires="p14">
      <p:transition spd="slow" p14:dur="2000" advTm="21744"/>
    </mc:Choice>
    <mc:Fallback xmlns="">
      <p:transition spd="slow" advTm="2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88291" y="989013"/>
            <a:ext cx="10515600" cy="2852737"/>
          </a:xfrm>
        </p:spPr>
        <p:txBody>
          <a:bodyPr/>
          <a:lstStyle/>
          <a:p>
            <a:r>
              <a:rPr lang="en-US" b="1" dirty="0">
                <a:solidFill>
                  <a:srgbClr val="7030A0"/>
                </a:solidFill>
              </a:rPr>
              <a:t>Warning Signs</a:t>
            </a:r>
          </a:p>
        </p:txBody>
      </p:sp>
      <p:pic>
        <p:nvPicPr>
          <p:cNvPr id="3" name="Audio 2">
            <a:hlinkClick r:id="" action="ppaction://media"/>
            <a:extLst>
              <a:ext uri="{FF2B5EF4-FFF2-40B4-BE49-F238E27FC236}">
                <a16:creationId xmlns:a16="http://schemas.microsoft.com/office/drawing/2014/main" id="{594906FF-33F3-48B9-9D7E-BF0C9A5BA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9" name="Picture 8">
            <a:extLst>
              <a:ext uri="{FF2B5EF4-FFF2-40B4-BE49-F238E27FC236}">
                <a16:creationId xmlns:a16="http://schemas.microsoft.com/office/drawing/2014/main" id="{39041415-C032-4CE6-8925-DD4344EEC71D}"/>
              </a:ext>
            </a:extLst>
          </p:cNvPr>
          <p:cNvPicPr>
            <a:picLocks noChangeAspect="1"/>
          </p:cNvPicPr>
          <p:nvPr/>
        </p:nvPicPr>
        <p:blipFill>
          <a:blip r:embed="rId6"/>
          <a:stretch>
            <a:fillRect/>
          </a:stretch>
        </p:blipFill>
        <p:spPr>
          <a:xfrm>
            <a:off x="4806788" y="467845"/>
            <a:ext cx="6327648" cy="5492496"/>
          </a:xfrm>
          <a:prstGeom prst="rect">
            <a:avLst/>
          </a:prstGeom>
        </p:spPr>
      </p:pic>
    </p:spTree>
    <p:extLst>
      <p:ext uri="{BB962C8B-B14F-4D97-AF65-F5344CB8AC3E}">
        <p14:creationId xmlns:p14="http://schemas.microsoft.com/office/powerpoint/2010/main" val="1111318028"/>
      </p:ext>
    </p:extLst>
  </p:cSld>
  <p:clrMapOvr>
    <a:masterClrMapping/>
  </p:clrMapOvr>
  <mc:AlternateContent xmlns:mc="http://schemas.openxmlformats.org/markup-compatibility/2006" xmlns:p14="http://schemas.microsoft.com/office/powerpoint/2010/main">
    <mc:Choice Requires="p14">
      <p:transition spd="slow" p14:dur="2000" advTm="23475"/>
    </mc:Choice>
    <mc:Fallback xmlns="">
      <p:transition spd="slow" advTm="2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781" y="365125"/>
            <a:ext cx="10515600" cy="1325563"/>
          </a:xfrm>
        </p:spPr>
        <p:txBody>
          <a:bodyPr/>
          <a:lstStyle/>
          <a:p>
            <a:r>
              <a:rPr lang="en-US" b="1" dirty="0">
                <a:solidFill>
                  <a:srgbClr val="7030A0"/>
                </a:solidFill>
              </a:rPr>
              <a:t>Warning signs: Talking</a:t>
            </a:r>
          </a:p>
        </p:txBody>
      </p:sp>
      <p:sp>
        <p:nvSpPr>
          <p:cNvPr id="3" name="Content Placeholder 2"/>
          <p:cNvSpPr>
            <a:spLocks noGrp="1"/>
          </p:cNvSpPr>
          <p:nvPr>
            <p:ph idx="4294967295"/>
          </p:nvPr>
        </p:nvSpPr>
        <p:spPr>
          <a:xfrm>
            <a:off x="655781" y="1690688"/>
            <a:ext cx="10515600" cy="4351338"/>
          </a:xfrm>
        </p:spPr>
        <p:txBody>
          <a:bodyPr/>
          <a:lstStyle/>
          <a:p>
            <a:r>
              <a:rPr lang="en-US" dirty="0">
                <a:solidFill>
                  <a:schemeClr val="bg2">
                    <a:lumMod val="25000"/>
                  </a:schemeClr>
                </a:solidFill>
              </a:rPr>
              <a:t>Talks about self-harm, not having a reason to live</a:t>
            </a:r>
          </a:p>
          <a:p>
            <a:r>
              <a:rPr lang="en-US" dirty="0">
                <a:solidFill>
                  <a:schemeClr val="bg2">
                    <a:lumMod val="25000"/>
                  </a:schemeClr>
                </a:solidFill>
              </a:rPr>
              <a:t>Hopelessness</a:t>
            </a:r>
          </a:p>
          <a:p>
            <a:r>
              <a:rPr lang="en-US" dirty="0">
                <a:solidFill>
                  <a:schemeClr val="bg2">
                    <a:lumMod val="25000"/>
                  </a:schemeClr>
                </a:solidFill>
              </a:rPr>
              <a:t>Feeling like a burden to others</a:t>
            </a:r>
          </a:p>
          <a:p>
            <a:r>
              <a:rPr lang="en-US" dirty="0">
                <a:solidFill>
                  <a:schemeClr val="bg2">
                    <a:lumMod val="25000"/>
                  </a:schemeClr>
                </a:solidFill>
              </a:rPr>
              <a:t>Feeling trapped</a:t>
            </a:r>
          </a:p>
          <a:p>
            <a:r>
              <a:rPr lang="en-US" dirty="0">
                <a:solidFill>
                  <a:schemeClr val="bg2">
                    <a:lumMod val="25000"/>
                  </a:schemeClr>
                </a:solidFill>
              </a:rPr>
              <a:t>Unbearable pain</a:t>
            </a:r>
          </a:p>
          <a:p>
            <a:endParaRPr lang="en-US" dirty="0">
              <a:solidFill>
                <a:schemeClr val="bg2">
                  <a:lumMod val="25000"/>
                </a:schemeClr>
              </a:solidFill>
            </a:endParaRPr>
          </a:p>
        </p:txBody>
      </p:sp>
      <p:pic>
        <p:nvPicPr>
          <p:cNvPr id="4" name="Audio 3">
            <a:hlinkClick r:id="" action="ppaction://media"/>
            <a:extLst>
              <a:ext uri="{FF2B5EF4-FFF2-40B4-BE49-F238E27FC236}">
                <a16:creationId xmlns:a16="http://schemas.microsoft.com/office/drawing/2014/main" id="{0FCA4C1C-2AA6-4E1B-AB27-BA5097694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7933670"/>
      </p:ext>
    </p:extLst>
  </p:cSld>
  <p:clrMapOvr>
    <a:masterClrMapping/>
  </p:clrMapOvr>
  <mc:AlternateContent xmlns:mc="http://schemas.openxmlformats.org/markup-compatibility/2006" xmlns:p14="http://schemas.microsoft.com/office/powerpoint/2010/main">
    <mc:Choice Requires="p14">
      <p:transition spd="slow" p14:dur="2000" advTm="19287"/>
    </mc:Choice>
    <mc:Fallback xmlns="">
      <p:transition spd="slow" advTm="1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12085</TotalTime>
  <Words>2286</Words>
  <Application>Microsoft Office PowerPoint</Application>
  <PresentationFormat>Widescreen</PresentationFormat>
  <Paragraphs>231</Paragraphs>
  <Slides>19</Slides>
  <Notes>18</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Breaking the Silence Around Physician Death By Suicide: Shine a Light. Speak its Name.</vt:lpstr>
      <vt:lpstr>Physician Suicide: A Personal Tragedy</vt:lpstr>
      <vt:lpstr>Physician Suicide: A Social issue</vt:lpstr>
      <vt:lpstr>Physician Suicide: Just the Stats</vt:lpstr>
      <vt:lpstr>Physician Suicide: What are contributing factors?</vt:lpstr>
      <vt:lpstr>Physician Suicide: Who is at risk?</vt:lpstr>
      <vt:lpstr>Warning Signs</vt:lpstr>
      <vt:lpstr>Warning signs: Talking</vt:lpstr>
      <vt:lpstr>Warning signs: Behavior</vt:lpstr>
      <vt:lpstr>Warning signs: Mood</vt:lpstr>
      <vt:lpstr>What Can We Do?</vt:lpstr>
      <vt:lpstr>What can we do personally? Build Resilience</vt:lpstr>
      <vt:lpstr>What can we do for our colleagues?</vt:lpstr>
      <vt:lpstr>What can we do in the house of medicine?</vt:lpstr>
      <vt:lpstr>What can we do in our nation?</vt:lpstr>
      <vt:lpstr> Vision Zero Suicide in Medicine: A challenge and a goal   </vt:lpstr>
      <vt:lpstr>Brought you by CORD in association with: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DJL</dc:creator>
  <cp:lastModifiedBy>Meghan Newton</cp:lastModifiedBy>
  <cp:revision>60</cp:revision>
  <cp:lastPrinted>2018-07-12T16:34:12Z</cp:lastPrinted>
  <dcterms:created xsi:type="dcterms:W3CDTF">2018-05-03T07:37:17Z</dcterms:created>
  <dcterms:modified xsi:type="dcterms:W3CDTF">2022-08-05T22:05:31Z</dcterms:modified>
</cp:coreProperties>
</file>