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9" r:id="rId3"/>
    <p:sldId id="257" r:id="rId4"/>
    <p:sldId id="266" r:id="rId5"/>
    <p:sldId id="260" r:id="rId6"/>
    <p:sldId id="269" r:id="rId7"/>
    <p:sldId id="292" r:id="rId8"/>
    <p:sldId id="263" r:id="rId9"/>
    <p:sldId id="289" r:id="rId10"/>
    <p:sldId id="290" r:id="rId11"/>
    <p:sldId id="267" r:id="rId12"/>
    <p:sldId id="261" r:id="rId13"/>
    <p:sldId id="294" r:id="rId14"/>
    <p:sldId id="272" r:id="rId15"/>
    <p:sldId id="264" r:id="rId16"/>
    <p:sldId id="277" r:id="rId17"/>
    <p:sldId id="271" r:id="rId18"/>
    <p:sldId id="293" r:id="rId19"/>
    <p:sldId id="273" r:id="rId20"/>
    <p:sldId id="274" r:id="rId21"/>
    <p:sldId id="276" r:id="rId22"/>
    <p:sldId id="265" r:id="rId23"/>
    <p:sldId id="295" r:id="rId24"/>
    <p:sldId id="279" r:id="rId25"/>
    <p:sldId id="296" r:id="rId26"/>
    <p:sldId id="280" r:id="rId27"/>
    <p:sldId id="298" r:id="rId28"/>
    <p:sldId id="299" r:id="rId29"/>
    <p:sldId id="283" r:id="rId30"/>
    <p:sldId id="297" r:id="rId31"/>
    <p:sldId id="284" r:id="rId32"/>
    <p:sldId id="25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901"/>
    <p:restoredTop sz="96296"/>
  </p:normalViewPr>
  <p:slideViewPr>
    <p:cSldViewPr snapToGrid="0" snapToObjects="1">
      <p:cViewPr varScale="1">
        <p:scale>
          <a:sx n="88" d="100"/>
          <a:sy n="88" d="100"/>
        </p:scale>
        <p:origin x="184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7FB47-931C-D64E-A1F3-459AAEF17EE9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475FE-62F1-564A-A9E8-388EFAB58A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111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A430E-EC90-434E-B739-DD5A7C78F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DBEF1-CD53-4643-98F3-3751F2FDC6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E56E7-A41E-5342-9761-FD748C6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DE0BC-8466-4F48-A006-0870A255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E5A08-5793-CA4F-A46B-202F427BD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22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83D86-1714-2247-A440-7AFD33B15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94554B-5923-0244-AAE0-94BC42933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192F5-3D3C-4E48-8819-8E61501C5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9CD47-0D27-564E-BD38-6B67013F0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A543B-BCA9-0A41-BC28-DE4E70D4A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84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D0EB93-9B9F-134A-81EB-465D8DBBD9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3D27A-A579-0D4C-98B1-69C751445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00406-0735-B645-B5BA-7F14C206A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F8A66-0195-8046-A1D5-CAF289F75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AEACE-4938-D440-AABE-B1D0A45D4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9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55F9A-1886-614F-9AB5-7CE3B03A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2B7DB-4541-6F42-A915-5340F5255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53418-3BBD-024F-964B-25E138E8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06406-26C3-8F4B-945D-2870FBEAF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AC226-DAA7-3947-AB4C-E9DF64DD3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1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CDBC-A8D3-BB4A-929E-EE7438518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2EA94-9917-D745-900D-61EFA3412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0E3FB-5D5F-CA43-A58A-E4B129932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4CD7E-AC46-C047-BD55-63A484823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9D17-1A7B-B241-89C3-939DDDD88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7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7CF85-015B-7B4C-9BCE-7A87F9D7C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24C3C-602A-E84A-AE4B-BC880289A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3428E-43DB-C644-958C-369814632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CBC62-D404-954D-A0C4-10F0810F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6FF96-D824-2049-AEAD-82084F418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F62EF-F959-1A48-98F2-87189793C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0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98699-7C0B-344F-A175-997FB7211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33E26-0263-6F4B-B1D5-D9EB48EDE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4EBC3-AF79-2948-AA5F-268E97065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BB21D2-8CB0-B948-A17C-585B8EDE4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4E88CC-8461-DD45-81BA-291DFD68C8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62981-ABD0-6044-BB9D-6AD1B4E3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AC045F-CCCB-384D-8CDC-7DE889612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651E8-0B34-714D-A403-1F0948E9B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3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23BF6-957E-3143-ABBA-775D7B9F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2CAB85-30B8-9744-991D-0A76BB748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FBE691-4DAF-CC4F-878D-AF5ED3E4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EBB04B-50F2-9D4F-A1B3-F8F95FA0C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5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EA1B89-8354-B340-94B9-673D9334F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B7C991-1D61-6646-BBB5-370890C97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B57E8-4CA0-C640-8F21-27269EF77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04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508AE-2661-984D-A7AB-BD92765DD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99E12-15A0-4646-B797-B724807B7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0DF58-CC10-344E-AD35-0ABC18BD27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612DB-EF10-2F43-BB6F-8B35E329A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4A0F7B-79D1-5D4E-A927-20FF6CDD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30738-8C0D-484F-B777-63E19A901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4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61CF2-352F-0743-875A-EE2261165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3B1496-F32A-3343-8A32-9DC5F0C9F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5F26C-09CA-3549-8D8C-B53827BFC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AB40C-E0E8-CD42-B7C2-D8EA5BB67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C80D7-2C0A-534A-97DC-633024828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D1E88-286D-944D-AF7A-78CF0E9EA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04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45128F-B3A7-C84B-B2F3-0C8DA94F5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57AC7-FD21-EF44-8EFC-8FD45A4DB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26DD7-BC79-9E49-82B1-31D889D09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E1D88-E9C1-5A40-8860-F9C13B603C00}" type="datetimeFigureOut">
              <a:rPr lang="en-US" smtClean="0"/>
              <a:t>2/17/22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E9CDE-ACAD-9444-969D-590D3264C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ECFD0-B48F-AD47-8508-394429B45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2F8D-79EE-1541-ADFA-BA4A8AD927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20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martclassroommanagement.com/2011/04/23/7-rules-of-handling-difficult-student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42DE83-7703-CF40-863F-59EC62BE43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7200" dirty="0"/>
              <a:t>Dealing with Difficult Learners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77145-7817-5543-9169-3F6C57DDD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US" sz="2800" dirty="0"/>
              <a:t>Ayesha T. Gittens MBBS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204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68387-C156-834D-B102-1AF0D739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Underlying etiology:</a:t>
            </a:r>
            <a:br>
              <a:rPr lang="en-US" dirty="0"/>
            </a:br>
            <a:r>
              <a:rPr lang="en-US" dirty="0"/>
              <a:t>Learner stressors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82D0-2B6A-A645-938D-FE350455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22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Examples:</a:t>
            </a:r>
          </a:p>
          <a:p>
            <a:r>
              <a:rPr lang="en-US" dirty="0"/>
              <a:t>Student plus caregiver</a:t>
            </a:r>
          </a:p>
          <a:p>
            <a:r>
              <a:rPr lang="en-US" dirty="0"/>
              <a:t>Student plus full or part time job</a:t>
            </a:r>
          </a:p>
          <a:p>
            <a:r>
              <a:rPr lang="en-US" dirty="0"/>
              <a:t>Student plus heavy research obligation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86178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68387-C156-834D-B102-1AF0D739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Underlying etiology:</a:t>
            </a:r>
            <a:br>
              <a:rPr lang="en-US" dirty="0"/>
            </a:br>
            <a:r>
              <a:rPr lang="en-US" dirty="0"/>
              <a:t>Variables in the learning environment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82D0-2B6A-A645-938D-FE350455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2311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Inadequately planned learning activities and environments can result in disruptive learner behaviors. </a:t>
            </a:r>
          </a:p>
          <a:p>
            <a:r>
              <a:rPr lang="en-US" dirty="0"/>
              <a:t>It is important for clear goals and objectives to be identified and the relevance of the topic to be made clear. </a:t>
            </a:r>
          </a:p>
          <a:p>
            <a:r>
              <a:rPr lang="en-US" dirty="0"/>
              <a:t>Unclear goals, objectives and relevance can result in increased frustration, anxiety and resentment of learners.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81840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4AF6D4-06A1-B449-9550-8F466CB87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Approach to the difficult learner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3974C-E03B-3D40-8EFE-DF30D12A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Two- part approach</a:t>
            </a:r>
          </a:p>
          <a:p>
            <a:pPr marL="0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 the learning environment at the time of the disruptive behavior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After the session - addressing the learner and identifying the underlying etiology of the behavior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04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4AF6D4-06A1-B449-9550-8F466CB87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Approach to the difficult learner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3974C-E03B-3D40-8EFE-DF30D12A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Techniques: </a:t>
            </a:r>
          </a:p>
          <a:p>
            <a:pPr marL="0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u="sng" dirty="0"/>
              <a:t>SOAP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Advocacy-inquiry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992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SOAP technique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SOAP</a:t>
            </a:r>
          </a:p>
          <a:p>
            <a:pPr lvl="1"/>
            <a:r>
              <a:rPr lang="en-US" dirty="0"/>
              <a:t>Subjective, Objective, Assessment, Plan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Adapted from patient- care models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Allows you to gather basic data, make an objective assessment and then develop a plan of action to address the difficult learner- teacher interaction</a:t>
            </a:r>
          </a:p>
        </p:txBody>
      </p:sp>
    </p:spTree>
    <p:extLst>
      <p:ext uri="{BB962C8B-B14F-4D97-AF65-F5344CB8AC3E}">
        <p14:creationId xmlns:p14="http://schemas.microsoft.com/office/powerpoint/2010/main" val="2518149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SOAP: </a:t>
            </a:r>
            <a:r>
              <a:rPr lang="en-US" u="sng" dirty="0"/>
              <a:t>SUBJECTIVE</a:t>
            </a:r>
            <a:r>
              <a:rPr lang="en-US"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This involves creating a differential diagnosis of the learner in difficulty.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u="sng" dirty="0"/>
              <a:t>ASK: </a:t>
            </a:r>
          </a:p>
          <a:p>
            <a:pPr lvl="1"/>
            <a:r>
              <a:rPr lang="en-US" dirty="0"/>
              <a:t>What was it that made you think there may be a problem? </a:t>
            </a:r>
          </a:p>
          <a:p>
            <a:pPr lvl="1"/>
            <a:r>
              <a:rPr lang="en-US" dirty="0"/>
              <a:t>What do others think of the learner’s behavior or performance? </a:t>
            </a:r>
          </a:p>
          <a:p>
            <a:pPr lvl="1"/>
            <a:r>
              <a:rPr lang="en-US" dirty="0"/>
              <a:t>Is there a pattern of behavior that exists? </a:t>
            </a:r>
          </a:p>
          <a:p>
            <a:pPr lvl="1"/>
            <a:r>
              <a:rPr lang="en-US" dirty="0"/>
              <a:t>Is the learner aware that a problem exists?</a:t>
            </a:r>
          </a:p>
        </p:txBody>
      </p:sp>
    </p:spTree>
    <p:extLst>
      <p:ext uri="{BB962C8B-B14F-4D97-AF65-F5344CB8AC3E}">
        <p14:creationId xmlns:p14="http://schemas.microsoft.com/office/powerpoint/2010/main" val="4021898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SOAP: </a:t>
            </a:r>
            <a:r>
              <a:rPr lang="en-US" u="sng" dirty="0"/>
              <a:t>SUBJECTIVE</a:t>
            </a:r>
            <a:r>
              <a:rPr lang="en-US"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u="sng" dirty="0"/>
              <a:t>CONSIDER: </a:t>
            </a:r>
          </a:p>
          <a:p>
            <a:pPr lvl="1"/>
            <a:r>
              <a:rPr lang="en-US" dirty="0"/>
              <a:t>The behaviors displayed may just be a symptom of an underlying issue.</a:t>
            </a:r>
          </a:p>
          <a:p>
            <a:pPr lvl="1"/>
            <a:r>
              <a:rPr lang="en-US" dirty="0"/>
              <a:t>It is important to gather wide perspectives </a:t>
            </a:r>
          </a:p>
          <a:p>
            <a:pPr lvl="1"/>
            <a:r>
              <a:rPr lang="en-US" dirty="0"/>
              <a:t>Learners may already be aware of their problem and may be working to remedy it.</a:t>
            </a:r>
          </a:p>
          <a:p>
            <a:pPr lvl="1"/>
            <a:r>
              <a:rPr lang="en-US" dirty="0"/>
              <a:t>A learner’s lack of awareness of an issue may be an indication of a more significant underlying problem.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523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SOAP: </a:t>
            </a:r>
            <a:r>
              <a:rPr lang="en-US" u="sng" dirty="0"/>
              <a:t>OBJECTIVE</a:t>
            </a:r>
            <a:r>
              <a:rPr lang="en-US"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This is an objective description of the specific instances of problematic behaviors </a:t>
            </a:r>
          </a:p>
          <a:p>
            <a:pPr lvl="1"/>
            <a:endParaRPr lang="en-US" dirty="0"/>
          </a:p>
          <a:p>
            <a:pPr lvl="1"/>
            <a:r>
              <a:rPr lang="en-US" u="sng" dirty="0"/>
              <a:t>ASK</a:t>
            </a:r>
          </a:p>
          <a:p>
            <a:pPr lvl="2"/>
            <a:r>
              <a:rPr lang="en-US" dirty="0"/>
              <a:t>What are the specific behaviors that are observed? </a:t>
            </a:r>
          </a:p>
          <a:p>
            <a:pPr lvl="2"/>
            <a:r>
              <a:rPr lang="en-US" dirty="0"/>
              <a:t>When did they occur? </a:t>
            </a:r>
          </a:p>
        </p:txBody>
      </p:sp>
    </p:spTree>
    <p:extLst>
      <p:ext uri="{BB962C8B-B14F-4D97-AF65-F5344CB8AC3E}">
        <p14:creationId xmlns:p14="http://schemas.microsoft.com/office/powerpoint/2010/main" val="31737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SOAP: </a:t>
            </a:r>
            <a:r>
              <a:rPr lang="en-US" u="sng" dirty="0"/>
              <a:t>OBJECTIVE</a:t>
            </a:r>
            <a:r>
              <a:rPr lang="en-US"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r>
              <a:rPr lang="en-US" u="sng" dirty="0"/>
              <a:t>CONSIDER</a:t>
            </a:r>
            <a:endParaRPr lang="en-US" dirty="0"/>
          </a:p>
          <a:p>
            <a:pPr lvl="2"/>
            <a:r>
              <a:rPr lang="en-US" dirty="0"/>
              <a:t>Write down specific instances of problematic behaviors in detail.</a:t>
            </a:r>
          </a:p>
          <a:p>
            <a:pPr lvl="2"/>
            <a:r>
              <a:rPr lang="en-US" dirty="0"/>
              <a:t>These detailed documentations should be shared with the learner and will help to assess the nature of the problem as well as in deciding on the necessary interventions. </a:t>
            </a:r>
          </a:p>
        </p:txBody>
      </p:sp>
    </p:spTree>
    <p:extLst>
      <p:ext uri="{BB962C8B-B14F-4D97-AF65-F5344CB8AC3E}">
        <p14:creationId xmlns:p14="http://schemas.microsoft.com/office/powerpoint/2010/main" val="500984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SOAP: </a:t>
            </a:r>
            <a:r>
              <a:rPr lang="en-US" u="sng" dirty="0"/>
              <a:t>ASSESSMENT</a:t>
            </a:r>
            <a:r>
              <a:rPr lang="en-US"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This involves making the link between the manifested behavior and the underlying etiology of this behavior</a:t>
            </a:r>
          </a:p>
          <a:p>
            <a:pPr lvl="1"/>
            <a:r>
              <a:rPr lang="en-US" dirty="0"/>
              <a:t>It may be a joint assessment  made after a discussion between the educator and the learner as to why the behavior occurred</a:t>
            </a:r>
          </a:p>
          <a:p>
            <a:pPr lvl="1"/>
            <a:r>
              <a:rPr lang="en-US" u="sng" dirty="0"/>
              <a:t>ASK: </a:t>
            </a:r>
          </a:p>
          <a:p>
            <a:pPr lvl="2"/>
            <a:r>
              <a:rPr lang="en-US" dirty="0"/>
              <a:t>What are the possible underlying issues?</a:t>
            </a:r>
          </a:p>
          <a:p>
            <a:pPr marL="1371600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68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60280-63B0-2243-BBC8-CB58B5EC3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1AC1-27ED-2F49-819E-F1F42B6D9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It only takes one learner demonstrating difficult behavior to affect the educational experience of all of the learners present</a:t>
            </a:r>
          </a:p>
        </p:txBody>
      </p:sp>
    </p:spTree>
    <p:extLst>
      <p:ext uri="{BB962C8B-B14F-4D97-AF65-F5344CB8AC3E}">
        <p14:creationId xmlns:p14="http://schemas.microsoft.com/office/powerpoint/2010/main" val="4242565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SOAP: </a:t>
            </a:r>
            <a:r>
              <a:rPr lang="en-US" u="sng" dirty="0"/>
              <a:t>PLAN</a:t>
            </a:r>
            <a:r>
              <a:rPr lang="en-US"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Involves discussion with the learner to seek an agreed upon plan to avoid a similar situation again in the future</a:t>
            </a:r>
          </a:p>
          <a:p>
            <a:pPr lvl="1"/>
            <a:r>
              <a:rPr lang="en-US" u="sng" dirty="0"/>
              <a:t>ASK:</a:t>
            </a:r>
          </a:p>
          <a:p>
            <a:pPr lvl="2"/>
            <a:r>
              <a:rPr lang="en-US" dirty="0"/>
              <a:t>Do you need to gather more data? </a:t>
            </a:r>
          </a:p>
          <a:p>
            <a:pPr lvl="2"/>
            <a:r>
              <a:rPr lang="en-US" dirty="0"/>
              <a:t>Have you provided detailed behavior- specific feedback? </a:t>
            </a:r>
          </a:p>
          <a:p>
            <a:pPr lvl="2"/>
            <a:r>
              <a:rPr lang="en-US" dirty="0"/>
              <a:t>Is the learner aware of his/her disruptive behaviors? </a:t>
            </a:r>
          </a:p>
          <a:p>
            <a:pPr lvl="2"/>
            <a:r>
              <a:rPr lang="en-US" dirty="0"/>
              <a:t>Is the aware learner already  seeking  help to remedy their problem? </a:t>
            </a:r>
          </a:p>
          <a:p>
            <a:pPr lvl="2"/>
            <a:r>
              <a:rPr lang="en-US" dirty="0"/>
              <a:t>Does the unaware learner have  a more significant issue that needs to be identified before a solution can be found? </a:t>
            </a:r>
          </a:p>
          <a:p>
            <a:pPr lvl="2"/>
            <a:r>
              <a:rPr lang="en-US" dirty="0"/>
              <a:t>Do you need to get assistance from the school or other support?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1441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SOAP: </a:t>
            </a:r>
            <a:r>
              <a:rPr lang="en-US" u="sng" dirty="0"/>
              <a:t>PLAN</a:t>
            </a:r>
            <a:r>
              <a:rPr lang="en-US" dirty="0"/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700" u="sng" dirty="0"/>
              <a:t>Plan</a:t>
            </a:r>
          </a:p>
          <a:p>
            <a:pPr lvl="1"/>
            <a:r>
              <a:rPr lang="en-US" sz="1700" u="sng" dirty="0"/>
              <a:t>CONSIDER: </a:t>
            </a:r>
          </a:p>
          <a:p>
            <a:pPr lvl="2"/>
            <a:r>
              <a:rPr lang="en-US" sz="1700" dirty="0"/>
              <a:t>Intervention</a:t>
            </a:r>
          </a:p>
          <a:p>
            <a:pPr lvl="3"/>
            <a:r>
              <a:rPr lang="en-US" sz="1700" dirty="0"/>
              <a:t>Detailed, specific feedback is the cornerstone of straightforward difficult learner situations </a:t>
            </a:r>
          </a:p>
          <a:p>
            <a:pPr lvl="3"/>
            <a:r>
              <a:rPr lang="en-US" sz="1700" dirty="0"/>
              <a:t>Share detailed observations with the learner to recommend specific changes</a:t>
            </a:r>
          </a:p>
          <a:p>
            <a:pPr lvl="3"/>
            <a:r>
              <a:rPr lang="en-US" sz="1700" dirty="0"/>
              <a:t>Set a time to reassess the learner’s performance </a:t>
            </a:r>
          </a:p>
          <a:p>
            <a:pPr lvl="3"/>
            <a:r>
              <a:rPr lang="en-US" sz="1700" dirty="0"/>
              <a:t>An unsuccessful intervention may represent a larger problem that requires external help</a:t>
            </a:r>
          </a:p>
          <a:p>
            <a:pPr lvl="2"/>
            <a:r>
              <a:rPr lang="en-US" sz="1700" dirty="0"/>
              <a:t>Getting help</a:t>
            </a:r>
          </a:p>
          <a:p>
            <a:pPr lvl="3"/>
            <a:r>
              <a:rPr lang="en-US" sz="1700" dirty="0"/>
              <a:t>This should not be a last resort</a:t>
            </a:r>
          </a:p>
          <a:p>
            <a:pPr lvl="3"/>
            <a:r>
              <a:rPr lang="en-US" sz="1700" dirty="0"/>
              <a:t>Utilize the resources of the program and the school to help learners in need</a:t>
            </a:r>
          </a:p>
          <a:p>
            <a:pPr lvl="2"/>
            <a:r>
              <a:rPr lang="en-US" sz="1700" dirty="0"/>
              <a:t>Preceptor issues</a:t>
            </a:r>
          </a:p>
          <a:p>
            <a:pPr lvl="3"/>
            <a:r>
              <a:rPr lang="en-US" sz="1700" dirty="0"/>
              <a:t>Not all difficult learner issues are related to the learner</a:t>
            </a:r>
          </a:p>
          <a:p>
            <a:pPr lvl="3"/>
            <a:r>
              <a:rPr lang="en-US" sz="1700" dirty="0"/>
              <a:t>An un-anticipated personality clash can prevent the establishment of a close working relationship necessary for effective teaching</a:t>
            </a:r>
          </a:p>
          <a:p>
            <a:pPr lvl="2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095836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Advocacy- inquiry technique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Adapted from simulation- debriefing literature</a:t>
            </a:r>
          </a:p>
          <a:p>
            <a:endParaRPr lang="en-US" dirty="0"/>
          </a:p>
          <a:p>
            <a:r>
              <a:rPr lang="en-US" dirty="0"/>
              <a:t>Allows the learner to explain, analyze and synthesize information and emotional states</a:t>
            </a:r>
          </a:p>
          <a:p>
            <a:endParaRPr lang="en-US" dirty="0"/>
          </a:p>
          <a:p>
            <a:r>
              <a:rPr lang="en-US" dirty="0"/>
              <a:t>Facilitates an improvement in the learner’s performance in future similar situations</a:t>
            </a:r>
          </a:p>
        </p:txBody>
      </p:sp>
    </p:spTree>
    <p:extLst>
      <p:ext uri="{BB962C8B-B14F-4D97-AF65-F5344CB8AC3E}">
        <p14:creationId xmlns:p14="http://schemas.microsoft.com/office/powerpoint/2010/main" val="2533909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Advocacy- inquiry technique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Steps involved include: </a:t>
            </a:r>
          </a:p>
          <a:p>
            <a:pPr lvl="1"/>
            <a:r>
              <a:rPr lang="en-US" dirty="0"/>
              <a:t>processing reactions</a:t>
            </a:r>
          </a:p>
          <a:p>
            <a:pPr lvl="1"/>
            <a:r>
              <a:rPr lang="en-US" dirty="0"/>
              <a:t>analyzing the situation</a:t>
            </a:r>
          </a:p>
          <a:p>
            <a:pPr lvl="1"/>
            <a:r>
              <a:rPr lang="en-US" dirty="0"/>
              <a:t>generalizing to everyday experiences</a:t>
            </a:r>
          </a:p>
          <a:p>
            <a:pPr lvl="1"/>
            <a:r>
              <a:rPr lang="en-US" dirty="0"/>
              <a:t>shaping future actions by lessons learned</a:t>
            </a:r>
          </a:p>
        </p:txBody>
      </p:sp>
    </p:spTree>
    <p:extLst>
      <p:ext uri="{BB962C8B-B14F-4D97-AF65-F5344CB8AC3E}">
        <p14:creationId xmlns:p14="http://schemas.microsoft.com/office/powerpoint/2010/main" val="223257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Advocacy- inquiry technique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3 components to this model: </a:t>
            </a:r>
          </a:p>
          <a:p>
            <a:pPr marL="914400" lvl="1" indent="-457200">
              <a:buAutoNum type="arabicPeriod"/>
            </a:pPr>
            <a:r>
              <a:rPr lang="en-US" dirty="0"/>
              <a:t>Reflective practice</a:t>
            </a:r>
          </a:p>
          <a:p>
            <a:pPr marL="914400" lvl="1" indent="-457200">
              <a:buAutoNum type="arabicPeriod"/>
            </a:pPr>
            <a:r>
              <a:rPr lang="en-US" dirty="0"/>
              <a:t>Debriefing stance</a:t>
            </a:r>
          </a:p>
          <a:p>
            <a:pPr marL="914400" lvl="1" indent="-457200">
              <a:buAutoNum type="arabicPeriod"/>
            </a:pPr>
            <a:r>
              <a:rPr lang="en-US" dirty="0"/>
              <a:t>A way of talking – advocacy &amp; inquiry</a:t>
            </a:r>
          </a:p>
        </p:txBody>
      </p:sp>
    </p:spTree>
    <p:extLst>
      <p:ext uri="{BB962C8B-B14F-4D97-AF65-F5344CB8AC3E}">
        <p14:creationId xmlns:p14="http://schemas.microsoft.com/office/powerpoint/2010/main" val="9696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Advocacy- inquiry technique: Component #1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Reflective practice</a:t>
            </a:r>
          </a:p>
          <a:p>
            <a:pPr lvl="2"/>
            <a:r>
              <a:rPr lang="en-US" dirty="0"/>
              <a:t>Allows learner to scrutinize his/ her own behavior</a:t>
            </a:r>
          </a:p>
          <a:p>
            <a:pPr lvl="2"/>
            <a:r>
              <a:rPr lang="en-US" dirty="0"/>
              <a:t>Learners are able to self-correct and improve their behaviors</a:t>
            </a:r>
          </a:p>
          <a:p>
            <a:pPr lvl="2"/>
            <a:r>
              <a:rPr lang="en-US" dirty="0"/>
              <a:t>Those who are unable to self- scrutinize tend to maintain ineffective habits and behaviors</a:t>
            </a:r>
          </a:p>
        </p:txBody>
      </p:sp>
    </p:spTree>
    <p:extLst>
      <p:ext uri="{BB962C8B-B14F-4D97-AF65-F5344CB8AC3E}">
        <p14:creationId xmlns:p14="http://schemas.microsoft.com/office/powerpoint/2010/main" val="386004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Advocacy- inquiry technique: Component #2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Debriefing stance</a:t>
            </a:r>
          </a:p>
          <a:p>
            <a:pPr marL="457200" lvl="1" indent="0">
              <a:buNone/>
            </a:pPr>
            <a:r>
              <a:rPr lang="en-US" dirty="0"/>
              <a:t>This involves moving away from the “judgmental”  and “non-judgmental” approaches to debriefing with “good judgement approach”.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64918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3FAF42-C555-E84D-AA3C-87A0A2749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The judgmental approach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D6FBD-F22C-5943-BE61-99D1F6FBA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Often involves harsh criticism and a judgmental tone</a:t>
            </a:r>
          </a:p>
          <a:p>
            <a:pPr lvl="1"/>
            <a:r>
              <a:rPr lang="en-US" dirty="0"/>
              <a:t>Presumes an essential failure in the thinking or actions of the trainee </a:t>
            </a:r>
          </a:p>
          <a:p>
            <a:pPr lvl="1"/>
            <a:r>
              <a:rPr lang="en-US" dirty="0"/>
              <a:t>Can cause humiliation, dampened motivation and a future reluctance to raise questions in the future.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666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D96A2B-892B-7942-8658-C3D7391C4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The non-judgmental approach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B2668-8A2A-114C-81B8-37F933289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Aims to  to deliver a critical message while avoiding negative emotions and defensiveness</a:t>
            </a:r>
          </a:p>
          <a:p>
            <a:pPr lvl="0"/>
            <a:r>
              <a:rPr lang="en-US" dirty="0"/>
              <a:t>Aims to maintain the learner’s trust.</a:t>
            </a:r>
          </a:p>
          <a:p>
            <a:pPr lvl="0"/>
            <a:r>
              <a:rPr lang="en-US" dirty="0"/>
              <a:t>Examples of this include: </a:t>
            </a:r>
          </a:p>
          <a:p>
            <a:pPr lvl="1"/>
            <a:r>
              <a:rPr lang="en-US" dirty="0"/>
              <a:t>Sandwich approach, where a compliment is followed by a criticism and then another compliment</a:t>
            </a:r>
          </a:p>
          <a:p>
            <a:pPr lvl="1"/>
            <a:r>
              <a:rPr lang="en-US" dirty="0"/>
              <a:t>Socratic approach- in which leading questions are asked in a tone of voice that is used to guide the trainee to the critical insight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054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err="1"/>
              <a:t>Debreifing</a:t>
            </a:r>
            <a:r>
              <a:rPr lang="en-US" dirty="0"/>
              <a:t> with good judgement approach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Values the expert opinion of the instructors, while at the same time valuing the unique perspective of each trainee.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Uses Advocacy and Inquiry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dirty="0"/>
              <a:t>	Advocacy</a:t>
            </a:r>
            <a:r>
              <a:rPr lang="en-US" dirty="0"/>
              <a:t> – an assertion, observation or statement observed by the 		instructor</a:t>
            </a:r>
          </a:p>
          <a:p>
            <a:pPr marL="457200" lvl="1" indent="0">
              <a:buNone/>
            </a:pPr>
            <a:r>
              <a:rPr lang="en-US" b="1" dirty="0"/>
              <a:t>	Inquiry-</a:t>
            </a:r>
            <a:r>
              <a:rPr lang="en-US" dirty="0"/>
              <a:t> how the instructor tests his/ her hypothesis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37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18ADC-8DB5-9546-9CF3-E29ACF033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Objectives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D9607-66EC-224E-8DE8-636CB3FB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Describe types of challenging learner behaviors</a:t>
            </a:r>
          </a:p>
          <a:p>
            <a:r>
              <a:rPr lang="en-US" dirty="0"/>
              <a:t>Determine the underlying cause of challenging learner behaviors</a:t>
            </a:r>
          </a:p>
          <a:p>
            <a:r>
              <a:rPr lang="en-US" dirty="0"/>
              <a:t>Approach to the difficult learner</a:t>
            </a:r>
          </a:p>
          <a:p>
            <a:r>
              <a:rPr lang="en-US" dirty="0"/>
              <a:t>Demonstrate how to maintain the educational alliance with the difficult learner &amp; give effective feedback to the difficult learner</a:t>
            </a:r>
          </a:p>
        </p:txBody>
      </p:sp>
    </p:spTree>
    <p:extLst>
      <p:ext uri="{BB962C8B-B14F-4D97-AF65-F5344CB8AC3E}">
        <p14:creationId xmlns:p14="http://schemas.microsoft.com/office/powerpoint/2010/main" val="1344389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2998E-9B32-524D-85C3-5E8DD14B2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Advocacy- inquiry technique: Component #3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71F6-D8FD-AF41-AFAF-80E6D7FE6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One standard approach : </a:t>
            </a:r>
          </a:p>
          <a:p>
            <a:pPr marL="0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 Instructor notices a relevant behavior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 Instructor observes what actions seemed to lead to this behavior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Use of advocacy- inquiry to discover what produced the results</a:t>
            </a:r>
          </a:p>
        </p:txBody>
      </p:sp>
    </p:spTree>
    <p:extLst>
      <p:ext uri="{BB962C8B-B14F-4D97-AF65-F5344CB8AC3E}">
        <p14:creationId xmlns:p14="http://schemas.microsoft.com/office/powerpoint/2010/main" val="888139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3E3832-EC04-4446-9BC9-C0E92EBB5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C70F8-E982-1A43-B14C-80C907F16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dirty="0"/>
              <a:t>It only takes one learner demonstrating difficult behavior to affect the educational experience of all the learners present</a:t>
            </a:r>
          </a:p>
          <a:p>
            <a:r>
              <a:rPr lang="en-US" sz="2400" dirty="0"/>
              <a:t>Consider that there may be several underlying causal factors that need to be addressed simultaneously or consecutively. </a:t>
            </a:r>
          </a:p>
          <a:p>
            <a:r>
              <a:rPr lang="en-US" sz="2400" dirty="0"/>
              <a:t>Addressing disruptive behavior without forethought can provoke escalation of the disruptive behavior</a:t>
            </a:r>
          </a:p>
          <a:p>
            <a:r>
              <a:rPr lang="en-US" sz="2400" dirty="0"/>
              <a:t>Standardized techniques can help instructors to address disruptive behavior</a:t>
            </a:r>
          </a:p>
        </p:txBody>
      </p:sp>
    </p:spTree>
    <p:extLst>
      <p:ext uri="{BB962C8B-B14F-4D97-AF65-F5344CB8AC3E}">
        <p14:creationId xmlns:p14="http://schemas.microsoft.com/office/powerpoint/2010/main" val="17107206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3599-AB97-9B48-8A5D-4C4EB2643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F878C-37C3-834D-82D9-1C6D97690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1.Chen, H.C., et al., </a:t>
            </a:r>
            <a:r>
              <a:rPr lang="en-US" i="1" dirty="0"/>
              <a:t>The Health Professions Education Pathway: Preparing Students, Residents, and Fellows to Become Future Educators.</a:t>
            </a:r>
            <a:r>
              <a:rPr lang="en-US" dirty="0"/>
              <a:t> Teach Learn Med, 2017. </a:t>
            </a:r>
            <a:r>
              <a:rPr lang="en-US" b="1" dirty="0"/>
              <a:t>29</a:t>
            </a:r>
            <a:r>
              <a:rPr lang="en-US" dirty="0"/>
              <a:t>(2): p. 216-227.</a:t>
            </a:r>
          </a:p>
          <a:p>
            <a:pPr marL="0" indent="0">
              <a:buNone/>
            </a:pPr>
            <a:r>
              <a:rPr lang="en-US" dirty="0"/>
              <a:t>2. Dobmeier, R. and J. Moran, </a:t>
            </a:r>
            <a:r>
              <a:rPr lang="en-US" i="1" dirty="0"/>
              <a:t>Dealing with disruptive behavior of adult learners.</a:t>
            </a:r>
            <a:r>
              <a:rPr lang="en-US" dirty="0"/>
              <a:t> New Horizons in Adult Education and Human Resource Development, 2008. </a:t>
            </a:r>
            <a:r>
              <a:rPr lang="en-US" b="1" dirty="0"/>
              <a:t>22</a:t>
            </a:r>
            <a:r>
              <a:rPr lang="en-US" dirty="0"/>
              <a:t>(2): p. 29-54.</a:t>
            </a:r>
          </a:p>
          <a:p>
            <a:pPr marL="0" indent="0">
              <a:buNone/>
            </a:pPr>
            <a:r>
              <a:rPr lang="en-US" dirty="0"/>
              <a:t>3. Hendricson, W.D. and J.H. Kleffner, </a:t>
            </a:r>
            <a:r>
              <a:rPr lang="en-US" i="1" dirty="0"/>
              <a:t>Assessing and helping challenging students: Part One, Why do some students have difficulty learning?</a:t>
            </a:r>
            <a:r>
              <a:rPr lang="en-US" dirty="0"/>
              <a:t> J Dent Educ, 2002. </a:t>
            </a:r>
            <a:r>
              <a:rPr lang="en-US" b="1" dirty="0"/>
              <a:t>66</a:t>
            </a:r>
            <a:r>
              <a:rPr lang="en-US" dirty="0"/>
              <a:t>(1): p. 43-61.</a:t>
            </a:r>
          </a:p>
          <a:p>
            <a:pPr marL="0" indent="0">
              <a:buNone/>
            </a:pPr>
            <a:r>
              <a:rPr lang="en-US" dirty="0"/>
              <a:t>4. Hicks, P.J., et al., </a:t>
            </a:r>
            <a:r>
              <a:rPr lang="en-US" i="1" dirty="0"/>
              <a:t>To the point: medical education reviews--dealing with student difficulties in the clinical setting.</a:t>
            </a:r>
            <a:r>
              <a:rPr lang="en-US" dirty="0"/>
              <a:t> Am J Obstet Gynecol, 2005. </a:t>
            </a:r>
            <a:r>
              <a:rPr lang="en-US" b="1" dirty="0"/>
              <a:t>193</a:t>
            </a:r>
            <a:r>
              <a:rPr lang="en-US" dirty="0"/>
              <a:t>(6): p. 1915-22.</a:t>
            </a:r>
          </a:p>
          <a:p>
            <a:pPr marL="0" indent="0">
              <a:buNone/>
            </a:pPr>
            <a:r>
              <a:rPr lang="en-US" dirty="0"/>
              <a:t>5. Langlois, J.P. and S. Thach, </a:t>
            </a:r>
            <a:r>
              <a:rPr lang="en-US" i="1" dirty="0"/>
              <a:t>Managing the difficult learning situation.</a:t>
            </a:r>
            <a:r>
              <a:rPr lang="en-US" dirty="0"/>
              <a:t> Fam Med, 2000. </a:t>
            </a:r>
            <a:r>
              <a:rPr lang="en-US" b="1" dirty="0"/>
              <a:t>32</a:t>
            </a:r>
            <a:r>
              <a:rPr lang="en-US" dirty="0"/>
              <a:t>(5): p. 307-9.</a:t>
            </a:r>
          </a:p>
          <a:p>
            <a:pPr marL="0" indent="0">
              <a:buNone/>
            </a:pPr>
            <a:r>
              <a:rPr lang="en-US" dirty="0"/>
              <a:t>6. Langlois, J.P. and S. Thach, </a:t>
            </a:r>
            <a:r>
              <a:rPr lang="en-US" i="1" dirty="0"/>
              <a:t>Preventing the difficult learning situation.</a:t>
            </a:r>
            <a:r>
              <a:rPr lang="en-US" dirty="0"/>
              <a:t> Fam Med, 2000. </a:t>
            </a:r>
            <a:r>
              <a:rPr lang="en-US" b="1" dirty="0"/>
              <a:t>32</a:t>
            </a:r>
            <a:r>
              <a:rPr lang="en-US" dirty="0"/>
              <a:t>(4): p. 232-4.</a:t>
            </a:r>
          </a:p>
          <a:p>
            <a:pPr marL="0" indent="0">
              <a:buNone/>
            </a:pPr>
            <a:r>
              <a:rPr lang="en-US" dirty="0"/>
              <a:t>7. McKeon, B.A., et al., </a:t>
            </a:r>
            <a:r>
              <a:rPr lang="en-US" i="1" dirty="0"/>
              <a:t>A Consensus Guideline to Support Resident-as-Teacher Programs and Enhance the Culture of Teaching and Learning.</a:t>
            </a:r>
            <a:r>
              <a:rPr lang="en-US" dirty="0"/>
              <a:t> Journal of Graduate Medical Education, 2019. </a:t>
            </a:r>
            <a:r>
              <a:rPr lang="en-US" b="1" dirty="0"/>
              <a:t>11</a:t>
            </a:r>
            <a:r>
              <a:rPr lang="en-US" dirty="0"/>
              <a:t>(3): p. 313-318.</a:t>
            </a:r>
          </a:p>
          <a:p>
            <a:pPr marL="0" indent="0">
              <a:buNone/>
            </a:pPr>
            <a:r>
              <a:rPr lang="en-US" dirty="0"/>
              <a:t>8. Rudolph, J.W., et al., </a:t>
            </a:r>
            <a:r>
              <a:rPr lang="en-US" i="1" dirty="0"/>
              <a:t>Debriefing with good judgment: combining rigorous feedback with genuine inquiry.</a:t>
            </a:r>
            <a:r>
              <a:rPr lang="en-US" dirty="0"/>
              <a:t> Anesthesiol Clin, 2007. </a:t>
            </a:r>
            <a:r>
              <a:rPr lang="en-US" b="1" dirty="0"/>
              <a:t>25</a:t>
            </a:r>
            <a:r>
              <a:rPr lang="en-US" dirty="0"/>
              <a:t>(2): p. 361-76.</a:t>
            </a:r>
          </a:p>
          <a:p>
            <a:pPr marL="0" indent="0">
              <a:buNone/>
            </a:pPr>
            <a:r>
              <a:rPr lang="en-US" dirty="0"/>
              <a:t>9. Samuel, A. and A. Konopasky, </a:t>
            </a:r>
            <a:r>
              <a:rPr lang="en-US" i="1" dirty="0"/>
              <a:t>Creating supportive learning environments: The role of the medical educator.</a:t>
            </a:r>
            <a:r>
              <a:rPr lang="en-US" dirty="0"/>
              <a:t> Clin Teach, 2021.</a:t>
            </a:r>
          </a:p>
          <a:p>
            <a:pPr marL="0" indent="0">
              <a:buNone/>
            </a:pPr>
            <a:r>
              <a:rPr lang="en-US" dirty="0"/>
              <a:t>10. Schnapp, B.H., et al., </a:t>
            </a:r>
            <a:r>
              <a:rPr lang="en-US" i="1" dirty="0"/>
              <a:t>An Interactive Session to Help Faculty Manage Difficult Learner Behaviors in the Didactic Setting.</a:t>
            </a:r>
            <a:r>
              <a:rPr lang="en-US" dirty="0"/>
              <a:t> MedEdPORTAL, 2018. </a:t>
            </a:r>
            <a:r>
              <a:rPr lang="en-US" b="1" dirty="0"/>
              <a:t>14</a:t>
            </a:r>
            <a:r>
              <a:rPr lang="en-US" dirty="0"/>
              <a:t>: p. 10774.</a:t>
            </a:r>
          </a:p>
          <a:p>
            <a:pPr marL="0" indent="0">
              <a:buNone/>
            </a:pPr>
            <a:r>
              <a:rPr lang="en-US" dirty="0"/>
              <a:t>11. </a:t>
            </a:r>
            <a:r>
              <a:rPr lang="en-US" i="1" dirty="0"/>
              <a:t>Seven Rules of handling Difficult Students</a:t>
            </a:r>
            <a:r>
              <a:rPr lang="en-US" dirty="0"/>
              <a:t>. Available from: </a:t>
            </a:r>
            <a:r>
              <a:rPr lang="en-US" u="sng" dirty="0">
                <a:hlinkClick r:id="rId2"/>
              </a:rPr>
              <a:t>https://www.smartclassroommanagement.com/2011/04/23/7-rules-of-handling-difficult-students/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5042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BB3E88-2F9D-0243-9E0E-AC1AFA5AE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is disruptive behavior?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EACD4-AA7D-6949-B464-089DA6507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Behavior on the part of the learner that obstructs  learning in an adult education setting.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Two aspects to describing this behavior: </a:t>
            </a:r>
          </a:p>
          <a:p>
            <a:pPr marL="914400" lvl="1" indent="-457200">
              <a:buAutoNum type="arabicPeriod"/>
            </a:pPr>
            <a:r>
              <a:rPr lang="en-US" dirty="0"/>
              <a:t>The type of behavior</a:t>
            </a:r>
          </a:p>
          <a:p>
            <a:pPr marL="914400" lvl="1" indent="-457200">
              <a:buAutoNum type="arabicPeriod"/>
            </a:pPr>
            <a:r>
              <a:rPr lang="en-US" dirty="0"/>
              <a:t>The degree of  disruptiveness</a:t>
            </a:r>
          </a:p>
        </p:txBody>
      </p:sp>
    </p:spTree>
    <p:extLst>
      <p:ext uri="{BB962C8B-B14F-4D97-AF65-F5344CB8AC3E}">
        <p14:creationId xmlns:p14="http://schemas.microsoft.com/office/powerpoint/2010/main" val="29185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17C207-BF03-3443-9CC0-937229FB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Types of difficult learner behaviors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FE483-4B7D-3043-AC5E-2D0205645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Withdrawal and failure to engage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Monopolization of conversation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Disruption with frequent interruptions or side conversations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Argumentative interjections</a:t>
            </a:r>
          </a:p>
        </p:txBody>
      </p:sp>
    </p:spTree>
    <p:extLst>
      <p:ext uri="{BB962C8B-B14F-4D97-AF65-F5344CB8AC3E}">
        <p14:creationId xmlns:p14="http://schemas.microsoft.com/office/powerpoint/2010/main" val="138830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2EA2D6-AAB2-3640-84FE-8BD2F434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Degree of disruptiveness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0B71C-861D-7E47-9168-0F771A4D2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352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Three degrees of behavior disruptiveness: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Being inattentive- Not intending to disrupt the teacher or peers</a:t>
            </a:r>
          </a:p>
          <a:p>
            <a:pPr lvl="1"/>
            <a:r>
              <a:rPr lang="en-US" sz="2800" dirty="0"/>
              <a:t>Difficulty focusing on the learning task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Acting out- Intending to disrupt the teacher or peers</a:t>
            </a:r>
          </a:p>
          <a:p>
            <a:pPr lvl="1"/>
            <a:r>
              <a:rPr lang="en-US" sz="2800" dirty="0"/>
              <a:t>Breaking rules and offending 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Threatening/ harmful/violent behavior</a:t>
            </a:r>
          </a:p>
          <a:p>
            <a:pPr lvl="1"/>
            <a:r>
              <a:rPr lang="en-US" sz="2800" dirty="0"/>
              <a:t>This is the suggestion or intention  to perform  physical or psychological  harm to another learner, an instructor or classroom property</a:t>
            </a:r>
          </a:p>
        </p:txBody>
      </p:sp>
    </p:spTree>
    <p:extLst>
      <p:ext uri="{BB962C8B-B14F-4D97-AF65-F5344CB8AC3E}">
        <p14:creationId xmlns:p14="http://schemas.microsoft.com/office/powerpoint/2010/main" val="103956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68387-C156-834D-B102-1AF0D739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Identifying the underlying etiology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82D0-2B6A-A645-938D-FE350455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Different underlying issues can drive the same outward behavior</a:t>
            </a:r>
          </a:p>
          <a:p>
            <a:endParaRPr lang="en-US" dirty="0"/>
          </a:p>
          <a:p>
            <a:r>
              <a:rPr lang="en-US" dirty="0"/>
              <a:t>Only when the underlying issue is addressed can an appropriate and targeted plan for improvement be cocreated with the learner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21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68387-C156-834D-B102-1AF0D739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Identifying the underlying etiology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82D0-2B6A-A645-938D-FE350455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There are many causes of disruptive behaviors among adult learners: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Neurological and psychosocial</a:t>
            </a:r>
          </a:p>
          <a:p>
            <a:r>
              <a:rPr lang="en-US" dirty="0"/>
              <a:t>Learner stressors</a:t>
            </a:r>
          </a:p>
          <a:p>
            <a:r>
              <a:rPr lang="en-US" dirty="0"/>
              <a:t>Variables within the learner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414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68387-C156-834D-B102-1AF0D739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628"/>
            <a:ext cx="10515600" cy="1325563"/>
          </a:xfrm>
        </p:spPr>
        <p:txBody>
          <a:bodyPr>
            <a:noAutofit/>
          </a:bodyPr>
          <a:lstStyle/>
          <a:p>
            <a:r>
              <a:rPr lang="en-US" sz="4000" dirty="0"/>
              <a:t>Underlying etiology:  </a:t>
            </a:r>
            <a:br>
              <a:rPr lang="en-US" sz="4000" dirty="0"/>
            </a:br>
            <a:r>
              <a:rPr lang="en-US" sz="4000" dirty="0"/>
              <a:t>Neurological, Psychosocial &amp; Medical Reasons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82D0-2B6A-A645-938D-FE350455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Inadequately treated or undiagnosed medical conditions can manifest in the classroom setting as disruptive behavior. </a:t>
            </a:r>
          </a:p>
          <a:p>
            <a:endParaRPr lang="en-US" dirty="0"/>
          </a:p>
          <a:p>
            <a:r>
              <a:rPr lang="en-US" dirty="0"/>
              <a:t>This can include substance use disorders or other neuropsychological conditions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19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9350</TotalTime>
  <Words>1691</Words>
  <Application>Microsoft Macintosh PowerPoint</Application>
  <PresentationFormat>Widescreen</PresentationFormat>
  <Paragraphs>195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Dealing with Difficult Learners</vt:lpstr>
      <vt:lpstr>Introduction</vt:lpstr>
      <vt:lpstr>Objectives</vt:lpstr>
      <vt:lpstr>What is disruptive behavior?</vt:lpstr>
      <vt:lpstr>Types of difficult learner behaviors</vt:lpstr>
      <vt:lpstr>Degree of disruptiveness</vt:lpstr>
      <vt:lpstr>Identifying the underlying etiology </vt:lpstr>
      <vt:lpstr>Identifying the underlying etiology </vt:lpstr>
      <vt:lpstr>Underlying etiology:   Neurological, Psychosocial &amp; Medical Reasons </vt:lpstr>
      <vt:lpstr>Underlying etiology: Learner stressors</vt:lpstr>
      <vt:lpstr>Underlying etiology: Variables in the learning environment </vt:lpstr>
      <vt:lpstr>Approach to the difficult learner</vt:lpstr>
      <vt:lpstr>Approach to the difficult learner</vt:lpstr>
      <vt:lpstr>SOAP technique</vt:lpstr>
      <vt:lpstr>SOAP: SUBJECTIVE </vt:lpstr>
      <vt:lpstr>SOAP: SUBJECTIVE </vt:lpstr>
      <vt:lpstr>SOAP: OBJECTIVE </vt:lpstr>
      <vt:lpstr>SOAP: OBJECTIVE </vt:lpstr>
      <vt:lpstr>SOAP: ASSESSMENT </vt:lpstr>
      <vt:lpstr>SOAP: PLAN </vt:lpstr>
      <vt:lpstr>SOAP: PLAN </vt:lpstr>
      <vt:lpstr>Advocacy- inquiry technique</vt:lpstr>
      <vt:lpstr>Advocacy- inquiry technique</vt:lpstr>
      <vt:lpstr>Advocacy- inquiry technique</vt:lpstr>
      <vt:lpstr>Advocacy- inquiry technique: Component #1</vt:lpstr>
      <vt:lpstr>Advocacy- inquiry technique: Component #2</vt:lpstr>
      <vt:lpstr>The judgmental approach</vt:lpstr>
      <vt:lpstr>The non-judgmental approach</vt:lpstr>
      <vt:lpstr>Debreifing with good judgement approach</vt:lpstr>
      <vt:lpstr>Advocacy- inquiry technique: Component #3</vt:lpstr>
      <vt:lpstr>Conclusion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Ayesha Gittens</dc:creator>
  <cp:lastModifiedBy>jessica.bod@yale.edu</cp:lastModifiedBy>
  <cp:revision>50</cp:revision>
  <dcterms:created xsi:type="dcterms:W3CDTF">2021-08-17T21:07:25Z</dcterms:created>
  <dcterms:modified xsi:type="dcterms:W3CDTF">2022-02-17T21:26:16Z</dcterms:modified>
</cp:coreProperties>
</file>