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9" r:id="rId4"/>
    <p:sldId id="259" r:id="rId5"/>
    <p:sldId id="260" r:id="rId6"/>
    <p:sldId id="270" r:id="rId7"/>
    <p:sldId id="262" r:id="rId8"/>
    <p:sldId id="271" r:id="rId9"/>
    <p:sldId id="266" r:id="rId10"/>
    <p:sldId id="267" r:id="rId11"/>
    <p:sldId id="268" r:id="rId12"/>
    <p:sldId id="263" r:id="rId13"/>
    <p:sldId id="272" r:id="rId14"/>
    <p:sldId id="25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176"/>
    <p:restoredTop sz="94828"/>
  </p:normalViewPr>
  <p:slideViewPr>
    <p:cSldViewPr snapToGrid="0" snapToObjects="1">
      <p:cViewPr varScale="1">
        <p:scale>
          <a:sx n="84" d="100"/>
          <a:sy n="84" d="100"/>
        </p:scale>
        <p:origin x="704" y="17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6F229-A384-0B43-A23F-4034EB45C34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054068A-79C5-A34C-9F56-A0D366672F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D5A7EDE-22CA-BB49-B1AD-98266236A2B7}"/>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5" name="Footer Placeholder 4">
            <a:extLst>
              <a:ext uri="{FF2B5EF4-FFF2-40B4-BE49-F238E27FC236}">
                <a16:creationId xmlns:a16="http://schemas.microsoft.com/office/drawing/2014/main" id="{B8548078-32C5-4040-9B67-F8AF01A3B8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FD71B7-A590-5348-83AA-1A59817C8835}"/>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2062321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19B13-EA44-3D4C-B893-FF8FB0F5D12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5490E4A-7469-D847-9CAC-F6EA9E5C2C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712ECE-5E73-8542-86B5-A67F2104F333}"/>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5" name="Footer Placeholder 4">
            <a:extLst>
              <a:ext uri="{FF2B5EF4-FFF2-40B4-BE49-F238E27FC236}">
                <a16:creationId xmlns:a16="http://schemas.microsoft.com/office/drawing/2014/main" id="{F2F9B8EC-FC69-8C41-9909-8DBFAB099A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CF69EF-1ADF-4D4C-82A8-7BE2D51DEA7F}"/>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3192928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A11535-E74E-AC4E-93C7-8D16F5561A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CB1B5FE-8246-5C44-B351-7D241D9FE1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5098AF-6149-5147-BA04-98CFBBBCE13C}"/>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5" name="Footer Placeholder 4">
            <a:extLst>
              <a:ext uri="{FF2B5EF4-FFF2-40B4-BE49-F238E27FC236}">
                <a16:creationId xmlns:a16="http://schemas.microsoft.com/office/drawing/2014/main" id="{E8E5958E-F257-BE49-9B88-A22507E659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C123A4-DC25-C247-8269-280D73F78751}"/>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3425485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94089-27C8-C64E-8EC5-A0557601C01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53FBF6-6F0F-6747-914E-3F1CA155E0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A17BCB-6774-1649-A115-C992B0D387B9}"/>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5" name="Footer Placeholder 4">
            <a:extLst>
              <a:ext uri="{FF2B5EF4-FFF2-40B4-BE49-F238E27FC236}">
                <a16:creationId xmlns:a16="http://schemas.microsoft.com/office/drawing/2014/main" id="{82A48581-7882-F240-8E13-DD0C3DA419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A782BC-1AE1-2E4C-9012-D14E163D2E6B}"/>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792441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97105-1CE7-DE44-A77C-501851448A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37C4BFF-2663-1D4E-B5FD-E5A09228CA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07ADB4-462F-7F48-8E62-3113058B3040}"/>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5" name="Footer Placeholder 4">
            <a:extLst>
              <a:ext uri="{FF2B5EF4-FFF2-40B4-BE49-F238E27FC236}">
                <a16:creationId xmlns:a16="http://schemas.microsoft.com/office/drawing/2014/main" id="{3D4C894C-3AC4-E247-B101-FE76B3A40C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90F208-2728-D54B-A1ED-AD42992F0628}"/>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4176230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05E41-3587-E248-85F5-8898535CD89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C2C673-5865-094D-9859-38F3D3DE031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84147D-1900-B147-8C17-108C610304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3BBA9A-BF05-1940-9744-24469F6071AD}"/>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6" name="Footer Placeholder 5">
            <a:extLst>
              <a:ext uri="{FF2B5EF4-FFF2-40B4-BE49-F238E27FC236}">
                <a16:creationId xmlns:a16="http://schemas.microsoft.com/office/drawing/2014/main" id="{6ABAE7AE-82B5-E740-B694-0320B96753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4F03E5-D9C4-DB43-83A1-F6FB0A9CB20B}"/>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1138497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067C8-B70A-AC47-824D-B2AFE12949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3DEAEB3-63F3-1241-AE32-74470843DE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CDE616-2D1B-5A43-916C-FA331D82DE6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378C07-6EDC-9243-BEF0-F293AE0EF3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E7FB4F-034C-904B-9733-07CEEDF7155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A3E5A1-0501-4746-A3CF-79049929ADDE}"/>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8" name="Footer Placeholder 7">
            <a:extLst>
              <a:ext uri="{FF2B5EF4-FFF2-40B4-BE49-F238E27FC236}">
                <a16:creationId xmlns:a16="http://schemas.microsoft.com/office/drawing/2014/main" id="{E675FDF1-79DD-C241-A865-865E8B8E346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54783D-7FEB-EA4B-A8E7-5F2D7E9F30BA}"/>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1205572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65F5E-FA54-634D-AA91-F011A5CB804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668B1E-948F-7848-BCF4-A5D31721054A}"/>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4" name="Footer Placeholder 3">
            <a:extLst>
              <a:ext uri="{FF2B5EF4-FFF2-40B4-BE49-F238E27FC236}">
                <a16:creationId xmlns:a16="http://schemas.microsoft.com/office/drawing/2014/main" id="{B646EDDE-AD86-6E47-9268-6D1DA4C801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8082F7-F23D-F74A-9F8D-EE249A46FD6C}"/>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1047693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575264-B1F8-E646-AC1D-DD39E251DA91}"/>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3" name="Footer Placeholder 2">
            <a:extLst>
              <a:ext uri="{FF2B5EF4-FFF2-40B4-BE49-F238E27FC236}">
                <a16:creationId xmlns:a16="http://schemas.microsoft.com/office/drawing/2014/main" id="{8C534183-B30F-9947-8C51-AAC2063765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BAB157-33D5-BA49-99EE-ED811CE5A85D}"/>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2062385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4E5CD-7F2D-6549-8DF3-FEB4D42817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BB880A-1486-0543-BD81-3188E0BFC7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727479-1DD2-6142-BA8B-BC6A9BA8C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85F6F9-EF9E-4C49-B1CD-450BED51232F}"/>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6" name="Footer Placeholder 5">
            <a:extLst>
              <a:ext uri="{FF2B5EF4-FFF2-40B4-BE49-F238E27FC236}">
                <a16:creationId xmlns:a16="http://schemas.microsoft.com/office/drawing/2014/main" id="{D67AD365-5FA6-CD44-BBAE-7E0384055DD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9DF9E2-A8B2-A347-B01B-062190A0D2F7}"/>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493466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B4671-F32D-B04D-AD7B-C92EEAB24B9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0268B16-9877-5849-BD8D-444546E906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E8400DC-D01C-6B40-BB91-31AB821DC6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52AD2A-915C-754A-ADB0-30FD099AEAE1}"/>
              </a:ext>
            </a:extLst>
          </p:cNvPr>
          <p:cNvSpPr>
            <a:spLocks noGrp="1"/>
          </p:cNvSpPr>
          <p:nvPr>
            <p:ph type="dt" sz="half" idx="10"/>
          </p:nvPr>
        </p:nvSpPr>
        <p:spPr/>
        <p:txBody>
          <a:bodyPr/>
          <a:lstStyle/>
          <a:p>
            <a:fld id="{FFA56EFD-A281-B54A-A95E-4A647F4A987B}" type="datetimeFigureOut">
              <a:rPr lang="en-US" smtClean="0"/>
              <a:t>2/17/22</a:t>
            </a:fld>
            <a:endParaRPr lang="en-US"/>
          </a:p>
        </p:txBody>
      </p:sp>
      <p:sp>
        <p:nvSpPr>
          <p:cNvPr id="6" name="Footer Placeholder 5">
            <a:extLst>
              <a:ext uri="{FF2B5EF4-FFF2-40B4-BE49-F238E27FC236}">
                <a16:creationId xmlns:a16="http://schemas.microsoft.com/office/drawing/2014/main" id="{6240D8D6-F965-B348-8F43-18FCD15828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FCF560-4707-454D-B98C-52C67E3C40CF}"/>
              </a:ext>
            </a:extLst>
          </p:cNvPr>
          <p:cNvSpPr>
            <a:spLocks noGrp="1"/>
          </p:cNvSpPr>
          <p:nvPr>
            <p:ph type="sldNum" sz="quarter" idx="12"/>
          </p:nvPr>
        </p:nvSpPr>
        <p:spPr/>
        <p:txBody>
          <a:bodyPr/>
          <a:lstStyle/>
          <a:p>
            <a:fld id="{9BDC9EA9-88BE-C14E-88B8-541B01A8DE53}" type="slidenum">
              <a:rPr lang="en-US" smtClean="0"/>
              <a:t>‹#›</a:t>
            </a:fld>
            <a:endParaRPr lang="en-US"/>
          </a:p>
        </p:txBody>
      </p:sp>
    </p:spTree>
    <p:extLst>
      <p:ext uri="{BB962C8B-B14F-4D97-AF65-F5344CB8AC3E}">
        <p14:creationId xmlns:p14="http://schemas.microsoft.com/office/powerpoint/2010/main" val="127697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AED3EF-F789-6D4B-B805-C9CC4282730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DA21FA-6040-CD4F-A55B-C6D809DEE6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8EB107-8DB5-C547-9FD6-BF16F5AE2E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A56EFD-A281-B54A-A95E-4A647F4A987B}" type="datetimeFigureOut">
              <a:rPr lang="en-US" smtClean="0"/>
              <a:t>2/17/22</a:t>
            </a:fld>
            <a:endParaRPr lang="en-US"/>
          </a:p>
        </p:txBody>
      </p:sp>
      <p:sp>
        <p:nvSpPr>
          <p:cNvPr id="5" name="Footer Placeholder 4">
            <a:extLst>
              <a:ext uri="{FF2B5EF4-FFF2-40B4-BE49-F238E27FC236}">
                <a16:creationId xmlns:a16="http://schemas.microsoft.com/office/drawing/2014/main" id="{D391F918-2BC7-0B4E-B17B-7E3E89B81B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62A6F2-6B40-DE49-A09B-E3ED71619C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DC9EA9-88BE-C14E-88B8-541B01A8DE53}" type="slidenum">
              <a:rPr lang="en-US" smtClean="0"/>
              <a:t>‹#›</a:t>
            </a:fld>
            <a:endParaRPr lang="en-US"/>
          </a:p>
        </p:txBody>
      </p:sp>
    </p:spTree>
    <p:extLst>
      <p:ext uri="{BB962C8B-B14F-4D97-AF65-F5344CB8AC3E}">
        <p14:creationId xmlns:p14="http://schemas.microsoft.com/office/powerpoint/2010/main" val="653855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464" y="551962"/>
            <a:ext cx="10999072"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F026656-B6FE-E247-A0DC-AF7EEEC16637}"/>
              </a:ext>
            </a:extLst>
          </p:cNvPr>
          <p:cNvSpPr>
            <a:spLocks noGrp="1"/>
          </p:cNvSpPr>
          <p:nvPr>
            <p:ph type="ctrTitle"/>
          </p:nvPr>
        </p:nvSpPr>
        <p:spPr>
          <a:xfrm>
            <a:off x="1524000" y="1293338"/>
            <a:ext cx="9144000" cy="3274592"/>
          </a:xfrm>
        </p:spPr>
        <p:txBody>
          <a:bodyPr anchor="ctr">
            <a:normAutofit/>
          </a:bodyPr>
          <a:lstStyle/>
          <a:p>
            <a:r>
              <a:rPr lang="en-US" sz="7200"/>
              <a:t>Institutional support for Residents as Teachers</a:t>
            </a:r>
          </a:p>
        </p:txBody>
      </p:sp>
      <p:sp>
        <p:nvSpPr>
          <p:cNvPr id="3" name="Subtitle 2">
            <a:extLst>
              <a:ext uri="{FF2B5EF4-FFF2-40B4-BE49-F238E27FC236}">
                <a16:creationId xmlns:a16="http://schemas.microsoft.com/office/drawing/2014/main" id="{5F4FB552-5295-7D4D-BD11-B1F4CF34AC16}"/>
              </a:ext>
            </a:extLst>
          </p:cNvPr>
          <p:cNvSpPr>
            <a:spLocks noGrp="1"/>
          </p:cNvSpPr>
          <p:nvPr>
            <p:ph type="subTitle" idx="1"/>
          </p:nvPr>
        </p:nvSpPr>
        <p:spPr>
          <a:xfrm>
            <a:off x="1524000" y="5514052"/>
            <a:ext cx="9144000" cy="651910"/>
          </a:xfrm>
        </p:spPr>
        <p:txBody>
          <a:bodyPr anchor="ctr">
            <a:normAutofit/>
          </a:bodyPr>
          <a:lstStyle/>
          <a:p>
            <a:r>
              <a:rPr lang="en-US" dirty="0"/>
              <a:t>Ayesha T. Gittens MBBS</a:t>
            </a:r>
          </a:p>
        </p:txBody>
      </p:sp>
      <p:cxnSp>
        <p:nvCxnSpPr>
          <p:cNvPr id="14" name="Straight Connector 13">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96464" y="6354708"/>
            <a:ext cx="11000232"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3156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0F6C2-9697-624E-826A-10FE0B2FE29D}"/>
              </a:ext>
            </a:extLst>
          </p:cNvPr>
          <p:cNvSpPr>
            <a:spLocks noGrp="1"/>
          </p:cNvSpPr>
          <p:nvPr>
            <p:ph type="title"/>
          </p:nvPr>
        </p:nvSpPr>
        <p:spPr>
          <a:xfrm>
            <a:off x="808638" y="386930"/>
            <a:ext cx="9236700" cy="1188950"/>
          </a:xfrm>
        </p:spPr>
        <p:txBody>
          <a:bodyPr anchor="b">
            <a:normAutofit/>
          </a:bodyPr>
          <a:lstStyle/>
          <a:p>
            <a:r>
              <a:rPr lang="en-US" sz="5400"/>
              <a:t>Institutional support</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F619CA8-36F9-6644-8087-98DDA3AC982D}"/>
              </a:ext>
            </a:extLst>
          </p:cNvPr>
          <p:cNvSpPr>
            <a:spLocks noGrp="1"/>
          </p:cNvSpPr>
          <p:nvPr>
            <p:ph idx="1"/>
          </p:nvPr>
        </p:nvSpPr>
        <p:spPr>
          <a:xfrm>
            <a:off x="793660" y="2599509"/>
            <a:ext cx="10143668" cy="3435531"/>
          </a:xfrm>
        </p:spPr>
        <p:txBody>
          <a:bodyPr anchor="ctr">
            <a:normAutofit/>
          </a:bodyPr>
          <a:lstStyle/>
          <a:p>
            <a:r>
              <a:rPr lang="en-US" sz="1700"/>
              <a:t>Formal mentorship programs play a pivotal role in the development of residents who intend to pursue the path as educators.</a:t>
            </a:r>
          </a:p>
          <a:p>
            <a:pPr lvl="1"/>
            <a:r>
              <a:rPr lang="en-US" sz="1700"/>
              <a:t>A formal mentorship program should be developed</a:t>
            </a:r>
          </a:p>
          <a:p>
            <a:pPr lvl="1"/>
            <a:r>
              <a:rPr lang="en-US" sz="1700"/>
              <a:t>Mentor-mentee meetings to address the needs and give feedback should be regularly schedules</a:t>
            </a:r>
          </a:p>
          <a:p>
            <a:endParaRPr lang="en-US" sz="1700"/>
          </a:p>
          <a:p>
            <a:r>
              <a:rPr lang="en-US" sz="1700"/>
              <a:t>Faculty development sessions</a:t>
            </a:r>
          </a:p>
          <a:p>
            <a:pPr lvl="1"/>
            <a:r>
              <a:rPr lang="en-US" sz="1700"/>
              <a:t>Faculty members may also require further training  in how to train future educators, for example: </a:t>
            </a:r>
          </a:p>
          <a:p>
            <a:pPr lvl="2"/>
            <a:r>
              <a:rPr lang="en-US" sz="1700"/>
              <a:t>Train the trainer for programs and clerkship directors</a:t>
            </a:r>
          </a:p>
          <a:p>
            <a:pPr lvl="2"/>
            <a:r>
              <a:rPr lang="en-US" sz="1700"/>
              <a:t>Department specific teaching sessions</a:t>
            </a:r>
          </a:p>
          <a:p>
            <a:pPr lvl="2"/>
            <a:endParaRPr lang="en-US" sz="1700"/>
          </a:p>
          <a:p>
            <a:pPr lvl="2"/>
            <a:endParaRPr lang="en-US" sz="1700"/>
          </a:p>
          <a:p>
            <a:pPr lvl="1"/>
            <a:endParaRPr lang="en-US" sz="1700"/>
          </a:p>
        </p:txBody>
      </p:sp>
    </p:spTree>
    <p:extLst>
      <p:ext uri="{BB962C8B-B14F-4D97-AF65-F5344CB8AC3E}">
        <p14:creationId xmlns:p14="http://schemas.microsoft.com/office/powerpoint/2010/main" val="827314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0F6C2-9697-624E-826A-10FE0B2FE29D}"/>
              </a:ext>
            </a:extLst>
          </p:cNvPr>
          <p:cNvSpPr>
            <a:spLocks noGrp="1"/>
          </p:cNvSpPr>
          <p:nvPr>
            <p:ph type="title"/>
          </p:nvPr>
        </p:nvSpPr>
        <p:spPr>
          <a:xfrm>
            <a:off x="808638" y="386930"/>
            <a:ext cx="9236700" cy="1188950"/>
          </a:xfrm>
        </p:spPr>
        <p:txBody>
          <a:bodyPr anchor="b">
            <a:normAutofit/>
          </a:bodyPr>
          <a:lstStyle/>
          <a:p>
            <a:r>
              <a:rPr lang="en-US" sz="5000"/>
              <a:t>Institutional support- networking</a:t>
            </a:r>
          </a:p>
        </p:txBody>
      </p:sp>
      <p:grpSp>
        <p:nvGrpSpPr>
          <p:cNvPr id="21" name="Group 20">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2" name="Rectangle 21">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 name="Rectangle 24">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F619CA8-36F9-6644-8087-98DDA3AC982D}"/>
              </a:ext>
            </a:extLst>
          </p:cNvPr>
          <p:cNvSpPr>
            <a:spLocks noGrp="1"/>
          </p:cNvSpPr>
          <p:nvPr>
            <p:ph idx="1"/>
          </p:nvPr>
        </p:nvSpPr>
        <p:spPr>
          <a:xfrm>
            <a:off x="793660" y="2599509"/>
            <a:ext cx="10143668" cy="3435531"/>
          </a:xfrm>
        </p:spPr>
        <p:txBody>
          <a:bodyPr anchor="ctr">
            <a:normAutofit/>
          </a:bodyPr>
          <a:lstStyle/>
          <a:p>
            <a:r>
              <a:rPr lang="en-US" sz="2400"/>
              <a:t>Opportunities to network with other residents interested in education as well as Faculty educators can be facilitated by:</a:t>
            </a:r>
          </a:p>
          <a:p>
            <a:pPr lvl="1"/>
            <a:r>
              <a:rPr lang="en-US"/>
              <a:t> providing access to interest groups through membership in SAEM and ACEP</a:t>
            </a:r>
          </a:p>
          <a:p>
            <a:pPr lvl="1"/>
            <a:r>
              <a:rPr lang="en-US"/>
              <a:t>Providing academic funds to be used for workshops or attending regional and national conferences</a:t>
            </a:r>
          </a:p>
          <a:p>
            <a:pPr lvl="2"/>
            <a:endParaRPr lang="en-US" sz="2400"/>
          </a:p>
          <a:p>
            <a:pPr lvl="1"/>
            <a:endParaRPr lang="en-US"/>
          </a:p>
        </p:txBody>
      </p:sp>
    </p:spTree>
    <p:extLst>
      <p:ext uri="{BB962C8B-B14F-4D97-AF65-F5344CB8AC3E}">
        <p14:creationId xmlns:p14="http://schemas.microsoft.com/office/powerpoint/2010/main" val="1866366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EB1BA0-7235-5647-9DF6-9D6452AE0C74}"/>
              </a:ext>
            </a:extLst>
          </p:cNvPr>
          <p:cNvSpPr>
            <a:spLocks noGrp="1"/>
          </p:cNvSpPr>
          <p:nvPr>
            <p:ph type="title"/>
          </p:nvPr>
        </p:nvSpPr>
        <p:spPr>
          <a:xfrm>
            <a:off x="808638" y="386930"/>
            <a:ext cx="9236700" cy="1188950"/>
          </a:xfrm>
        </p:spPr>
        <p:txBody>
          <a:bodyPr anchor="b">
            <a:normAutofit/>
          </a:bodyPr>
          <a:lstStyle/>
          <a:p>
            <a:r>
              <a:rPr lang="en-US" sz="5400"/>
              <a:t>Incentives</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E6361B-C2DA-F043-902E-CFCB7DE17144}"/>
              </a:ext>
            </a:extLst>
          </p:cNvPr>
          <p:cNvSpPr>
            <a:spLocks noGrp="1"/>
          </p:cNvSpPr>
          <p:nvPr>
            <p:ph idx="1"/>
          </p:nvPr>
        </p:nvSpPr>
        <p:spPr>
          <a:xfrm>
            <a:off x="793660" y="2599509"/>
            <a:ext cx="10143668" cy="3435531"/>
          </a:xfrm>
        </p:spPr>
        <p:txBody>
          <a:bodyPr anchor="ctr">
            <a:normAutofit/>
          </a:bodyPr>
          <a:lstStyle/>
          <a:p>
            <a:r>
              <a:rPr lang="en-US" sz="2400"/>
              <a:t>Residents may be motivated to develop their skills as educator through various incentives including:</a:t>
            </a:r>
          </a:p>
          <a:p>
            <a:pPr lvl="1"/>
            <a:r>
              <a:rPr lang="en-US" dirty="0"/>
              <a:t>Teaching awards</a:t>
            </a:r>
          </a:p>
          <a:p>
            <a:pPr lvl="2"/>
            <a:r>
              <a:rPr lang="en-US" sz="2400"/>
              <a:t>At graduation, resident retreats</a:t>
            </a:r>
          </a:p>
          <a:p>
            <a:pPr lvl="2"/>
            <a:r>
              <a:rPr lang="en-US" sz="2400"/>
              <a:t>Posted on the GME and/or residency web page</a:t>
            </a:r>
          </a:p>
          <a:p>
            <a:pPr lvl="2"/>
            <a:r>
              <a:rPr lang="en-US" sz="2400"/>
              <a:t>Having an honor roll of residents who excel in student teaching</a:t>
            </a:r>
          </a:p>
          <a:p>
            <a:pPr lvl="1"/>
            <a:endParaRPr lang="en-US" dirty="0"/>
          </a:p>
          <a:p>
            <a:pPr lvl="1"/>
            <a:r>
              <a:rPr lang="en-US" dirty="0"/>
              <a:t>Promotion to junior faculty</a:t>
            </a:r>
          </a:p>
        </p:txBody>
      </p:sp>
    </p:spTree>
    <p:extLst>
      <p:ext uri="{BB962C8B-B14F-4D97-AF65-F5344CB8AC3E}">
        <p14:creationId xmlns:p14="http://schemas.microsoft.com/office/powerpoint/2010/main" val="3666191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18EF17-B120-C143-89A6-7B67C052CB9C}"/>
              </a:ext>
            </a:extLst>
          </p:cNvPr>
          <p:cNvSpPr>
            <a:spLocks noGrp="1"/>
          </p:cNvSpPr>
          <p:nvPr>
            <p:ph type="title"/>
          </p:nvPr>
        </p:nvSpPr>
        <p:spPr>
          <a:xfrm>
            <a:off x="808638" y="386930"/>
            <a:ext cx="9236700" cy="1188950"/>
          </a:xfrm>
        </p:spPr>
        <p:txBody>
          <a:bodyPr anchor="b">
            <a:normAutofit/>
          </a:bodyPr>
          <a:lstStyle/>
          <a:p>
            <a:r>
              <a:rPr lang="en-US" sz="5400"/>
              <a:t>Conclusion</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00CA51B5-38B2-7049-9DED-F80A4DA656CE}"/>
              </a:ext>
            </a:extLst>
          </p:cNvPr>
          <p:cNvSpPr>
            <a:spLocks noGrp="1"/>
          </p:cNvSpPr>
          <p:nvPr>
            <p:ph idx="1"/>
          </p:nvPr>
        </p:nvSpPr>
        <p:spPr>
          <a:xfrm>
            <a:off x="793660" y="2599509"/>
            <a:ext cx="10143668" cy="3435531"/>
          </a:xfrm>
        </p:spPr>
        <p:txBody>
          <a:bodyPr anchor="ctr">
            <a:normAutofit/>
          </a:bodyPr>
          <a:lstStyle/>
          <a:p>
            <a:r>
              <a:rPr lang="en-US" sz="2200"/>
              <a:t>Residents play a pivotal role in the education of medical students, their peers, other health care professionals as well as patients and their families. </a:t>
            </a:r>
          </a:p>
          <a:p>
            <a:endParaRPr lang="en-US" sz="2200"/>
          </a:p>
          <a:p>
            <a:r>
              <a:rPr lang="en-US" sz="2200"/>
              <a:t>Ensuring multi-level support for resident as teachers is important to ensure residents can effectively fulfil this role. </a:t>
            </a:r>
          </a:p>
          <a:p>
            <a:endParaRPr lang="en-US" sz="2200"/>
          </a:p>
          <a:p>
            <a:r>
              <a:rPr lang="en-US" sz="2200"/>
              <a:t>Creating a formal curriculum and mentorship program can provide a solid foundation for residents who intend to advance their careers along a medical education pathway. </a:t>
            </a:r>
          </a:p>
          <a:p>
            <a:endParaRPr lang="en-US" sz="2200"/>
          </a:p>
        </p:txBody>
      </p:sp>
    </p:spTree>
    <p:extLst>
      <p:ext uri="{BB962C8B-B14F-4D97-AF65-F5344CB8AC3E}">
        <p14:creationId xmlns:p14="http://schemas.microsoft.com/office/powerpoint/2010/main" val="16769508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E9EF8F-09F9-BD4A-9FE6-17713F406FBB}"/>
              </a:ext>
            </a:extLst>
          </p:cNvPr>
          <p:cNvSpPr>
            <a:spLocks noGrp="1"/>
          </p:cNvSpPr>
          <p:nvPr>
            <p:ph type="title"/>
          </p:nvPr>
        </p:nvSpPr>
        <p:spPr>
          <a:xfrm>
            <a:off x="808638" y="386930"/>
            <a:ext cx="9236700" cy="1188950"/>
          </a:xfrm>
        </p:spPr>
        <p:txBody>
          <a:bodyPr anchor="b">
            <a:normAutofit/>
          </a:bodyPr>
          <a:lstStyle/>
          <a:p>
            <a:r>
              <a:rPr lang="en-US" sz="5400"/>
              <a:t>References</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0DCB2D7-C9F4-E14C-A1A0-E8F819D8A4E3}"/>
              </a:ext>
            </a:extLst>
          </p:cNvPr>
          <p:cNvSpPr>
            <a:spLocks noGrp="1"/>
          </p:cNvSpPr>
          <p:nvPr>
            <p:ph idx="1"/>
          </p:nvPr>
        </p:nvSpPr>
        <p:spPr>
          <a:xfrm>
            <a:off x="793660" y="2599509"/>
            <a:ext cx="10143668" cy="3435531"/>
          </a:xfrm>
        </p:spPr>
        <p:txBody>
          <a:bodyPr anchor="ctr">
            <a:normAutofit/>
          </a:bodyPr>
          <a:lstStyle/>
          <a:p>
            <a:r>
              <a:rPr lang="en-US" sz="2400"/>
              <a:t>1.	McKeon, B.A., et al., </a:t>
            </a:r>
            <a:r>
              <a:rPr lang="en-US" sz="2400" i="1"/>
              <a:t>A Consensus Guideline to Support Resident-as-Teacher Programs and Enhance the Culture of Teaching and Learning.</a:t>
            </a:r>
            <a:r>
              <a:rPr lang="en-US" sz="2400"/>
              <a:t> Journal of Graduate Medical Education, 2019. </a:t>
            </a:r>
            <a:r>
              <a:rPr lang="en-US" sz="2400" b="1"/>
              <a:t>11</a:t>
            </a:r>
            <a:r>
              <a:rPr lang="en-US" sz="2400"/>
              <a:t>(3): p. 313-318.</a:t>
            </a:r>
          </a:p>
          <a:p>
            <a:r>
              <a:rPr lang="en-US" sz="2400"/>
              <a:t>2.	Chen, H.C., et al., </a:t>
            </a:r>
            <a:r>
              <a:rPr lang="en-US" sz="2400" i="1"/>
              <a:t>The Health Professions Education Pathway: Preparing Students, Residents, and Fellows to Become Future Educators.</a:t>
            </a:r>
            <a:r>
              <a:rPr lang="en-US" sz="2400"/>
              <a:t> Teach Learn Med, 2017. </a:t>
            </a:r>
            <a:r>
              <a:rPr lang="en-US" sz="2400" b="1"/>
              <a:t>29</a:t>
            </a:r>
            <a:r>
              <a:rPr lang="en-US" sz="2400"/>
              <a:t>(2): p. 216-227.</a:t>
            </a:r>
          </a:p>
          <a:p>
            <a:r>
              <a:rPr lang="en-US" sz="2400"/>
              <a:t>3.	Humbert, A.J., et al., </a:t>
            </a:r>
            <a:r>
              <a:rPr lang="en-US" sz="2400" i="1"/>
              <a:t>Preparing Emergency Medicine Residents as Teachers: Clinical Teaching Scenarios.</a:t>
            </a:r>
            <a:r>
              <a:rPr lang="en-US" sz="2400"/>
              <a:t> MedEdPORTAL, 2018. </a:t>
            </a:r>
            <a:r>
              <a:rPr lang="en-US" sz="2400" b="1"/>
              <a:t>14</a:t>
            </a:r>
            <a:r>
              <a:rPr lang="en-US" sz="2400"/>
              <a:t>: p. 10717.</a:t>
            </a:r>
          </a:p>
          <a:p>
            <a:endParaRPr lang="en-US" sz="2400"/>
          </a:p>
        </p:txBody>
      </p:sp>
    </p:spTree>
    <p:extLst>
      <p:ext uri="{BB962C8B-B14F-4D97-AF65-F5344CB8AC3E}">
        <p14:creationId xmlns:p14="http://schemas.microsoft.com/office/powerpoint/2010/main" val="10424573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6A36AA-1CE3-BC4E-AB9C-9C6D1BFD3A2D}"/>
              </a:ext>
            </a:extLst>
          </p:cNvPr>
          <p:cNvSpPr>
            <a:spLocks noGrp="1"/>
          </p:cNvSpPr>
          <p:nvPr>
            <p:ph type="title"/>
          </p:nvPr>
        </p:nvSpPr>
        <p:spPr>
          <a:xfrm>
            <a:off x="808638" y="386930"/>
            <a:ext cx="9236700" cy="1188950"/>
          </a:xfrm>
        </p:spPr>
        <p:txBody>
          <a:bodyPr anchor="b">
            <a:normAutofit/>
          </a:bodyPr>
          <a:lstStyle/>
          <a:p>
            <a:r>
              <a:rPr lang="en-US" sz="5400"/>
              <a:t>Introduction</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5E0ED7-9FF3-1547-BE77-DC34BFAB18AB}"/>
              </a:ext>
            </a:extLst>
          </p:cNvPr>
          <p:cNvSpPr>
            <a:spLocks noGrp="1"/>
          </p:cNvSpPr>
          <p:nvPr>
            <p:ph idx="1"/>
          </p:nvPr>
        </p:nvSpPr>
        <p:spPr>
          <a:xfrm>
            <a:off x="793660" y="2599509"/>
            <a:ext cx="10143668" cy="3435531"/>
          </a:xfrm>
        </p:spPr>
        <p:txBody>
          <a:bodyPr anchor="ctr">
            <a:normAutofit/>
          </a:bodyPr>
          <a:lstStyle/>
          <a:p>
            <a:r>
              <a:rPr lang="en-US" sz="2400" dirty="0"/>
              <a:t>Residents are expected to participate in the education of medical students, their resident peers as well as that of other health care professionals. </a:t>
            </a:r>
          </a:p>
          <a:p>
            <a:endParaRPr lang="en-US" sz="2400" dirty="0"/>
          </a:p>
          <a:p>
            <a:r>
              <a:rPr lang="en-US" sz="2400" dirty="0"/>
              <a:t>Residents also play a pivotal role in education patients, their families and the wider community. </a:t>
            </a:r>
          </a:p>
        </p:txBody>
      </p:sp>
    </p:spTree>
    <p:extLst>
      <p:ext uri="{BB962C8B-B14F-4D97-AF65-F5344CB8AC3E}">
        <p14:creationId xmlns:p14="http://schemas.microsoft.com/office/powerpoint/2010/main" val="28929211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06A36AA-1CE3-BC4E-AB9C-9C6D1BFD3A2D}"/>
              </a:ext>
            </a:extLst>
          </p:cNvPr>
          <p:cNvSpPr>
            <a:spLocks noGrp="1"/>
          </p:cNvSpPr>
          <p:nvPr>
            <p:ph type="title"/>
          </p:nvPr>
        </p:nvSpPr>
        <p:spPr>
          <a:xfrm>
            <a:off x="808638" y="386930"/>
            <a:ext cx="9236700" cy="1188950"/>
          </a:xfrm>
        </p:spPr>
        <p:txBody>
          <a:bodyPr anchor="b">
            <a:normAutofit/>
          </a:bodyPr>
          <a:lstStyle/>
          <a:p>
            <a:r>
              <a:rPr lang="en-US" sz="5400"/>
              <a:t>Expectations </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05E0ED7-9FF3-1547-BE77-DC34BFAB18AB}"/>
              </a:ext>
            </a:extLst>
          </p:cNvPr>
          <p:cNvSpPr>
            <a:spLocks noGrp="1"/>
          </p:cNvSpPr>
          <p:nvPr>
            <p:ph idx="1"/>
          </p:nvPr>
        </p:nvSpPr>
        <p:spPr>
          <a:xfrm>
            <a:off x="793660" y="2599509"/>
            <a:ext cx="10143668" cy="3435531"/>
          </a:xfrm>
        </p:spPr>
        <p:txBody>
          <a:bodyPr anchor="ctr">
            <a:normAutofit/>
          </a:bodyPr>
          <a:lstStyle/>
          <a:p>
            <a:endParaRPr lang="en-US" sz="2400" dirty="0"/>
          </a:p>
          <a:p>
            <a:r>
              <a:rPr lang="en-US" sz="2400" dirty="0"/>
              <a:t>The Liaison Committee on Medical Education require that residents are familiar with the clerkship objectives for specific medical student rotations and are therefore prepared to teach and assess medical students on rotation.</a:t>
            </a:r>
          </a:p>
          <a:p>
            <a:endParaRPr lang="en-US" sz="2400" dirty="0"/>
          </a:p>
          <a:p>
            <a:r>
              <a:rPr lang="en-US" sz="2400" dirty="0"/>
              <a:t>The importance of resident teaching has also been emphasized by the incorporation of clinical skills teaching into ACGME milestones. </a:t>
            </a:r>
          </a:p>
          <a:p>
            <a:endParaRPr lang="en-US" sz="2400" dirty="0"/>
          </a:p>
          <a:p>
            <a:endParaRPr lang="en-US" sz="2400" dirty="0"/>
          </a:p>
        </p:txBody>
      </p:sp>
    </p:spTree>
    <p:extLst>
      <p:ext uri="{BB962C8B-B14F-4D97-AF65-F5344CB8AC3E}">
        <p14:creationId xmlns:p14="http://schemas.microsoft.com/office/powerpoint/2010/main" val="7538951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753771-F10D-6F4A-A51C-92F1F5374EE5}"/>
              </a:ext>
            </a:extLst>
          </p:cNvPr>
          <p:cNvSpPr>
            <a:spLocks noGrp="1"/>
          </p:cNvSpPr>
          <p:nvPr>
            <p:ph type="title"/>
          </p:nvPr>
        </p:nvSpPr>
        <p:spPr>
          <a:xfrm>
            <a:off x="808638" y="386930"/>
            <a:ext cx="9236700" cy="1188950"/>
          </a:xfrm>
        </p:spPr>
        <p:txBody>
          <a:bodyPr anchor="b">
            <a:normAutofit/>
          </a:bodyPr>
          <a:lstStyle/>
          <a:p>
            <a:r>
              <a:rPr lang="en-US" sz="4600"/>
              <a:t>How can institutions be supportive? </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9517BE-3465-144A-9A1C-2AB68C44B634}"/>
              </a:ext>
            </a:extLst>
          </p:cNvPr>
          <p:cNvSpPr>
            <a:spLocks noGrp="1"/>
          </p:cNvSpPr>
          <p:nvPr>
            <p:ph idx="1"/>
          </p:nvPr>
        </p:nvSpPr>
        <p:spPr>
          <a:xfrm>
            <a:off x="793660" y="2599509"/>
            <a:ext cx="10143668" cy="3435531"/>
          </a:xfrm>
        </p:spPr>
        <p:txBody>
          <a:bodyPr anchor="ctr">
            <a:normAutofit/>
          </a:bodyPr>
          <a:lstStyle/>
          <a:p>
            <a:r>
              <a:rPr lang="en-US" sz="2400"/>
              <a:t>Preparing residents for their role as teachers is multi-dimensional. </a:t>
            </a:r>
          </a:p>
          <a:p>
            <a:pPr lvl="1"/>
            <a:r>
              <a:rPr lang="en-US" dirty="0"/>
              <a:t>It involves the support and efforts at:</a:t>
            </a:r>
          </a:p>
          <a:p>
            <a:pPr lvl="2"/>
            <a:r>
              <a:rPr lang="en-US" sz="2400"/>
              <a:t>Residency level</a:t>
            </a:r>
          </a:p>
          <a:p>
            <a:pPr lvl="2"/>
            <a:r>
              <a:rPr lang="en-US" sz="2400"/>
              <a:t>Graduate Medical Education level</a:t>
            </a:r>
          </a:p>
          <a:p>
            <a:pPr lvl="2"/>
            <a:r>
              <a:rPr lang="en-US" sz="2400"/>
              <a:t>Institutional level</a:t>
            </a:r>
          </a:p>
          <a:p>
            <a:pPr lvl="2"/>
            <a:r>
              <a:rPr lang="en-US" sz="2400"/>
              <a:t>The wider academic community</a:t>
            </a:r>
          </a:p>
          <a:p>
            <a:pPr lvl="2"/>
            <a:r>
              <a:rPr lang="en-US" sz="2400"/>
              <a:t>The patient population being served</a:t>
            </a:r>
          </a:p>
          <a:p>
            <a:pPr lvl="2"/>
            <a:endParaRPr lang="en-US" sz="2400"/>
          </a:p>
          <a:p>
            <a:pPr lvl="1"/>
            <a:endParaRPr lang="en-US" dirty="0"/>
          </a:p>
        </p:txBody>
      </p:sp>
    </p:spTree>
    <p:extLst>
      <p:ext uri="{BB962C8B-B14F-4D97-AF65-F5344CB8AC3E}">
        <p14:creationId xmlns:p14="http://schemas.microsoft.com/office/powerpoint/2010/main" val="151726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BB0003-151F-7149-82DD-33CF09E16773}"/>
              </a:ext>
            </a:extLst>
          </p:cNvPr>
          <p:cNvSpPr>
            <a:spLocks noGrp="1"/>
          </p:cNvSpPr>
          <p:nvPr>
            <p:ph type="title"/>
          </p:nvPr>
        </p:nvSpPr>
        <p:spPr>
          <a:xfrm>
            <a:off x="808638" y="386930"/>
            <a:ext cx="9236700" cy="1188950"/>
          </a:xfrm>
        </p:spPr>
        <p:txBody>
          <a:bodyPr anchor="b">
            <a:normAutofit/>
          </a:bodyPr>
          <a:lstStyle/>
          <a:p>
            <a:r>
              <a:rPr lang="en-US" sz="3800"/>
              <a:t>Why do residents need institutional support? </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EFD9028-55B3-AC4F-89C5-69697FDC91D5}"/>
              </a:ext>
            </a:extLst>
          </p:cNvPr>
          <p:cNvSpPr>
            <a:spLocks noGrp="1"/>
          </p:cNvSpPr>
          <p:nvPr>
            <p:ph idx="1"/>
          </p:nvPr>
        </p:nvSpPr>
        <p:spPr>
          <a:xfrm>
            <a:off x="793660" y="2599509"/>
            <a:ext cx="10143668" cy="3435531"/>
          </a:xfrm>
        </p:spPr>
        <p:txBody>
          <a:bodyPr anchor="ctr">
            <a:normAutofit/>
          </a:bodyPr>
          <a:lstStyle/>
          <a:p>
            <a:r>
              <a:rPr lang="en-US" sz="2400"/>
              <a:t>Some studies have shown that residents spend 25- 50% of their time  teaching medical students and/or other residents through clinical supervision or formal teaching. </a:t>
            </a:r>
          </a:p>
          <a:p>
            <a:r>
              <a:rPr lang="en-US" sz="2400"/>
              <a:t>In addition, residents also provide teaching to patients and their relatives. </a:t>
            </a:r>
          </a:p>
          <a:p>
            <a:r>
              <a:rPr lang="en-US" sz="2400"/>
              <a:t>The training residents receive in being educators can provide the base needed for them to go on as faculty.</a:t>
            </a:r>
          </a:p>
          <a:p>
            <a:endParaRPr lang="en-US" sz="2400"/>
          </a:p>
        </p:txBody>
      </p:sp>
    </p:spTree>
    <p:extLst>
      <p:ext uri="{BB962C8B-B14F-4D97-AF65-F5344CB8AC3E}">
        <p14:creationId xmlns:p14="http://schemas.microsoft.com/office/powerpoint/2010/main" val="2099628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E753771-F10D-6F4A-A51C-92F1F5374EE5}"/>
              </a:ext>
            </a:extLst>
          </p:cNvPr>
          <p:cNvSpPr>
            <a:spLocks noGrp="1"/>
          </p:cNvSpPr>
          <p:nvPr>
            <p:ph type="title"/>
          </p:nvPr>
        </p:nvSpPr>
        <p:spPr>
          <a:xfrm>
            <a:off x="808638" y="386930"/>
            <a:ext cx="9236700" cy="1188950"/>
          </a:xfrm>
        </p:spPr>
        <p:txBody>
          <a:bodyPr anchor="b">
            <a:normAutofit/>
          </a:bodyPr>
          <a:lstStyle/>
          <a:p>
            <a:r>
              <a:rPr lang="en-US" sz="4600"/>
              <a:t>Training the resident – Residency level</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D29517BE-3465-144A-9A1C-2AB68C44B634}"/>
              </a:ext>
            </a:extLst>
          </p:cNvPr>
          <p:cNvSpPr>
            <a:spLocks noGrp="1"/>
          </p:cNvSpPr>
          <p:nvPr>
            <p:ph idx="1"/>
          </p:nvPr>
        </p:nvSpPr>
        <p:spPr>
          <a:xfrm>
            <a:off x="793660" y="2599509"/>
            <a:ext cx="10143668" cy="3435531"/>
          </a:xfrm>
        </p:spPr>
        <p:txBody>
          <a:bodyPr anchor="ctr">
            <a:normAutofit/>
          </a:bodyPr>
          <a:lstStyle/>
          <a:p>
            <a:r>
              <a:rPr lang="en-US" sz="2400"/>
              <a:t>Preparing residents for their role as teachers can be achieved through various training formats, including : </a:t>
            </a:r>
          </a:p>
          <a:p>
            <a:pPr lvl="1"/>
            <a:r>
              <a:rPr lang="en-US" dirty="0"/>
              <a:t>Orientation session during intern orientation</a:t>
            </a:r>
          </a:p>
          <a:p>
            <a:pPr lvl="1"/>
            <a:r>
              <a:rPr lang="en-US" dirty="0"/>
              <a:t>Lectures </a:t>
            </a:r>
          </a:p>
          <a:p>
            <a:pPr lvl="1"/>
            <a:r>
              <a:rPr lang="en-US" dirty="0"/>
              <a:t>Seminars</a:t>
            </a:r>
          </a:p>
          <a:p>
            <a:pPr lvl="1"/>
            <a:r>
              <a:rPr lang="en-US" dirty="0"/>
              <a:t>Workshops</a:t>
            </a:r>
          </a:p>
          <a:p>
            <a:pPr lvl="1"/>
            <a:r>
              <a:rPr lang="en-US" dirty="0"/>
              <a:t>Providing Clinical –educator tracks </a:t>
            </a:r>
          </a:p>
          <a:p>
            <a:pPr lvl="1"/>
            <a:endParaRPr lang="en-US" dirty="0"/>
          </a:p>
        </p:txBody>
      </p:sp>
    </p:spTree>
    <p:extLst>
      <p:ext uri="{BB962C8B-B14F-4D97-AF65-F5344CB8AC3E}">
        <p14:creationId xmlns:p14="http://schemas.microsoft.com/office/powerpoint/2010/main" val="4111987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0F6C2-9697-624E-826A-10FE0B2FE29D}"/>
              </a:ext>
            </a:extLst>
          </p:cNvPr>
          <p:cNvSpPr>
            <a:spLocks noGrp="1"/>
          </p:cNvSpPr>
          <p:nvPr>
            <p:ph type="title"/>
          </p:nvPr>
        </p:nvSpPr>
        <p:spPr>
          <a:xfrm>
            <a:off x="808638" y="386930"/>
            <a:ext cx="9236700" cy="1188950"/>
          </a:xfrm>
        </p:spPr>
        <p:txBody>
          <a:bodyPr anchor="b">
            <a:normAutofit/>
          </a:bodyPr>
          <a:lstStyle/>
          <a:p>
            <a:r>
              <a:rPr lang="en-US" sz="4600"/>
              <a:t>Training the resident – Residency level</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F619CA8-36F9-6644-8087-98DDA3AC982D}"/>
              </a:ext>
            </a:extLst>
          </p:cNvPr>
          <p:cNvSpPr>
            <a:spLocks noGrp="1"/>
          </p:cNvSpPr>
          <p:nvPr>
            <p:ph idx="1"/>
          </p:nvPr>
        </p:nvSpPr>
        <p:spPr>
          <a:xfrm>
            <a:off x="793660" y="2599509"/>
            <a:ext cx="10143668" cy="3435531"/>
          </a:xfrm>
        </p:spPr>
        <p:txBody>
          <a:bodyPr anchor="ctr">
            <a:normAutofit/>
          </a:bodyPr>
          <a:lstStyle/>
          <a:p>
            <a:r>
              <a:rPr lang="en-US" sz="2400"/>
              <a:t>This training can then be utilized by providing residents with opportunities to teach through:</a:t>
            </a:r>
          </a:p>
          <a:p>
            <a:pPr lvl="2"/>
            <a:r>
              <a:rPr lang="en-US" sz="2400"/>
              <a:t>Case conferences</a:t>
            </a:r>
          </a:p>
          <a:p>
            <a:pPr lvl="2"/>
            <a:r>
              <a:rPr lang="en-US" sz="2400"/>
              <a:t>Systems- based lectures</a:t>
            </a:r>
          </a:p>
          <a:p>
            <a:pPr lvl="2"/>
            <a:r>
              <a:rPr lang="en-US" sz="2400"/>
              <a:t>Simulation sessions</a:t>
            </a:r>
          </a:p>
          <a:p>
            <a:pPr lvl="2"/>
            <a:r>
              <a:rPr lang="en-US" sz="2400"/>
              <a:t>Grand rounds</a:t>
            </a:r>
          </a:p>
          <a:p>
            <a:pPr marL="457200" lvl="1" indent="0">
              <a:buNone/>
            </a:pPr>
            <a:endParaRPr lang="en-US" dirty="0"/>
          </a:p>
        </p:txBody>
      </p:sp>
    </p:spTree>
    <p:extLst>
      <p:ext uri="{BB962C8B-B14F-4D97-AF65-F5344CB8AC3E}">
        <p14:creationId xmlns:p14="http://schemas.microsoft.com/office/powerpoint/2010/main" val="1685975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0F6C2-9697-624E-826A-10FE0B2FE29D}"/>
              </a:ext>
            </a:extLst>
          </p:cNvPr>
          <p:cNvSpPr>
            <a:spLocks noGrp="1"/>
          </p:cNvSpPr>
          <p:nvPr>
            <p:ph type="title"/>
          </p:nvPr>
        </p:nvSpPr>
        <p:spPr>
          <a:xfrm>
            <a:off x="808638" y="386930"/>
            <a:ext cx="9236700" cy="1188950"/>
          </a:xfrm>
        </p:spPr>
        <p:txBody>
          <a:bodyPr anchor="b">
            <a:normAutofit/>
          </a:bodyPr>
          <a:lstStyle/>
          <a:p>
            <a:r>
              <a:rPr lang="en-US" sz="4600"/>
              <a:t>Training the resident – Residency level</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F619CA8-36F9-6644-8087-98DDA3AC982D}"/>
              </a:ext>
            </a:extLst>
          </p:cNvPr>
          <p:cNvSpPr>
            <a:spLocks noGrp="1"/>
          </p:cNvSpPr>
          <p:nvPr>
            <p:ph idx="1"/>
          </p:nvPr>
        </p:nvSpPr>
        <p:spPr>
          <a:xfrm>
            <a:off x="793660" y="2599509"/>
            <a:ext cx="10143668" cy="3435531"/>
          </a:xfrm>
        </p:spPr>
        <p:txBody>
          <a:bodyPr anchor="ctr">
            <a:normAutofit/>
          </a:bodyPr>
          <a:lstStyle/>
          <a:p>
            <a:pPr lvl="1"/>
            <a:r>
              <a:rPr lang="en-US" sz="2200"/>
              <a:t>Formal evaluation of resident teaching skills can then be assessed through:</a:t>
            </a:r>
          </a:p>
          <a:p>
            <a:pPr lvl="2"/>
            <a:r>
              <a:rPr lang="en-US" sz="2200"/>
              <a:t>Direct observation</a:t>
            </a:r>
          </a:p>
          <a:p>
            <a:pPr lvl="2"/>
            <a:r>
              <a:rPr lang="en-US" sz="2200"/>
              <a:t>Video assessment</a:t>
            </a:r>
          </a:p>
          <a:p>
            <a:pPr lvl="2"/>
            <a:r>
              <a:rPr lang="en-US" sz="2200"/>
              <a:t>Objective structured teaching exercises</a:t>
            </a:r>
          </a:p>
          <a:p>
            <a:pPr marL="914400" lvl="2" indent="0">
              <a:buNone/>
            </a:pPr>
            <a:endParaRPr lang="en-US" sz="2200"/>
          </a:p>
          <a:p>
            <a:pPr lvl="1"/>
            <a:r>
              <a:rPr lang="en-US" sz="2200"/>
              <a:t>It is important  to ensuring residents are given  feedback so they can address areas of improvement and develop their teaching skills.</a:t>
            </a:r>
          </a:p>
          <a:p>
            <a:pPr lvl="3"/>
            <a:r>
              <a:rPr lang="en-US" sz="2200"/>
              <a:t>Feedback may be from medical students, peers, mentors, faculty</a:t>
            </a:r>
          </a:p>
          <a:p>
            <a:pPr lvl="3"/>
            <a:r>
              <a:rPr lang="en-US" sz="2200"/>
              <a:t>This may be verbal feedback or through web-based assessment forms.</a:t>
            </a:r>
          </a:p>
          <a:p>
            <a:pPr lvl="1"/>
            <a:endParaRPr lang="en-US" sz="2200"/>
          </a:p>
        </p:txBody>
      </p:sp>
    </p:spTree>
    <p:extLst>
      <p:ext uri="{BB962C8B-B14F-4D97-AF65-F5344CB8AC3E}">
        <p14:creationId xmlns:p14="http://schemas.microsoft.com/office/powerpoint/2010/main" val="1126129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310F6C2-9697-624E-826A-10FE0B2FE29D}"/>
              </a:ext>
            </a:extLst>
          </p:cNvPr>
          <p:cNvSpPr>
            <a:spLocks noGrp="1"/>
          </p:cNvSpPr>
          <p:nvPr>
            <p:ph type="title"/>
          </p:nvPr>
        </p:nvSpPr>
        <p:spPr>
          <a:xfrm>
            <a:off x="808638" y="386930"/>
            <a:ext cx="9236700" cy="1188950"/>
          </a:xfrm>
        </p:spPr>
        <p:txBody>
          <a:bodyPr anchor="b">
            <a:normAutofit/>
          </a:bodyPr>
          <a:lstStyle/>
          <a:p>
            <a:r>
              <a:rPr lang="en-US" sz="5400"/>
              <a:t>GME level – educational track</a:t>
            </a:r>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F619CA8-36F9-6644-8087-98DDA3AC982D}"/>
              </a:ext>
            </a:extLst>
          </p:cNvPr>
          <p:cNvSpPr>
            <a:spLocks noGrp="1"/>
          </p:cNvSpPr>
          <p:nvPr>
            <p:ph idx="1"/>
          </p:nvPr>
        </p:nvSpPr>
        <p:spPr>
          <a:xfrm>
            <a:off x="793660" y="2599509"/>
            <a:ext cx="10143668" cy="3435531"/>
          </a:xfrm>
        </p:spPr>
        <p:txBody>
          <a:bodyPr anchor="ctr">
            <a:normAutofit/>
          </a:bodyPr>
          <a:lstStyle/>
          <a:p>
            <a:pPr lvl="1"/>
            <a:r>
              <a:rPr lang="en-US" sz="2200"/>
              <a:t>Provision of special programs for residents interested in medical education careers may encompass a more formal curriculum that includes:</a:t>
            </a:r>
          </a:p>
          <a:p>
            <a:pPr lvl="2"/>
            <a:r>
              <a:rPr lang="en-US" sz="2200"/>
              <a:t>Providing the basic teaching skills</a:t>
            </a:r>
          </a:p>
          <a:p>
            <a:pPr lvl="2"/>
            <a:r>
              <a:rPr lang="en-US" sz="2200"/>
              <a:t>Modules to improve teaching skills</a:t>
            </a:r>
          </a:p>
          <a:p>
            <a:pPr lvl="2"/>
            <a:r>
              <a:rPr lang="en-US" sz="2200"/>
              <a:t>Training in :</a:t>
            </a:r>
          </a:p>
          <a:p>
            <a:pPr lvl="3"/>
            <a:r>
              <a:rPr lang="en-US" sz="2200"/>
              <a:t>Communication skills</a:t>
            </a:r>
          </a:p>
          <a:p>
            <a:pPr lvl="3"/>
            <a:r>
              <a:rPr lang="en-US" sz="2200"/>
              <a:t>Professionalism</a:t>
            </a:r>
          </a:p>
          <a:p>
            <a:pPr lvl="3"/>
            <a:r>
              <a:rPr lang="en-US" sz="2200"/>
              <a:t>Diversity, equity and inclusion</a:t>
            </a:r>
          </a:p>
          <a:p>
            <a:pPr lvl="2"/>
            <a:r>
              <a:rPr lang="en-US" sz="2200"/>
              <a:t>Educational research support</a:t>
            </a:r>
          </a:p>
          <a:p>
            <a:pPr lvl="2"/>
            <a:endParaRPr lang="en-US" sz="2200"/>
          </a:p>
          <a:p>
            <a:pPr lvl="2"/>
            <a:endParaRPr lang="en-US" sz="2200"/>
          </a:p>
          <a:p>
            <a:pPr lvl="1"/>
            <a:endParaRPr lang="en-US" sz="2200"/>
          </a:p>
        </p:txBody>
      </p:sp>
    </p:spTree>
    <p:extLst>
      <p:ext uri="{BB962C8B-B14F-4D97-AF65-F5344CB8AC3E}">
        <p14:creationId xmlns:p14="http://schemas.microsoft.com/office/powerpoint/2010/main" val="1704995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432</TotalTime>
  <Words>764</Words>
  <Application>Microsoft Macintosh PowerPoint</Application>
  <PresentationFormat>Widescreen</PresentationFormat>
  <Paragraphs>87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Institutional support for Residents as Teachers</vt:lpstr>
      <vt:lpstr>Introduction</vt:lpstr>
      <vt:lpstr>Expectations </vt:lpstr>
      <vt:lpstr>How can institutions be supportive? </vt:lpstr>
      <vt:lpstr>Why do residents need institutional support? </vt:lpstr>
      <vt:lpstr>Training the resident – Residency level</vt:lpstr>
      <vt:lpstr>Training the resident – Residency level</vt:lpstr>
      <vt:lpstr>Training the resident – Residency level</vt:lpstr>
      <vt:lpstr>GME level – educational track</vt:lpstr>
      <vt:lpstr>Institutional support</vt:lpstr>
      <vt:lpstr>Institutional support- networking</vt:lpstr>
      <vt:lpstr>Incentives</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Institutional support for Residents as Teachers</dc:title>
  <dc:creator>Ayesha Gittens</dc:creator>
  <cp:lastModifiedBy>jessica.bod@yale.edu</cp:lastModifiedBy>
  <cp:revision>9</cp:revision>
  <dcterms:created xsi:type="dcterms:W3CDTF">2021-10-03T22:53:04Z</dcterms:created>
  <dcterms:modified xsi:type="dcterms:W3CDTF">2022-02-17T15:25:29Z</dcterms:modified>
</cp:coreProperties>
</file>