
<file path=[Content_Types].xml><?xml version="1.0" encoding="utf-8"?>
<Types xmlns="http://schemas.openxmlformats.org/package/2006/content-types">
  <Default Extension="gif" ContentType="image/gif"/>
  <Default Extension="jpeg" ContentType="image/jpeg"/>
  <Default Extension="mp4" ContentType="vide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63" r:id="rId3"/>
    <p:sldId id="258" r:id="rId4"/>
    <p:sldId id="259" r:id="rId5"/>
    <p:sldId id="260" r:id="rId6"/>
    <p:sldId id="262"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th Lotterman" initials="SL" lastIdx="1" clrIdx="0">
    <p:extLst>
      <p:ext uri="{19B8F6BF-5375-455C-9EA6-DF929625EA0E}">
        <p15:presenceInfo xmlns:p15="http://schemas.microsoft.com/office/powerpoint/2012/main" userId="d9220e8c655ad76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65"/>
    <p:restoredTop sz="84866"/>
  </p:normalViewPr>
  <p:slideViewPr>
    <p:cSldViewPr snapToGrid="0" snapToObjects="1">
      <p:cViewPr varScale="1">
        <p:scale>
          <a:sx n="74" d="100"/>
          <a:sy n="74" d="100"/>
        </p:scale>
        <p:origin x="1544" y="176"/>
      </p:cViewPr>
      <p:guideLst/>
    </p:cSldViewPr>
  </p:slideViewPr>
  <p:notesTextViewPr>
    <p:cViewPr>
      <p:scale>
        <a:sx n="1" d="1"/>
        <a:sy n="1" d="1"/>
      </p:scale>
      <p:origin x="0" y="-104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5CA207-7680-D540-B59B-89BFA8FF2F1D}" type="datetimeFigureOut">
              <a:rPr lang="en-US" smtClean="0"/>
              <a:t>11/29/21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A0441-FC84-E94B-BFCF-515E67036742}" type="slidenum">
              <a:rPr lang="en-US" smtClean="0"/>
              <a:t>‹#›</a:t>
            </a:fld>
            <a:endParaRPr lang="en-US"/>
          </a:p>
        </p:txBody>
      </p:sp>
    </p:spTree>
    <p:extLst>
      <p:ext uri="{BB962C8B-B14F-4D97-AF65-F5344CB8AC3E}">
        <p14:creationId xmlns:p14="http://schemas.microsoft.com/office/powerpoint/2010/main" val="3943002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are wired to tell and receive stories from an early age. We have been telling stories for thousands of years, passing the oral tradition from clan to tribe to family. This tradition has fallen to the way side with modern lectures. Stories engage the audience and allow them to activate prior knowledge and prior experience. A presentation, like a good story, should have a strong opening, interesting middle with some conflict, and resolution with a powerful finish.”</a:t>
            </a:r>
          </a:p>
          <a:p>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Emcases</a:t>
            </a:r>
            <a:r>
              <a:rPr lang="en-US" sz="1200" b="0" i="0" u="none" strike="noStrike" kern="1200" dirty="0">
                <a:solidFill>
                  <a:schemeClr val="tx1"/>
                </a:solidFill>
                <a:effectLst/>
                <a:latin typeface="+mn-lt"/>
                <a:ea typeface="+mn-ea"/>
                <a:cs typeface="+mn-cs"/>
              </a:rPr>
              <a:t> podcast 80</a:t>
            </a:r>
          </a:p>
          <a:p>
            <a:br>
              <a:rPr lang="en-US" dirty="0"/>
            </a:br>
            <a:endParaRPr lang="en-US" dirty="0"/>
          </a:p>
        </p:txBody>
      </p:sp>
      <p:sp>
        <p:nvSpPr>
          <p:cNvPr id="4" name="Slide Number Placeholder 3"/>
          <p:cNvSpPr>
            <a:spLocks noGrp="1"/>
          </p:cNvSpPr>
          <p:nvPr>
            <p:ph type="sldNum" sz="quarter" idx="5"/>
          </p:nvPr>
        </p:nvSpPr>
        <p:spPr/>
        <p:txBody>
          <a:bodyPr/>
          <a:lstStyle/>
          <a:p>
            <a:fld id="{B62A0441-FC84-E94B-BFCF-515E67036742}" type="slidenum">
              <a:rPr lang="en-US" smtClean="0"/>
              <a:t>3</a:t>
            </a:fld>
            <a:endParaRPr lang="en-US"/>
          </a:p>
        </p:txBody>
      </p:sp>
    </p:spTree>
    <p:extLst>
      <p:ext uri="{BB962C8B-B14F-4D97-AF65-F5344CB8AC3E}">
        <p14:creationId xmlns:p14="http://schemas.microsoft.com/office/powerpoint/2010/main" val="3179087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“Keeping your presentation simple applies to the content of your entire presentation as well as your slides. A rough guide is to deliver no more than three take home points that you state in your introduction, repeat in the body of the talk with sub-points, embellishments, stories, examples and analogies to illustrate your points, and then again repeat your take home points in your closing remarks.</a:t>
            </a:r>
          </a:p>
          <a:p>
            <a:r>
              <a:rPr lang="en-US" sz="1200" b="0" i="0" u="none" strike="noStrike" kern="1200" dirty="0">
                <a:solidFill>
                  <a:schemeClr val="tx1"/>
                </a:solidFill>
                <a:effectLst/>
                <a:latin typeface="+mn-lt"/>
                <a:ea typeface="+mn-ea"/>
                <a:cs typeface="+mn-cs"/>
              </a:rPr>
              <a:t>Repetition is vital to learning.”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Emcases</a:t>
            </a:r>
            <a:r>
              <a:rPr lang="en-US" sz="1200" b="0" i="0" u="none" strike="noStrike" kern="1200" dirty="0">
                <a:solidFill>
                  <a:schemeClr val="tx1"/>
                </a:solidFill>
                <a:effectLst/>
                <a:latin typeface="+mn-lt"/>
                <a:ea typeface="+mn-ea"/>
                <a:cs typeface="+mn-cs"/>
              </a:rPr>
              <a:t> podcast 80</a:t>
            </a:r>
          </a:p>
          <a:p>
            <a:endParaRPr lang="en-US" dirty="0"/>
          </a:p>
        </p:txBody>
      </p:sp>
      <p:sp>
        <p:nvSpPr>
          <p:cNvPr id="4" name="Slide Number Placeholder 3"/>
          <p:cNvSpPr>
            <a:spLocks noGrp="1"/>
          </p:cNvSpPr>
          <p:nvPr>
            <p:ph type="sldNum" sz="quarter" idx="5"/>
          </p:nvPr>
        </p:nvSpPr>
        <p:spPr/>
        <p:txBody>
          <a:bodyPr/>
          <a:lstStyle/>
          <a:p>
            <a:fld id="{B62A0441-FC84-E94B-BFCF-515E67036742}" type="slidenum">
              <a:rPr lang="en-US" smtClean="0"/>
              <a:t>4</a:t>
            </a:fld>
            <a:endParaRPr lang="en-US"/>
          </a:p>
        </p:txBody>
      </p:sp>
    </p:spTree>
    <p:extLst>
      <p:ext uri="{BB962C8B-B14F-4D97-AF65-F5344CB8AC3E}">
        <p14:creationId xmlns:p14="http://schemas.microsoft.com/office/powerpoint/2010/main" val="230925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 “Manage your flow” during your presentation</a:t>
            </a:r>
          </a:p>
          <a:p>
            <a:r>
              <a:rPr lang="en-US" dirty="0"/>
              <a:t>Rehearse your presentation</a:t>
            </a:r>
            <a:br>
              <a:rPr lang="en-US" dirty="0"/>
            </a:br>
            <a:r>
              <a:rPr lang="en-US" dirty="0"/>
              <a:t>Body language</a:t>
            </a:r>
          </a:p>
        </p:txBody>
      </p:sp>
      <p:sp>
        <p:nvSpPr>
          <p:cNvPr id="4" name="Slide Number Placeholder 3"/>
          <p:cNvSpPr>
            <a:spLocks noGrp="1"/>
          </p:cNvSpPr>
          <p:nvPr>
            <p:ph type="sldNum" sz="quarter" idx="5"/>
          </p:nvPr>
        </p:nvSpPr>
        <p:spPr/>
        <p:txBody>
          <a:bodyPr/>
          <a:lstStyle/>
          <a:p>
            <a:fld id="{B62A0441-FC84-E94B-BFCF-515E67036742}" type="slidenum">
              <a:rPr lang="en-US" smtClean="0"/>
              <a:t>5</a:t>
            </a:fld>
            <a:endParaRPr lang="en-US"/>
          </a:p>
        </p:txBody>
      </p:sp>
    </p:spTree>
    <p:extLst>
      <p:ext uri="{BB962C8B-B14F-4D97-AF65-F5344CB8AC3E}">
        <p14:creationId xmlns:p14="http://schemas.microsoft.com/office/powerpoint/2010/main" val="4005992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Albert </a:t>
            </a:r>
            <a:r>
              <a:rPr lang="en-US" sz="1200" kern="1200" dirty="0" err="1">
                <a:solidFill>
                  <a:schemeClr val="tx1"/>
                </a:solidFill>
                <a:effectLst/>
                <a:latin typeface="+mn-lt"/>
                <a:ea typeface="+mn-ea"/>
                <a:cs typeface="+mn-cs"/>
              </a:rPr>
              <a:t>Mohrabian</a:t>
            </a:r>
            <a:r>
              <a:rPr lang="en-US" sz="1200" kern="1200" dirty="0">
                <a:solidFill>
                  <a:schemeClr val="tx1"/>
                </a:solidFill>
                <a:effectLst/>
                <a:latin typeface="+mn-lt"/>
                <a:ea typeface="+mn-ea"/>
                <a:cs typeface="+mn-cs"/>
              </a:rPr>
              <a:t>, PhD, published a study discussing what an audience will remember: verbal content (things said) 7%, voice (tonal quality—how it was said) 38%, </a:t>
            </a:r>
            <a:r>
              <a:rPr lang="en-US" sz="1200" b="1" kern="1200" dirty="0">
                <a:solidFill>
                  <a:schemeClr val="tx1"/>
                </a:solidFill>
                <a:effectLst/>
                <a:latin typeface="+mn-lt"/>
                <a:ea typeface="+mn-ea"/>
                <a:cs typeface="+mn-cs"/>
              </a:rPr>
              <a:t>Body language (presentation style of lecturer) 58%</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62A0441-FC84-E94B-BFCF-515E67036742}" type="slidenum">
              <a:rPr lang="en-US" smtClean="0"/>
              <a:t>6</a:t>
            </a:fld>
            <a:endParaRPr lang="en-US"/>
          </a:p>
        </p:txBody>
      </p:sp>
    </p:spTree>
    <p:extLst>
      <p:ext uri="{BB962C8B-B14F-4D97-AF65-F5344CB8AC3E}">
        <p14:creationId xmlns:p14="http://schemas.microsoft.com/office/powerpoint/2010/main" val="3987742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Choosing a case: consider cases with diagnostic or management dilemmas and decision-making issues or consider a “theme” based conference</a:t>
            </a:r>
          </a:p>
          <a:p>
            <a:pPr lvl="1"/>
            <a:r>
              <a:rPr lang="en-US" sz="1200" kern="1200" dirty="0">
                <a:solidFill>
                  <a:schemeClr val="tx1"/>
                </a:solidFill>
                <a:effectLst/>
                <a:latin typeface="+mn-lt"/>
                <a:ea typeface="+mn-ea"/>
                <a:cs typeface="+mn-cs"/>
              </a:rPr>
              <a:t>-Consider inviting EM colleagues from other system hospitals or combined conference with another specialty</a:t>
            </a:r>
          </a:p>
          <a:p>
            <a:pPr lvl="0"/>
            <a:r>
              <a:rPr lang="en-US" sz="1200" kern="1200" dirty="0">
                <a:solidFill>
                  <a:schemeClr val="tx1"/>
                </a:solidFill>
                <a:effectLst/>
                <a:latin typeface="+mn-lt"/>
                <a:ea typeface="+mn-ea"/>
                <a:cs typeface="+mn-cs"/>
              </a:rPr>
              <a:t>Know the case, all the details, timeline, vital signs, labs, consultations, imaging, </a:t>
            </a:r>
            <a:r>
              <a:rPr lang="en-US" sz="1200" kern="1200" dirty="0" err="1">
                <a:solidFill>
                  <a:schemeClr val="tx1"/>
                </a:solidFill>
                <a:effectLst/>
                <a:latin typeface="+mn-lt"/>
                <a:ea typeface="+mn-ea"/>
                <a:cs typeface="+mn-cs"/>
              </a:rPr>
              <a:t>etc</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Understand the issues – was there an error, if so, what type: misdiagnosis, missed information, missed differential,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what is the teaching/learning point of the case; education about the missed condition – pearls for diagnosis/treatment in the ED</a:t>
            </a:r>
          </a:p>
          <a:p>
            <a:pPr lvl="1"/>
            <a:r>
              <a:rPr lang="en-US" sz="1200" kern="1200" dirty="0">
                <a:solidFill>
                  <a:schemeClr val="tx1"/>
                </a:solidFill>
                <a:effectLst/>
                <a:latin typeface="+mn-lt"/>
                <a:ea typeface="+mn-ea"/>
                <a:cs typeface="+mn-cs"/>
              </a:rPr>
              <a:t>Consider focusing on systems issues</a:t>
            </a:r>
          </a:p>
          <a:p>
            <a:pPr lvl="2"/>
            <a:r>
              <a:rPr lang="en-US" sz="1200" kern="1200" dirty="0">
                <a:solidFill>
                  <a:schemeClr val="tx1"/>
                </a:solidFill>
                <a:effectLst/>
                <a:latin typeface="+mn-lt"/>
                <a:ea typeface="+mn-ea"/>
                <a:cs typeface="+mn-cs"/>
              </a:rPr>
              <a:t>“useful to discuss the many unique aspects of our practice environment that predispose to medical mis- takes. These include multi-tasking, frequent interruptions during shifts,3 inadequate communication and continuity during shift change, varying availability of diagnostic studies, patient volume, and over-reliance on consultants for decision-making and disposition” </a:t>
            </a:r>
          </a:p>
          <a:p>
            <a:pPr lvl="0"/>
            <a:r>
              <a:rPr lang="en-US" sz="1200" kern="1200" dirty="0">
                <a:solidFill>
                  <a:schemeClr val="tx1"/>
                </a:solidFill>
                <a:effectLst/>
                <a:latin typeface="+mn-lt"/>
                <a:ea typeface="+mn-ea"/>
                <a:cs typeface="+mn-cs"/>
              </a:rPr>
              <a:t>Avoid placing blame (presenting anonymously can enhance teaching and avoid shame), can be helpful to get input from the clinicians involved while putting together the conference</a:t>
            </a:r>
          </a:p>
          <a:p>
            <a:pPr lvl="0"/>
            <a:r>
              <a:rPr lang="en-US" sz="1200" kern="1200" dirty="0">
                <a:solidFill>
                  <a:schemeClr val="tx1"/>
                </a:solidFill>
                <a:effectLst/>
                <a:latin typeface="+mn-lt"/>
                <a:ea typeface="+mn-ea"/>
                <a:cs typeface="+mn-cs"/>
              </a:rPr>
              <a:t>Ask questions of the audience to make them commit to a course of action (ex. who would intubate the patient now?)</a:t>
            </a:r>
          </a:p>
          <a:p>
            <a:pPr lvl="0"/>
            <a:r>
              <a:rPr lang="en-US" sz="1200" kern="1200" dirty="0">
                <a:solidFill>
                  <a:schemeClr val="tx1"/>
                </a:solidFill>
                <a:effectLst/>
                <a:latin typeface="+mn-lt"/>
                <a:ea typeface="+mn-ea"/>
                <a:cs typeface="+mn-cs"/>
              </a:rPr>
              <a:t>Brief and EM pertinent teaching points, covering the epidemiology, differential diagnosis, treatment/management (review recent or “landmark” articles)</a:t>
            </a:r>
          </a:p>
          <a:p>
            <a:endParaRPr lang="en-US" dirty="0"/>
          </a:p>
        </p:txBody>
      </p:sp>
      <p:sp>
        <p:nvSpPr>
          <p:cNvPr id="4" name="Slide Number Placeholder 3"/>
          <p:cNvSpPr>
            <a:spLocks noGrp="1"/>
          </p:cNvSpPr>
          <p:nvPr>
            <p:ph type="sldNum" sz="quarter" idx="5"/>
          </p:nvPr>
        </p:nvSpPr>
        <p:spPr/>
        <p:txBody>
          <a:bodyPr/>
          <a:lstStyle/>
          <a:p>
            <a:fld id="{B62A0441-FC84-E94B-BFCF-515E67036742}" type="slidenum">
              <a:rPr lang="en-US" smtClean="0"/>
              <a:t>7</a:t>
            </a:fld>
            <a:endParaRPr lang="en-US"/>
          </a:p>
        </p:txBody>
      </p:sp>
    </p:spTree>
    <p:extLst>
      <p:ext uri="{BB962C8B-B14F-4D97-AF65-F5344CB8AC3E}">
        <p14:creationId xmlns:p14="http://schemas.microsoft.com/office/powerpoint/2010/main" val="1239518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068A4-E1FE-154C-AB09-E72C6F8628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1C2847-6C5E-D449-9AC3-9C7C9BEC17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E95E9D-3B48-1444-810E-F08C40CE913F}"/>
              </a:ext>
            </a:extLst>
          </p:cNvPr>
          <p:cNvSpPr>
            <a:spLocks noGrp="1"/>
          </p:cNvSpPr>
          <p:nvPr>
            <p:ph type="dt" sz="half" idx="10"/>
          </p:nvPr>
        </p:nvSpPr>
        <p:spPr/>
        <p:txBody>
          <a:bodyPr/>
          <a:lstStyle/>
          <a:p>
            <a:fld id="{1FA76C06-53AD-8A40-B3CC-BB99E187EA40}" type="datetimeFigureOut">
              <a:rPr lang="en-US" smtClean="0"/>
              <a:t>11/29/21</a:t>
            </a:fld>
            <a:endParaRPr lang="en-US"/>
          </a:p>
        </p:txBody>
      </p:sp>
      <p:sp>
        <p:nvSpPr>
          <p:cNvPr id="5" name="Footer Placeholder 4">
            <a:extLst>
              <a:ext uri="{FF2B5EF4-FFF2-40B4-BE49-F238E27FC236}">
                <a16:creationId xmlns:a16="http://schemas.microsoft.com/office/drawing/2014/main" id="{6F00358D-F511-404E-B05D-1160DCDAC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7B49F-9E91-7144-9EA9-09B71AF213F2}"/>
              </a:ext>
            </a:extLst>
          </p:cNvPr>
          <p:cNvSpPr>
            <a:spLocks noGrp="1"/>
          </p:cNvSpPr>
          <p:nvPr>
            <p:ph type="sldNum" sz="quarter" idx="12"/>
          </p:nvPr>
        </p:nvSpPr>
        <p:spPr/>
        <p:txBody>
          <a:bodyPr/>
          <a:lstStyle/>
          <a:p>
            <a:fld id="{26DCD08B-68F4-0C40-932A-6A6273A865F6}" type="slidenum">
              <a:rPr lang="en-US" smtClean="0"/>
              <a:t>‹#›</a:t>
            </a:fld>
            <a:endParaRPr lang="en-US"/>
          </a:p>
        </p:txBody>
      </p:sp>
    </p:spTree>
    <p:extLst>
      <p:ext uri="{BB962C8B-B14F-4D97-AF65-F5344CB8AC3E}">
        <p14:creationId xmlns:p14="http://schemas.microsoft.com/office/powerpoint/2010/main" val="8744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2E99-44AB-8F46-9BE8-54AF18C619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E83378-2E28-5840-99A6-FAD2AEAFEA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C8F79-1452-3E48-97E1-89085B342E3D}"/>
              </a:ext>
            </a:extLst>
          </p:cNvPr>
          <p:cNvSpPr>
            <a:spLocks noGrp="1"/>
          </p:cNvSpPr>
          <p:nvPr>
            <p:ph type="dt" sz="half" idx="10"/>
          </p:nvPr>
        </p:nvSpPr>
        <p:spPr/>
        <p:txBody>
          <a:bodyPr/>
          <a:lstStyle/>
          <a:p>
            <a:fld id="{1FA76C06-53AD-8A40-B3CC-BB99E187EA40}" type="datetimeFigureOut">
              <a:rPr lang="en-US" smtClean="0"/>
              <a:t>11/29/21</a:t>
            </a:fld>
            <a:endParaRPr lang="en-US"/>
          </a:p>
        </p:txBody>
      </p:sp>
      <p:sp>
        <p:nvSpPr>
          <p:cNvPr id="5" name="Footer Placeholder 4">
            <a:extLst>
              <a:ext uri="{FF2B5EF4-FFF2-40B4-BE49-F238E27FC236}">
                <a16:creationId xmlns:a16="http://schemas.microsoft.com/office/drawing/2014/main" id="{58769D11-0FE2-414C-9A44-8DE41F29A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58277-3A63-C341-8EC4-85FBF66BFC67}"/>
              </a:ext>
            </a:extLst>
          </p:cNvPr>
          <p:cNvSpPr>
            <a:spLocks noGrp="1"/>
          </p:cNvSpPr>
          <p:nvPr>
            <p:ph type="sldNum" sz="quarter" idx="12"/>
          </p:nvPr>
        </p:nvSpPr>
        <p:spPr/>
        <p:txBody>
          <a:bodyPr/>
          <a:lstStyle/>
          <a:p>
            <a:fld id="{26DCD08B-68F4-0C40-932A-6A6273A865F6}" type="slidenum">
              <a:rPr lang="en-US" smtClean="0"/>
              <a:t>‹#›</a:t>
            </a:fld>
            <a:endParaRPr lang="en-US"/>
          </a:p>
        </p:txBody>
      </p:sp>
    </p:spTree>
    <p:extLst>
      <p:ext uri="{BB962C8B-B14F-4D97-AF65-F5344CB8AC3E}">
        <p14:creationId xmlns:p14="http://schemas.microsoft.com/office/powerpoint/2010/main" val="226209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78D4A4-225D-7949-AB9D-E5FF0D9CEB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24A62-AD75-384C-908A-C46E070490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FC2AC-75DC-3446-BB0B-559244EABA9B}"/>
              </a:ext>
            </a:extLst>
          </p:cNvPr>
          <p:cNvSpPr>
            <a:spLocks noGrp="1"/>
          </p:cNvSpPr>
          <p:nvPr>
            <p:ph type="dt" sz="half" idx="10"/>
          </p:nvPr>
        </p:nvSpPr>
        <p:spPr/>
        <p:txBody>
          <a:bodyPr/>
          <a:lstStyle/>
          <a:p>
            <a:fld id="{1FA76C06-53AD-8A40-B3CC-BB99E187EA40}" type="datetimeFigureOut">
              <a:rPr lang="en-US" smtClean="0"/>
              <a:t>11/29/21</a:t>
            </a:fld>
            <a:endParaRPr lang="en-US"/>
          </a:p>
        </p:txBody>
      </p:sp>
      <p:sp>
        <p:nvSpPr>
          <p:cNvPr id="5" name="Footer Placeholder 4">
            <a:extLst>
              <a:ext uri="{FF2B5EF4-FFF2-40B4-BE49-F238E27FC236}">
                <a16:creationId xmlns:a16="http://schemas.microsoft.com/office/drawing/2014/main" id="{EC0F7C6B-8FE5-C742-B331-D881AB819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F2822E-5DD6-1B44-8CD9-7E61E1996993}"/>
              </a:ext>
            </a:extLst>
          </p:cNvPr>
          <p:cNvSpPr>
            <a:spLocks noGrp="1"/>
          </p:cNvSpPr>
          <p:nvPr>
            <p:ph type="sldNum" sz="quarter" idx="12"/>
          </p:nvPr>
        </p:nvSpPr>
        <p:spPr/>
        <p:txBody>
          <a:bodyPr/>
          <a:lstStyle/>
          <a:p>
            <a:fld id="{26DCD08B-68F4-0C40-932A-6A6273A865F6}" type="slidenum">
              <a:rPr lang="en-US" smtClean="0"/>
              <a:t>‹#›</a:t>
            </a:fld>
            <a:endParaRPr lang="en-US"/>
          </a:p>
        </p:txBody>
      </p:sp>
    </p:spTree>
    <p:extLst>
      <p:ext uri="{BB962C8B-B14F-4D97-AF65-F5344CB8AC3E}">
        <p14:creationId xmlns:p14="http://schemas.microsoft.com/office/powerpoint/2010/main" val="4141375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4B031-9AD6-0D4A-B851-EE9FD84CFF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74E8D2-DB52-A440-885B-C21DE12EA7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4B0691-58F5-C147-8B95-A46165EC772D}"/>
              </a:ext>
            </a:extLst>
          </p:cNvPr>
          <p:cNvSpPr>
            <a:spLocks noGrp="1"/>
          </p:cNvSpPr>
          <p:nvPr>
            <p:ph type="dt" sz="half" idx="10"/>
          </p:nvPr>
        </p:nvSpPr>
        <p:spPr/>
        <p:txBody>
          <a:bodyPr/>
          <a:lstStyle/>
          <a:p>
            <a:fld id="{1FA76C06-53AD-8A40-B3CC-BB99E187EA40}" type="datetimeFigureOut">
              <a:rPr lang="en-US" smtClean="0"/>
              <a:t>11/29/21</a:t>
            </a:fld>
            <a:endParaRPr lang="en-US"/>
          </a:p>
        </p:txBody>
      </p:sp>
      <p:sp>
        <p:nvSpPr>
          <p:cNvPr id="5" name="Footer Placeholder 4">
            <a:extLst>
              <a:ext uri="{FF2B5EF4-FFF2-40B4-BE49-F238E27FC236}">
                <a16:creationId xmlns:a16="http://schemas.microsoft.com/office/drawing/2014/main" id="{340B630A-172B-9A41-961D-154FE7703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52779-E17A-DE48-8633-791E6EFE8819}"/>
              </a:ext>
            </a:extLst>
          </p:cNvPr>
          <p:cNvSpPr>
            <a:spLocks noGrp="1"/>
          </p:cNvSpPr>
          <p:nvPr>
            <p:ph type="sldNum" sz="quarter" idx="12"/>
          </p:nvPr>
        </p:nvSpPr>
        <p:spPr/>
        <p:txBody>
          <a:bodyPr/>
          <a:lstStyle/>
          <a:p>
            <a:fld id="{26DCD08B-68F4-0C40-932A-6A6273A865F6}" type="slidenum">
              <a:rPr lang="en-US" smtClean="0"/>
              <a:t>‹#›</a:t>
            </a:fld>
            <a:endParaRPr lang="en-US"/>
          </a:p>
        </p:txBody>
      </p:sp>
    </p:spTree>
    <p:extLst>
      <p:ext uri="{BB962C8B-B14F-4D97-AF65-F5344CB8AC3E}">
        <p14:creationId xmlns:p14="http://schemas.microsoft.com/office/powerpoint/2010/main" val="3135731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C173-34BA-6E43-8662-0EECAEA7E3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0CA0E8-B5B3-FB41-BDDE-02EF7504AA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64B118-3389-CC4A-8343-D2F0C6E96CD7}"/>
              </a:ext>
            </a:extLst>
          </p:cNvPr>
          <p:cNvSpPr>
            <a:spLocks noGrp="1"/>
          </p:cNvSpPr>
          <p:nvPr>
            <p:ph type="dt" sz="half" idx="10"/>
          </p:nvPr>
        </p:nvSpPr>
        <p:spPr/>
        <p:txBody>
          <a:bodyPr/>
          <a:lstStyle/>
          <a:p>
            <a:fld id="{1FA76C06-53AD-8A40-B3CC-BB99E187EA40}" type="datetimeFigureOut">
              <a:rPr lang="en-US" smtClean="0"/>
              <a:t>11/29/21</a:t>
            </a:fld>
            <a:endParaRPr lang="en-US"/>
          </a:p>
        </p:txBody>
      </p:sp>
      <p:sp>
        <p:nvSpPr>
          <p:cNvPr id="5" name="Footer Placeholder 4">
            <a:extLst>
              <a:ext uri="{FF2B5EF4-FFF2-40B4-BE49-F238E27FC236}">
                <a16:creationId xmlns:a16="http://schemas.microsoft.com/office/drawing/2014/main" id="{D48F34F5-52A5-BA46-BE96-B45D4BC35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8D9F6-08C8-5943-81DC-FF25E43D81EF}"/>
              </a:ext>
            </a:extLst>
          </p:cNvPr>
          <p:cNvSpPr>
            <a:spLocks noGrp="1"/>
          </p:cNvSpPr>
          <p:nvPr>
            <p:ph type="sldNum" sz="quarter" idx="12"/>
          </p:nvPr>
        </p:nvSpPr>
        <p:spPr/>
        <p:txBody>
          <a:bodyPr/>
          <a:lstStyle/>
          <a:p>
            <a:fld id="{26DCD08B-68F4-0C40-932A-6A6273A865F6}" type="slidenum">
              <a:rPr lang="en-US" smtClean="0"/>
              <a:t>‹#›</a:t>
            </a:fld>
            <a:endParaRPr lang="en-US"/>
          </a:p>
        </p:txBody>
      </p:sp>
    </p:spTree>
    <p:extLst>
      <p:ext uri="{BB962C8B-B14F-4D97-AF65-F5344CB8AC3E}">
        <p14:creationId xmlns:p14="http://schemas.microsoft.com/office/powerpoint/2010/main" val="321210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3DD9F-DC55-ED47-9427-7774DF0DF7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3221AF-B052-A743-815E-E87F2733F4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97DA7A-BCA7-C648-B7DB-93CDAB65BE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EF261-0275-6B43-B71C-E93ADAF23F47}"/>
              </a:ext>
            </a:extLst>
          </p:cNvPr>
          <p:cNvSpPr>
            <a:spLocks noGrp="1"/>
          </p:cNvSpPr>
          <p:nvPr>
            <p:ph type="dt" sz="half" idx="10"/>
          </p:nvPr>
        </p:nvSpPr>
        <p:spPr/>
        <p:txBody>
          <a:bodyPr/>
          <a:lstStyle/>
          <a:p>
            <a:fld id="{1FA76C06-53AD-8A40-B3CC-BB99E187EA40}" type="datetimeFigureOut">
              <a:rPr lang="en-US" smtClean="0"/>
              <a:t>11/29/21</a:t>
            </a:fld>
            <a:endParaRPr lang="en-US"/>
          </a:p>
        </p:txBody>
      </p:sp>
      <p:sp>
        <p:nvSpPr>
          <p:cNvPr id="6" name="Footer Placeholder 5">
            <a:extLst>
              <a:ext uri="{FF2B5EF4-FFF2-40B4-BE49-F238E27FC236}">
                <a16:creationId xmlns:a16="http://schemas.microsoft.com/office/drawing/2014/main" id="{9264450A-5A3E-D643-BA1D-DA39C21A3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EF73E-2F26-4F44-B73F-4CC8A4481E84}"/>
              </a:ext>
            </a:extLst>
          </p:cNvPr>
          <p:cNvSpPr>
            <a:spLocks noGrp="1"/>
          </p:cNvSpPr>
          <p:nvPr>
            <p:ph type="sldNum" sz="quarter" idx="12"/>
          </p:nvPr>
        </p:nvSpPr>
        <p:spPr/>
        <p:txBody>
          <a:bodyPr/>
          <a:lstStyle/>
          <a:p>
            <a:fld id="{26DCD08B-68F4-0C40-932A-6A6273A865F6}" type="slidenum">
              <a:rPr lang="en-US" smtClean="0"/>
              <a:t>‹#›</a:t>
            </a:fld>
            <a:endParaRPr lang="en-US"/>
          </a:p>
        </p:txBody>
      </p:sp>
    </p:spTree>
    <p:extLst>
      <p:ext uri="{BB962C8B-B14F-4D97-AF65-F5344CB8AC3E}">
        <p14:creationId xmlns:p14="http://schemas.microsoft.com/office/powerpoint/2010/main" val="3054003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68FB-0DEA-0C4B-9CDC-F347786C4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D4F89C-DD1A-4F4E-90F6-3B726226BD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23AB46-A6E1-BF42-B818-91002FC86F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5CF014-9643-A545-9C19-5C61C5F0BA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2D8529-042F-0A44-9B86-1B96F24A76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689E73-C156-2C48-907C-168396930F62}"/>
              </a:ext>
            </a:extLst>
          </p:cNvPr>
          <p:cNvSpPr>
            <a:spLocks noGrp="1"/>
          </p:cNvSpPr>
          <p:nvPr>
            <p:ph type="dt" sz="half" idx="10"/>
          </p:nvPr>
        </p:nvSpPr>
        <p:spPr/>
        <p:txBody>
          <a:bodyPr/>
          <a:lstStyle/>
          <a:p>
            <a:fld id="{1FA76C06-53AD-8A40-B3CC-BB99E187EA40}" type="datetimeFigureOut">
              <a:rPr lang="en-US" smtClean="0"/>
              <a:t>11/29/21</a:t>
            </a:fld>
            <a:endParaRPr lang="en-US"/>
          </a:p>
        </p:txBody>
      </p:sp>
      <p:sp>
        <p:nvSpPr>
          <p:cNvPr id="8" name="Footer Placeholder 7">
            <a:extLst>
              <a:ext uri="{FF2B5EF4-FFF2-40B4-BE49-F238E27FC236}">
                <a16:creationId xmlns:a16="http://schemas.microsoft.com/office/drawing/2014/main" id="{A1D53EF5-FECE-F24C-BF5B-15E3D7483D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442788-B3C1-B446-B348-CD306DFD7E92}"/>
              </a:ext>
            </a:extLst>
          </p:cNvPr>
          <p:cNvSpPr>
            <a:spLocks noGrp="1"/>
          </p:cNvSpPr>
          <p:nvPr>
            <p:ph type="sldNum" sz="quarter" idx="12"/>
          </p:nvPr>
        </p:nvSpPr>
        <p:spPr/>
        <p:txBody>
          <a:bodyPr/>
          <a:lstStyle/>
          <a:p>
            <a:fld id="{26DCD08B-68F4-0C40-932A-6A6273A865F6}" type="slidenum">
              <a:rPr lang="en-US" smtClean="0"/>
              <a:t>‹#›</a:t>
            </a:fld>
            <a:endParaRPr lang="en-US"/>
          </a:p>
        </p:txBody>
      </p:sp>
    </p:spTree>
    <p:extLst>
      <p:ext uri="{BB962C8B-B14F-4D97-AF65-F5344CB8AC3E}">
        <p14:creationId xmlns:p14="http://schemas.microsoft.com/office/powerpoint/2010/main" val="357676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75A43-22EF-724E-AC40-D95C4BB1F2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5970BE-C75B-2E41-A9BF-B3725BF5B0CC}"/>
              </a:ext>
            </a:extLst>
          </p:cNvPr>
          <p:cNvSpPr>
            <a:spLocks noGrp="1"/>
          </p:cNvSpPr>
          <p:nvPr>
            <p:ph type="dt" sz="half" idx="10"/>
          </p:nvPr>
        </p:nvSpPr>
        <p:spPr/>
        <p:txBody>
          <a:bodyPr/>
          <a:lstStyle/>
          <a:p>
            <a:fld id="{1FA76C06-53AD-8A40-B3CC-BB99E187EA40}" type="datetimeFigureOut">
              <a:rPr lang="en-US" smtClean="0"/>
              <a:t>11/29/21</a:t>
            </a:fld>
            <a:endParaRPr lang="en-US"/>
          </a:p>
        </p:txBody>
      </p:sp>
      <p:sp>
        <p:nvSpPr>
          <p:cNvPr id="4" name="Footer Placeholder 3">
            <a:extLst>
              <a:ext uri="{FF2B5EF4-FFF2-40B4-BE49-F238E27FC236}">
                <a16:creationId xmlns:a16="http://schemas.microsoft.com/office/drawing/2014/main" id="{E26C2912-D949-EA4A-A247-8E44D9934D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98D6B8-F091-1546-852A-9201815FBD21}"/>
              </a:ext>
            </a:extLst>
          </p:cNvPr>
          <p:cNvSpPr>
            <a:spLocks noGrp="1"/>
          </p:cNvSpPr>
          <p:nvPr>
            <p:ph type="sldNum" sz="quarter" idx="12"/>
          </p:nvPr>
        </p:nvSpPr>
        <p:spPr/>
        <p:txBody>
          <a:bodyPr/>
          <a:lstStyle/>
          <a:p>
            <a:fld id="{26DCD08B-68F4-0C40-932A-6A6273A865F6}" type="slidenum">
              <a:rPr lang="en-US" smtClean="0"/>
              <a:t>‹#›</a:t>
            </a:fld>
            <a:endParaRPr lang="en-US"/>
          </a:p>
        </p:txBody>
      </p:sp>
    </p:spTree>
    <p:extLst>
      <p:ext uri="{BB962C8B-B14F-4D97-AF65-F5344CB8AC3E}">
        <p14:creationId xmlns:p14="http://schemas.microsoft.com/office/powerpoint/2010/main" val="2851950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6C44C-4A02-8E4A-ADC7-881668FEEA31}"/>
              </a:ext>
            </a:extLst>
          </p:cNvPr>
          <p:cNvSpPr>
            <a:spLocks noGrp="1"/>
          </p:cNvSpPr>
          <p:nvPr>
            <p:ph type="dt" sz="half" idx="10"/>
          </p:nvPr>
        </p:nvSpPr>
        <p:spPr/>
        <p:txBody>
          <a:bodyPr/>
          <a:lstStyle/>
          <a:p>
            <a:fld id="{1FA76C06-53AD-8A40-B3CC-BB99E187EA40}" type="datetimeFigureOut">
              <a:rPr lang="en-US" smtClean="0"/>
              <a:t>11/29/21</a:t>
            </a:fld>
            <a:endParaRPr lang="en-US"/>
          </a:p>
        </p:txBody>
      </p:sp>
      <p:sp>
        <p:nvSpPr>
          <p:cNvPr id="3" name="Footer Placeholder 2">
            <a:extLst>
              <a:ext uri="{FF2B5EF4-FFF2-40B4-BE49-F238E27FC236}">
                <a16:creationId xmlns:a16="http://schemas.microsoft.com/office/drawing/2014/main" id="{30290AB1-08E7-C14F-A578-FCF3EF5A32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D68A0D-0353-4648-A537-EAD7FF7CADDE}"/>
              </a:ext>
            </a:extLst>
          </p:cNvPr>
          <p:cNvSpPr>
            <a:spLocks noGrp="1"/>
          </p:cNvSpPr>
          <p:nvPr>
            <p:ph type="sldNum" sz="quarter" idx="12"/>
          </p:nvPr>
        </p:nvSpPr>
        <p:spPr/>
        <p:txBody>
          <a:bodyPr/>
          <a:lstStyle/>
          <a:p>
            <a:fld id="{26DCD08B-68F4-0C40-932A-6A6273A865F6}" type="slidenum">
              <a:rPr lang="en-US" smtClean="0"/>
              <a:t>‹#›</a:t>
            </a:fld>
            <a:endParaRPr lang="en-US"/>
          </a:p>
        </p:txBody>
      </p:sp>
    </p:spTree>
    <p:extLst>
      <p:ext uri="{BB962C8B-B14F-4D97-AF65-F5344CB8AC3E}">
        <p14:creationId xmlns:p14="http://schemas.microsoft.com/office/powerpoint/2010/main" val="104281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EEAF-414E-E145-9697-4D190389E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6F559B-AFB6-FB4B-9E74-B6E9265C15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ECF471-9943-B645-A091-BF83B23EE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D92068-44EF-514F-89D1-476F80F8483D}"/>
              </a:ext>
            </a:extLst>
          </p:cNvPr>
          <p:cNvSpPr>
            <a:spLocks noGrp="1"/>
          </p:cNvSpPr>
          <p:nvPr>
            <p:ph type="dt" sz="half" idx="10"/>
          </p:nvPr>
        </p:nvSpPr>
        <p:spPr/>
        <p:txBody>
          <a:bodyPr/>
          <a:lstStyle/>
          <a:p>
            <a:fld id="{1FA76C06-53AD-8A40-B3CC-BB99E187EA40}" type="datetimeFigureOut">
              <a:rPr lang="en-US" smtClean="0"/>
              <a:t>11/29/21</a:t>
            </a:fld>
            <a:endParaRPr lang="en-US"/>
          </a:p>
        </p:txBody>
      </p:sp>
      <p:sp>
        <p:nvSpPr>
          <p:cNvPr id="6" name="Footer Placeholder 5">
            <a:extLst>
              <a:ext uri="{FF2B5EF4-FFF2-40B4-BE49-F238E27FC236}">
                <a16:creationId xmlns:a16="http://schemas.microsoft.com/office/drawing/2014/main" id="{0E5B2D0A-B5AD-0949-B9B2-B824E0BD90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A09B3D-0910-974C-978F-2F12732EBBAA}"/>
              </a:ext>
            </a:extLst>
          </p:cNvPr>
          <p:cNvSpPr>
            <a:spLocks noGrp="1"/>
          </p:cNvSpPr>
          <p:nvPr>
            <p:ph type="sldNum" sz="quarter" idx="12"/>
          </p:nvPr>
        </p:nvSpPr>
        <p:spPr/>
        <p:txBody>
          <a:bodyPr/>
          <a:lstStyle/>
          <a:p>
            <a:fld id="{26DCD08B-68F4-0C40-932A-6A6273A865F6}" type="slidenum">
              <a:rPr lang="en-US" smtClean="0"/>
              <a:t>‹#›</a:t>
            </a:fld>
            <a:endParaRPr lang="en-US"/>
          </a:p>
        </p:txBody>
      </p:sp>
    </p:spTree>
    <p:extLst>
      <p:ext uri="{BB962C8B-B14F-4D97-AF65-F5344CB8AC3E}">
        <p14:creationId xmlns:p14="http://schemas.microsoft.com/office/powerpoint/2010/main" val="3286308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A76F2-354D-7B4A-960D-477CD7C68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120B4F-AF15-9C47-BC52-946D53F356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BB6796-4C26-7143-9EF0-731748545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FF1B0-4934-4849-916C-47A3A7401322}"/>
              </a:ext>
            </a:extLst>
          </p:cNvPr>
          <p:cNvSpPr>
            <a:spLocks noGrp="1"/>
          </p:cNvSpPr>
          <p:nvPr>
            <p:ph type="dt" sz="half" idx="10"/>
          </p:nvPr>
        </p:nvSpPr>
        <p:spPr/>
        <p:txBody>
          <a:bodyPr/>
          <a:lstStyle/>
          <a:p>
            <a:fld id="{1FA76C06-53AD-8A40-B3CC-BB99E187EA40}" type="datetimeFigureOut">
              <a:rPr lang="en-US" smtClean="0"/>
              <a:t>11/29/21</a:t>
            </a:fld>
            <a:endParaRPr lang="en-US"/>
          </a:p>
        </p:txBody>
      </p:sp>
      <p:sp>
        <p:nvSpPr>
          <p:cNvPr id="6" name="Footer Placeholder 5">
            <a:extLst>
              <a:ext uri="{FF2B5EF4-FFF2-40B4-BE49-F238E27FC236}">
                <a16:creationId xmlns:a16="http://schemas.microsoft.com/office/drawing/2014/main" id="{3D676813-9CD2-5F4D-B5DF-5908FC8C2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7305C-A86D-8940-8A5B-667FF2964822}"/>
              </a:ext>
            </a:extLst>
          </p:cNvPr>
          <p:cNvSpPr>
            <a:spLocks noGrp="1"/>
          </p:cNvSpPr>
          <p:nvPr>
            <p:ph type="sldNum" sz="quarter" idx="12"/>
          </p:nvPr>
        </p:nvSpPr>
        <p:spPr/>
        <p:txBody>
          <a:bodyPr/>
          <a:lstStyle/>
          <a:p>
            <a:fld id="{26DCD08B-68F4-0C40-932A-6A6273A865F6}" type="slidenum">
              <a:rPr lang="en-US" smtClean="0"/>
              <a:t>‹#›</a:t>
            </a:fld>
            <a:endParaRPr lang="en-US"/>
          </a:p>
        </p:txBody>
      </p:sp>
    </p:spTree>
    <p:extLst>
      <p:ext uri="{BB962C8B-B14F-4D97-AF65-F5344CB8AC3E}">
        <p14:creationId xmlns:p14="http://schemas.microsoft.com/office/powerpoint/2010/main" val="476421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FB48A4-C2D2-FF41-8F61-EC31973C6F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510794-2B9E-7443-9DF6-FF179497A9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51FC8-8165-1044-A054-B794A52380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A76C06-53AD-8A40-B3CC-BB99E187EA40}" type="datetimeFigureOut">
              <a:rPr lang="en-US" smtClean="0"/>
              <a:t>11/29/21</a:t>
            </a:fld>
            <a:endParaRPr lang="en-US"/>
          </a:p>
        </p:txBody>
      </p:sp>
      <p:sp>
        <p:nvSpPr>
          <p:cNvPr id="5" name="Footer Placeholder 4">
            <a:extLst>
              <a:ext uri="{FF2B5EF4-FFF2-40B4-BE49-F238E27FC236}">
                <a16:creationId xmlns:a16="http://schemas.microsoft.com/office/drawing/2014/main" id="{DBC99F7E-11CB-5C45-A6D4-1AEBB2475B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5FA640-7622-D444-987F-87F33E669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CD08B-68F4-0C40-932A-6A6273A865F6}" type="slidenum">
              <a:rPr lang="en-US" smtClean="0"/>
              <a:t>‹#›</a:t>
            </a:fld>
            <a:endParaRPr lang="en-US"/>
          </a:p>
        </p:txBody>
      </p:sp>
    </p:spTree>
    <p:extLst>
      <p:ext uri="{BB962C8B-B14F-4D97-AF65-F5344CB8AC3E}">
        <p14:creationId xmlns:p14="http://schemas.microsoft.com/office/powerpoint/2010/main" val="3806283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B7CD22EC-7285-4E5A-919F-84485E1D664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2F5466-5908-0A46-B33F-1CCD313B329A}"/>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Large Group Teaching</a:t>
            </a:r>
          </a:p>
        </p:txBody>
      </p:sp>
      <p:sp>
        <p:nvSpPr>
          <p:cNvPr id="3" name="Subtitle 2">
            <a:extLst>
              <a:ext uri="{FF2B5EF4-FFF2-40B4-BE49-F238E27FC236}">
                <a16:creationId xmlns:a16="http://schemas.microsoft.com/office/drawing/2014/main" id="{1186F573-7A1E-4A45-B652-758E83BDB98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Seth Lotterman, MD</a:t>
            </a:r>
          </a:p>
          <a:p>
            <a:r>
              <a:rPr lang="en-US" dirty="0">
                <a:solidFill>
                  <a:srgbClr val="FFFFFF"/>
                </a:solidFill>
              </a:rPr>
              <a:t>2/19/2021</a:t>
            </a:r>
          </a:p>
        </p:txBody>
      </p:sp>
    </p:spTree>
    <p:extLst>
      <p:ext uri="{BB962C8B-B14F-4D97-AF65-F5344CB8AC3E}">
        <p14:creationId xmlns:p14="http://schemas.microsoft.com/office/powerpoint/2010/main" val="393892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5A30AC-8A22-FB44-86EB-E9B6C44BE4B5}"/>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Objectives</a:t>
            </a:r>
          </a:p>
        </p:txBody>
      </p:sp>
      <p:sp>
        <p:nvSpPr>
          <p:cNvPr id="25"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45063EB-ECDB-B948-BD3A-E93BD212E0EC}"/>
              </a:ext>
            </a:extLst>
          </p:cNvPr>
          <p:cNvSpPr>
            <a:spLocks noGrp="1"/>
          </p:cNvSpPr>
          <p:nvPr>
            <p:ph idx="1"/>
          </p:nvPr>
        </p:nvSpPr>
        <p:spPr>
          <a:xfrm>
            <a:off x="4447308" y="591344"/>
            <a:ext cx="6906491" cy="5585619"/>
          </a:xfrm>
        </p:spPr>
        <p:txBody>
          <a:bodyPr anchor="ctr">
            <a:normAutofit/>
          </a:bodyPr>
          <a:lstStyle/>
          <a:p>
            <a:r>
              <a:rPr lang="en-US"/>
              <a:t>Engaging a large audience</a:t>
            </a:r>
          </a:p>
          <a:p>
            <a:r>
              <a:rPr lang="en-US"/>
              <a:t>Body language</a:t>
            </a:r>
          </a:p>
          <a:p>
            <a:r>
              <a:rPr lang="en-US"/>
              <a:t>Morbidity and Mortality conference</a:t>
            </a:r>
            <a:endParaRPr lang="en-US" dirty="0"/>
          </a:p>
        </p:txBody>
      </p:sp>
    </p:spTree>
    <p:extLst>
      <p:ext uri="{BB962C8B-B14F-4D97-AF65-F5344CB8AC3E}">
        <p14:creationId xmlns:p14="http://schemas.microsoft.com/office/powerpoint/2010/main" val="1862026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7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4FC59-50D2-7C47-8129-116B2C7D9ACA}"/>
              </a:ext>
            </a:extLst>
          </p:cNvPr>
          <p:cNvSpPr>
            <a:spLocks noGrp="1"/>
          </p:cNvSpPr>
          <p:nvPr>
            <p:ph type="title"/>
          </p:nvPr>
        </p:nvSpPr>
        <p:spPr>
          <a:xfrm>
            <a:off x="838199" y="548464"/>
            <a:ext cx="3807187" cy="2228074"/>
          </a:xfrm>
        </p:spPr>
        <p:txBody>
          <a:bodyPr>
            <a:normAutofit/>
          </a:bodyPr>
          <a:lstStyle/>
          <a:p>
            <a:r>
              <a:rPr lang="en-US" sz="4000"/>
              <a:t>Tell a story</a:t>
            </a:r>
          </a:p>
        </p:txBody>
      </p:sp>
      <p:sp>
        <p:nvSpPr>
          <p:cNvPr id="2057" name="Content Placeholder 2053">
            <a:extLst>
              <a:ext uri="{FF2B5EF4-FFF2-40B4-BE49-F238E27FC236}">
                <a16:creationId xmlns:a16="http://schemas.microsoft.com/office/drawing/2014/main" id="{7F496AE5-AB84-4D0E-9CB5-62CAE15AE66F}"/>
              </a:ext>
            </a:extLst>
          </p:cNvPr>
          <p:cNvSpPr>
            <a:spLocks noGrp="1"/>
          </p:cNvSpPr>
          <p:nvPr>
            <p:ph idx="1"/>
          </p:nvPr>
        </p:nvSpPr>
        <p:spPr>
          <a:xfrm>
            <a:off x="838201" y="2962279"/>
            <a:ext cx="3799425" cy="3143241"/>
          </a:xfrm>
        </p:spPr>
        <p:txBody>
          <a:bodyPr>
            <a:normAutofit/>
          </a:bodyPr>
          <a:lstStyle/>
          <a:p>
            <a:r>
              <a:rPr lang="en-US" sz="2000" dirty="0"/>
              <a:t>Humans have told stories for thousands of years</a:t>
            </a:r>
          </a:p>
          <a:p>
            <a:r>
              <a:rPr lang="en-US" sz="2000" dirty="0"/>
              <a:t>We listen and tell stories from an early age </a:t>
            </a:r>
          </a:p>
          <a:p>
            <a:r>
              <a:rPr lang="en-US" sz="2000" dirty="0"/>
              <a:t>Stories engage the audience</a:t>
            </a:r>
          </a:p>
          <a:p>
            <a:r>
              <a:rPr lang="en-US" sz="2000" dirty="0"/>
              <a:t>Strong opening, interesting middle, powerful resolution</a:t>
            </a:r>
          </a:p>
        </p:txBody>
      </p:sp>
      <p:pic>
        <p:nvPicPr>
          <p:cNvPr id="2050" name="Picture 2" descr="Family Reading Story Book">
            <a:extLst>
              <a:ext uri="{FF2B5EF4-FFF2-40B4-BE49-F238E27FC236}">
                <a16:creationId xmlns:a16="http://schemas.microsoft.com/office/drawing/2014/main" id="{84E98E5E-28F8-6343-94E2-4F60B0C526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87" r="17388" b="-2"/>
          <a:stretch/>
        </p:blipFill>
        <p:spPr bwMode="auto">
          <a:xfrm>
            <a:off x="5010386" y="10"/>
            <a:ext cx="7181613"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337CE4-1B39-5141-A886-CDC4D1F31F16}"/>
              </a:ext>
            </a:extLst>
          </p:cNvPr>
          <p:cNvSpPr txBox="1"/>
          <p:nvPr/>
        </p:nvSpPr>
        <p:spPr>
          <a:xfrm>
            <a:off x="9939338" y="6488658"/>
            <a:ext cx="2355838" cy="369332"/>
          </a:xfrm>
          <a:prstGeom prst="rect">
            <a:avLst/>
          </a:prstGeom>
          <a:noFill/>
        </p:spPr>
        <p:txBody>
          <a:bodyPr wrap="none" rtlCol="0">
            <a:spAutoFit/>
          </a:bodyPr>
          <a:lstStyle/>
          <a:p>
            <a:r>
              <a:rPr lang="en-US" dirty="0">
                <a:solidFill>
                  <a:schemeClr val="bg1"/>
                </a:solidFill>
              </a:rPr>
              <a:t>Image from </a:t>
            </a:r>
            <a:r>
              <a:rPr lang="en-US" dirty="0" err="1">
                <a:solidFill>
                  <a:schemeClr val="bg1"/>
                </a:solidFill>
              </a:rPr>
              <a:t>Pexels.com</a:t>
            </a:r>
            <a:endParaRPr lang="en-US" dirty="0">
              <a:solidFill>
                <a:schemeClr val="bg1"/>
              </a:solidFill>
            </a:endParaRPr>
          </a:p>
        </p:txBody>
      </p:sp>
    </p:spTree>
    <p:extLst>
      <p:ext uri="{BB962C8B-B14F-4D97-AF65-F5344CB8AC3E}">
        <p14:creationId xmlns:p14="http://schemas.microsoft.com/office/powerpoint/2010/main" val="2269878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957EA5-63C2-804F-A638-DA2F88C54BF3}"/>
              </a:ext>
            </a:extLst>
          </p:cNvPr>
          <p:cNvSpPr>
            <a:spLocks noGrp="1"/>
          </p:cNvSpPr>
          <p:nvPr>
            <p:ph type="title"/>
          </p:nvPr>
        </p:nvSpPr>
        <p:spPr>
          <a:xfrm>
            <a:off x="648929" y="557190"/>
            <a:ext cx="5170852" cy="1671564"/>
          </a:xfrm>
        </p:spPr>
        <p:txBody>
          <a:bodyPr>
            <a:normAutofit/>
          </a:bodyPr>
          <a:lstStyle/>
          <a:p>
            <a:r>
              <a:rPr lang="en-US" sz="4000"/>
              <a:t>Keep it simple </a:t>
            </a:r>
          </a:p>
        </p:txBody>
      </p:sp>
      <p:sp>
        <p:nvSpPr>
          <p:cNvPr id="3" name="Content Placeholder 2">
            <a:extLst>
              <a:ext uri="{FF2B5EF4-FFF2-40B4-BE49-F238E27FC236}">
                <a16:creationId xmlns:a16="http://schemas.microsoft.com/office/drawing/2014/main" id="{8CBDAA37-9C35-E643-B1F8-B0CEF997E801}"/>
              </a:ext>
            </a:extLst>
          </p:cNvPr>
          <p:cNvSpPr>
            <a:spLocks noGrp="1"/>
          </p:cNvSpPr>
          <p:nvPr>
            <p:ph idx="1"/>
          </p:nvPr>
        </p:nvSpPr>
        <p:spPr>
          <a:xfrm>
            <a:off x="648930" y="2398030"/>
            <a:ext cx="5180245" cy="3731058"/>
          </a:xfrm>
        </p:spPr>
        <p:txBody>
          <a:bodyPr>
            <a:normAutofit/>
          </a:bodyPr>
          <a:lstStyle/>
          <a:p>
            <a:r>
              <a:rPr lang="en-US" sz="2000" dirty="0"/>
              <a:t>Aim for 3 take home points </a:t>
            </a:r>
          </a:p>
          <a:p>
            <a:pPr lvl="1"/>
            <a:r>
              <a:rPr lang="en-US" sz="2000" dirty="0"/>
              <a:t>State them in your introduction</a:t>
            </a:r>
          </a:p>
          <a:p>
            <a:pPr lvl="1"/>
            <a:r>
              <a:rPr lang="en-US" sz="2000" dirty="0"/>
              <a:t>Repeat the points during your talk</a:t>
            </a:r>
          </a:p>
          <a:p>
            <a:pPr lvl="1"/>
            <a:r>
              <a:rPr lang="en-US" sz="2000" dirty="0"/>
              <a:t>Repeat them at the end	</a:t>
            </a:r>
          </a:p>
        </p:txBody>
      </p:sp>
      <p:pic>
        <p:nvPicPr>
          <p:cNvPr id="3074" name="Picture 2">
            <a:extLst>
              <a:ext uri="{FF2B5EF4-FFF2-40B4-BE49-F238E27FC236}">
                <a16:creationId xmlns:a16="http://schemas.microsoft.com/office/drawing/2014/main" id="{33D61A93-82A7-744B-B891-8942A0D138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99" r="14468" b="2"/>
          <a:stretch/>
        </p:blipFill>
        <p:spPr bwMode="auto">
          <a:xfrm>
            <a:off x="6182944" y="557189"/>
            <a:ext cx="5170852" cy="55718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BE5270-5BC0-D049-88AF-4BD1188999A2}"/>
              </a:ext>
            </a:extLst>
          </p:cNvPr>
          <p:cNvSpPr txBox="1"/>
          <p:nvPr/>
        </p:nvSpPr>
        <p:spPr>
          <a:xfrm>
            <a:off x="8715375" y="5729288"/>
            <a:ext cx="2319033" cy="369332"/>
          </a:xfrm>
          <a:prstGeom prst="rect">
            <a:avLst/>
          </a:prstGeom>
          <a:noFill/>
        </p:spPr>
        <p:txBody>
          <a:bodyPr wrap="none" rtlCol="0">
            <a:spAutoFit/>
          </a:bodyPr>
          <a:lstStyle/>
          <a:p>
            <a:r>
              <a:rPr lang="en-US" dirty="0"/>
              <a:t>Image from Wikimedia</a:t>
            </a:r>
          </a:p>
        </p:txBody>
      </p:sp>
    </p:spTree>
    <p:extLst>
      <p:ext uri="{BB962C8B-B14F-4D97-AF65-F5344CB8AC3E}">
        <p14:creationId xmlns:p14="http://schemas.microsoft.com/office/powerpoint/2010/main" val="3434508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C1596B-87C6-1143-BCE7-02561D40722A}"/>
              </a:ext>
            </a:extLst>
          </p:cNvPr>
          <p:cNvSpPr>
            <a:spLocks noGrp="1"/>
          </p:cNvSpPr>
          <p:nvPr>
            <p:ph type="title"/>
          </p:nvPr>
        </p:nvSpPr>
        <p:spPr>
          <a:xfrm>
            <a:off x="831988" y="385474"/>
            <a:ext cx="6356606" cy="1843283"/>
          </a:xfrm>
        </p:spPr>
        <p:txBody>
          <a:bodyPr>
            <a:normAutofit/>
          </a:bodyPr>
          <a:lstStyle/>
          <a:p>
            <a:r>
              <a:rPr lang="en-US" sz="4000"/>
              <a:t>Know your transitions, aka,</a:t>
            </a:r>
            <a:br>
              <a:rPr lang="en-US" sz="4000"/>
            </a:br>
            <a:r>
              <a:rPr lang="en-US" sz="4000"/>
              <a:t>“Manage your flow”</a:t>
            </a:r>
            <a:endParaRPr lang="en-US" sz="4000" dirty="0"/>
          </a:p>
        </p:txBody>
      </p:sp>
      <p:sp>
        <p:nvSpPr>
          <p:cNvPr id="3" name="Content Placeholder 2">
            <a:extLst>
              <a:ext uri="{FF2B5EF4-FFF2-40B4-BE49-F238E27FC236}">
                <a16:creationId xmlns:a16="http://schemas.microsoft.com/office/drawing/2014/main" id="{11EF0259-A1D5-9046-8A41-281BFF34FF68}"/>
              </a:ext>
            </a:extLst>
          </p:cNvPr>
          <p:cNvSpPr>
            <a:spLocks noGrp="1"/>
          </p:cNvSpPr>
          <p:nvPr>
            <p:ph idx="1"/>
          </p:nvPr>
        </p:nvSpPr>
        <p:spPr>
          <a:xfrm>
            <a:off x="831987" y="2400472"/>
            <a:ext cx="6358432" cy="3728615"/>
          </a:xfrm>
        </p:spPr>
        <p:txBody>
          <a:bodyPr>
            <a:normAutofit/>
          </a:bodyPr>
          <a:lstStyle/>
          <a:p>
            <a:r>
              <a:rPr lang="en-US" sz="2000" dirty="0"/>
              <a:t>Storyboard your presentation</a:t>
            </a:r>
          </a:p>
          <a:p>
            <a:r>
              <a:rPr lang="en-US" sz="2000" dirty="0"/>
              <a:t>Manage the flow of your presentation</a:t>
            </a:r>
          </a:p>
          <a:p>
            <a:r>
              <a:rPr lang="en-US" sz="2000" dirty="0"/>
              <a:t>Rehearse the presentation</a:t>
            </a:r>
          </a:p>
          <a:p>
            <a:r>
              <a:rPr lang="en-US" sz="2000" dirty="0"/>
              <a:t>Body language</a:t>
            </a:r>
          </a:p>
        </p:txBody>
      </p:sp>
      <p:pic>
        <p:nvPicPr>
          <p:cNvPr id="4098" name="Picture 2" descr="Photography Of Waterfalls Between Trees">
            <a:extLst>
              <a:ext uri="{FF2B5EF4-FFF2-40B4-BE49-F238E27FC236}">
                <a16:creationId xmlns:a16="http://schemas.microsoft.com/office/drawing/2014/main" id="{04F4BCEE-C81D-F542-8F0E-44DDFC53D0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55" r="2" b="2"/>
          <a:stretch/>
        </p:blipFill>
        <p:spPr bwMode="auto">
          <a:xfrm>
            <a:off x="7556409" y="557190"/>
            <a:ext cx="3995928" cy="5571896"/>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9EF616-F165-5944-8F36-AC1B0F7FE490}"/>
              </a:ext>
            </a:extLst>
          </p:cNvPr>
          <p:cNvSpPr txBox="1"/>
          <p:nvPr/>
        </p:nvSpPr>
        <p:spPr>
          <a:xfrm>
            <a:off x="8929687" y="5643563"/>
            <a:ext cx="2363660" cy="369332"/>
          </a:xfrm>
          <a:prstGeom prst="rect">
            <a:avLst/>
          </a:prstGeom>
          <a:noFill/>
        </p:spPr>
        <p:txBody>
          <a:bodyPr wrap="none" rtlCol="0">
            <a:spAutoFit/>
          </a:bodyPr>
          <a:lstStyle/>
          <a:p>
            <a:r>
              <a:rPr lang="en-US" dirty="0">
                <a:solidFill>
                  <a:schemeClr val="bg1"/>
                </a:solidFill>
              </a:rPr>
              <a:t>Image from </a:t>
            </a:r>
            <a:r>
              <a:rPr lang="en-US" dirty="0" err="1">
                <a:solidFill>
                  <a:schemeClr val="bg1"/>
                </a:solidFill>
              </a:rPr>
              <a:t>pexels.com</a:t>
            </a:r>
            <a:endParaRPr lang="en-US" dirty="0">
              <a:solidFill>
                <a:schemeClr val="bg1"/>
              </a:solidFill>
            </a:endParaRPr>
          </a:p>
        </p:txBody>
      </p:sp>
    </p:spTree>
    <p:extLst>
      <p:ext uri="{BB962C8B-B14F-4D97-AF65-F5344CB8AC3E}">
        <p14:creationId xmlns:p14="http://schemas.microsoft.com/office/powerpoint/2010/main" val="182248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8C00B2-FA55-AF4D-8592-D668980A29EE}"/>
              </a:ext>
            </a:extLst>
          </p:cNvPr>
          <p:cNvSpPr>
            <a:spLocks noGrp="1"/>
          </p:cNvSpPr>
          <p:nvPr>
            <p:ph type="title"/>
          </p:nvPr>
        </p:nvSpPr>
        <p:spPr>
          <a:xfrm>
            <a:off x="838200" y="556337"/>
            <a:ext cx="6797405" cy="1651404"/>
          </a:xfrm>
        </p:spPr>
        <p:txBody>
          <a:bodyPr>
            <a:normAutofit/>
          </a:bodyPr>
          <a:lstStyle/>
          <a:p>
            <a:r>
              <a:rPr lang="en-US" sz="4000" dirty="0"/>
              <a:t>Body language</a:t>
            </a:r>
          </a:p>
        </p:txBody>
      </p:sp>
      <p:sp>
        <p:nvSpPr>
          <p:cNvPr id="5128" name="Content Placeholder 5127">
            <a:extLst>
              <a:ext uri="{FF2B5EF4-FFF2-40B4-BE49-F238E27FC236}">
                <a16:creationId xmlns:a16="http://schemas.microsoft.com/office/drawing/2014/main" id="{512A3075-4BBE-4A84-B4D8-09E163648CE6}"/>
              </a:ext>
            </a:extLst>
          </p:cNvPr>
          <p:cNvSpPr>
            <a:spLocks noGrp="1"/>
          </p:cNvSpPr>
          <p:nvPr>
            <p:ph idx="1"/>
          </p:nvPr>
        </p:nvSpPr>
        <p:spPr>
          <a:xfrm>
            <a:off x="838200" y="2401330"/>
            <a:ext cx="6797405" cy="3719384"/>
          </a:xfrm>
        </p:spPr>
        <p:txBody>
          <a:bodyPr>
            <a:normAutofit/>
          </a:bodyPr>
          <a:lstStyle/>
          <a:p>
            <a:r>
              <a:rPr lang="en-US" sz="2000" dirty="0"/>
              <a:t>What audiences remember: </a:t>
            </a:r>
          </a:p>
          <a:p>
            <a:pPr lvl="1"/>
            <a:r>
              <a:rPr lang="en-US" sz="2000" dirty="0"/>
              <a:t>58% body language</a:t>
            </a:r>
          </a:p>
          <a:p>
            <a:pPr lvl="1"/>
            <a:r>
              <a:rPr lang="en-US" sz="2000" dirty="0"/>
              <a:t>38% voice (how it was said) </a:t>
            </a:r>
          </a:p>
          <a:p>
            <a:pPr lvl="1"/>
            <a:r>
              <a:rPr lang="en-US" sz="2000" dirty="0"/>
              <a:t>7% verbal content (what was said)</a:t>
            </a:r>
          </a:p>
          <a:p>
            <a:r>
              <a:rPr lang="en-US" sz="2000" dirty="0"/>
              <a:t>Way before presentation – practice body movements</a:t>
            </a:r>
          </a:p>
          <a:p>
            <a:r>
              <a:rPr lang="en-US" sz="2000" dirty="0"/>
              <a:t>Just before presentation – settle nerves (power pose, meditate, visualize)</a:t>
            </a:r>
          </a:p>
          <a:p>
            <a:r>
              <a:rPr lang="en-US" sz="2000" dirty="0"/>
              <a:t>During presentation – eye contact, control mannerisms, move around stage</a:t>
            </a:r>
          </a:p>
        </p:txBody>
      </p:sp>
      <p:pic>
        <p:nvPicPr>
          <p:cNvPr id="5124" name="Picture 4" descr="Dog, Puppy, Animal, Brown And White Dog">
            <a:extLst>
              <a:ext uri="{FF2B5EF4-FFF2-40B4-BE49-F238E27FC236}">
                <a16:creationId xmlns:a16="http://schemas.microsoft.com/office/drawing/2014/main" id="{84F9433F-CEBE-CC4E-85A0-61498378D9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97556" y="418706"/>
            <a:ext cx="3995623" cy="26670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at, View, Sleepy, Funny, Animal, Pet">
            <a:extLst>
              <a:ext uri="{FF2B5EF4-FFF2-40B4-BE49-F238E27FC236}">
                <a16:creationId xmlns:a16="http://schemas.microsoft.com/office/drawing/2014/main" id="{DD93C261-8C23-0146-8ACA-EC07FFFB8CD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97556" y="3582912"/>
            <a:ext cx="3995623" cy="2657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FBB6F9-F45A-4943-A934-0746260ED7BA}"/>
              </a:ext>
            </a:extLst>
          </p:cNvPr>
          <p:cNvSpPr>
            <a:spLocks noGrp="1"/>
          </p:cNvSpPr>
          <p:nvPr>
            <p:ph type="title"/>
          </p:nvPr>
        </p:nvSpPr>
        <p:spPr>
          <a:xfrm>
            <a:off x="648929" y="557190"/>
            <a:ext cx="5170852" cy="1671564"/>
          </a:xfrm>
        </p:spPr>
        <p:txBody>
          <a:bodyPr>
            <a:normAutofit/>
          </a:bodyPr>
          <a:lstStyle/>
          <a:p>
            <a:r>
              <a:rPr lang="en-US" sz="4000"/>
              <a:t>M&amp;M</a:t>
            </a:r>
          </a:p>
        </p:txBody>
      </p:sp>
      <p:sp>
        <p:nvSpPr>
          <p:cNvPr id="3" name="Content Placeholder 2">
            <a:extLst>
              <a:ext uri="{FF2B5EF4-FFF2-40B4-BE49-F238E27FC236}">
                <a16:creationId xmlns:a16="http://schemas.microsoft.com/office/drawing/2014/main" id="{C1F6F113-6211-0A46-B3A4-ADD719E21F28}"/>
              </a:ext>
            </a:extLst>
          </p:cNvPr>
          <p:cNvSpPr>
            <a:spLocks noGrp="1"/>
          </p:cNvSpPr>
          <p:nvPr>
            <p:ph idx="1"/>
          </p:nvPr>
        </p:nvSpPr>
        <p:spPr>
          <a:xfrm>
            <a:off x="648930" y="2398030"/>
            <a:ext cx="5180245" cy="3731058"/>
          </a:xfrm>
        </p:spPr>
        <p:txBody>
          <a:bodyPr>
            <a:normAutofit/>
          </a:bodyPr>
          <a:lstStyle/>
          <a:p>
            <a:r>
              <a:rPr lang="en-US" sz="1700"/>
              <a:t>Choose a case</a:t>
            </a:r>
          </a:p>
          <a:p>
            <a:pPr lvl="1"/>
            <a:r>
              <a:rPr lang="en-US" sz="1700"/>
              <a:t>Consider “themes” or inviting other departments</a:t>
            </a:r>
          </a:p>
          <a:p>
            <a:r>
              <a:rPr lang="en-US" sz="1700"/>
              <a:t>Know the case and understand the issues</a:t>
            </a:r>
          </a:p>
          <a:p>
            <a:r>
              <a:rPr lang="en-US" sz="1700"/>
              <a:t>Avoid blame, focus on systems issues</a:t>
            </a:r>
          </a:p>
          <a:p>
            <a:r>
              <a:rPr lang="en-US" sz="1700"/>
              <a:t>Involve the audience (ex. who would intubate the patient now?)</a:t>
            </a:r>
          </a:p>
          <a:p>
            <a:r>
              <a:rPr lang="en-US" sz="1700"/>
              <a:t>EM pertinent teaching points</a:t>
            </a:r>
          </a:p>
          <a:p>
            <a:pPr lvl="1"/>
            <a:r>
              <a:rPr lang="en-US" sz="1700"/>
              <a:t>Cover epidemiology, DDx, treatment/management</a:t>
            </a:r>
          </a:p>
          <a:p>
            <a:pPr lvl="1"/>
            <a:r>
              <a:rPr lang="en-US" sz="1700"/>
              <a:t>Review “landmark” articles or recent review articles on the topic	</a:t>
            </a:r>
          </a:p>
          <a:p>
            <a:endParaRPr lang="en-US" sz="1700"/>
          </a:p>
        </p:txBody>
      </p:sp>
      <p:pic>
        <p:nvPicPr>
          <p:cNvPr id="6146" name="Picture 2" descr="jar of M&amp;M's">
            <a:extLst>
              <a:ext uri="{FF2B5EF4-FFF2-40B4-BE49-F238E27FC236}">
                <a16:creationId xmlns:a16="http://schemas.microsoft.com/office/drawing/2014/main" id="{C26BA1CF-F07A-3445-8EB6-D18574B00C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1" r="2758" b="2"/>
          <a:stretch/>
        </p:blipFill>
        <p:spPr bwMode="auto">
          <a:xfrm>
            <a:off x="6182944" y="557189"/>
            <a:ext cx="5170852" cy="557189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219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731</Words>
  <Application>Microsoft Macintosh PowerPoint</Application>
  <PresentationFormat>Widescreen</PresentationFormat>
  <Paragraphs>66</Paragraphs>
  <Slides>7</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Large Group Teaching</vt:lpstr>
      <vt:lpstr>Objectives</vt:lpstr>
      <vt:lpstr>Tell a story</vt:lpstr>
      <vt:lpstr>Keep it simple </vt:lpstr>
      <vt:lpstr>Know your transitions, aka, “Manage your flow”</vt:lpstr>
      <vt:lpstr>Body language</vt:lpstr>
      <vt:lpstr>M&amp;M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Group Teaching</dc:title>
  <dc:creator>Seth Lotterman</dc:creator>
  <cp:lastModifiedBy>jessica.bod@yale.edu</cp:lastModifiedBy>
  <cp:revision>11</cp:revision>
  <dcterms:created xsi:type="dcterms:W3CDTF">2021-02-20T01:37:45Z</dcterms:created>
  <dcterms:modified xsi:type="dcterms:W3CDTF">2021-11-29T16:25:54Z</dcterms:modified>
</cp:coreProperties>
</file>