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erriweather" pitchFamily="2" charset="77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36"/>
  </p:normalViewPr>
  <p:slideViewPr>
    <p:cSldViewPr snapToGrid="0">
      <p:cViewPr varScale="1">
        <p:scale>
          <a:sx n="112" d="100"/>
          <a:sy n="112" d="100"/>
        </p:scale>
        <p:origin x="139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ik.co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363198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tt.ufl.edu/resources/the-learning-process/designing-the-learning-experience/blooms-taxonomy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cbi.nlm.nih.gov/pmc/articles/PMC4363198/" TargetMode="External"/><Relationship Id="rId4" Type="http://schemas.openxmlformats.org/officeDocument/2006/relationships/hyperlink" Target="https://www.ncbi.nlm.nih.gov/pmc/articles/PMC5785176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clipart/pc7KrnaRi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785176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4363198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attribution: &lt;a href='https://www.freepik.com/vectors/people'&gt;People vector created by pch.vector -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www.freepik.com</a:t>
            </a:r>
            <a:r>
              <a:rPr lang="en"/>
              <a:t>&lt;/a&gt;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d8522a4e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d8522a4e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d8522a4e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d8522a4e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6e486a1d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6e486a1d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d8522a4e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d8522a4e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Not Another Boring Lecture: Engaging Learners with Active Learning Techniques</a:t>
            </a:r>
            <a:br>
              <a:rPr lang="en" sz="18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8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Wolff, Margaret et al.</a:t>
            </a:r>
            <a:br>
              <a:rPr lang="en" sz="18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85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Journal of Emergency Medicine, Volume 48, Issue 1, 85 - 93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6e486a1d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6e486a1d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6e486a1d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6e486a1d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d8522a4e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d8522a4e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d8522a4e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d8522a4e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6e486a1d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6e486a1d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6e486a1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6e486a1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6e486a1d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6e486a1d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d818283e9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d818283e9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d818283e9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d818283e9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03030"/>
                </a:solidFill>
                <a:highlight>
                  <a:srgbClr val="FFFFFF"/>
                </a:highlight>
              </a:rPr>
              <a:t>Flipping for success: evaluating the effectiveness of a novel teaching approach in a graduate level setting. </a:t>
            </a:r>
            <a:r>
              <a:rPr lang="en" sz="1000" i="1">
                <a:solidFill>
                  <a:srgbClr val="303030"/>
                </a:solidFill>
              </a:rPr>
              <a:t>Moraros J, Islam A, Yu S, Banow R, Schindelka B BMC Med Educ. 2015 Feb 28; 15():27.</a:t>
            </a:r>
            <a:r>
              <a:rPr lang="en" sz="1000" i="1">
                <a:solidFill>
                  <a:srgbClr val="30303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https://www.ncbi.nlm.nih.gov/pmc/articles/PMC4363198/</a:t>
            </a:r>
            <a:endParaRPr sz="10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6e486a1d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6e486a1d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https://citt.ufl.edu/resources/the-learning-process/designing-the-learning-experience/blooms-taxonomy/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03030"/>
                </a:solidFill>
              </a:rPr>
              <a:t>1.</a:t>
            </a:r>
            <a:r>
              <a:rPr lang="en" sz="70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>
                <a:solidFill>
                  <a:srgbClr val="303030"/>
                </a:solidFill>
                <a:highlight>
                  <a:srgbClr val="FFFFFF"/>
                </a:highlight>
              </a:rPr>
              <a:t>King AM, Mayer C, Barrie M, Greenberger S, Way DP. Replacing Lectures with Small Groups: The Impact of Flipping the Residency Conference Day. </a:t>
            </a:r>
            <a:r>
              <a:rPr lang="en" sz="1000" i="1">
                <a:solidFill>
                  <a:srgbClr val="303030"/>
                </a:solidFill>
                <a:highlight>
                  <a:srgbClr val="FFFFFF"/>
                </a:highlight>
              </a:rPr>
              <a:t>West J Emerg Med</a:t>
            </a:r>
            <a:r>
              <a:rPr lang="en" sz="1000">
                <a:solidFill>
                  <a:srgbClr val="303030"/>
                </a:solidFill>
                <a:highlight>
                  <a:srgbClr val="FFFFFF"/>
                </a:highlight>
              </a:rPr>
              <a:t>. 2018;19(1):11-17. doi:10.5811/westjem.2017.10.35235</a:t>
            </a:r>
            <a:r>
              <a:rPr lang="en" sz="1000">
                <a:solidFill>
                  <a:srgbClr val="30303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0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https://www.ncbi.nlm.nih.gov/pmc/articles/PMC5785176/</a:t>
            </a:r>
            <a:r>
              <a:rPr lang="en" sz="1000">
                <a:solidFill>
                  <a:srgbClr val="303030"/>
                </a:solidFill>
                <a:highlight>
                  <a:srgbClr val="FFFFFF"/>
                </a:highlight>
              </a:rPr>
              <a:t> </a:t>
            </a:r>
            <a:endParaRPr sz="1000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03030"/>
                </a:solidFill>
              </a:rPr>
              <a:t>2.</a:t>
            </a:r>
            <a:r>
              <a:rPr lang="en" sz="70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>
                <a:solidFill>
                  <a:srgbClr val="303030"/>
                </a:solidFill>
                <a:highlight>
                  <a:srgbClr val="FFFFFF"/>
                </a:highlight>
              </a:rPr>
              <a:t>Flipping for success: evaluating the effectiveness of a novel teaching approach in a graduate level setting. </a:t>
            </a:r>
            <a:r>
              <a:rPr lang="en" sz="1000" i="1">
                <a:solidFill>
                  <a:srgbClr val="303030"/>
                </a:solidFill>
              </a:rPr>
              <a:t>Moraros J, Islam A, Yu S, Banow R, Schindelka B BMC Med Educ. 2015 Feb 28; 15():27.</a:t>
            </a:r>
            <a:r>
              <a:rPr lang="en" sz="1000" i="1">
                <a:solidFill>
                  <a:srgbClr val="303030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https://www.ncbi.nlm.nih.gov/pmc/articles/PMC4363198/</a:t>
            </a:r>
            <a:endParaRPr sz="10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d8522a4e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d8522a4e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attribution: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http://clipart-library.com/clipart/pc7KrnaRi.htm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d8522a4e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d8522a4e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03030"/>
                </a:solidFill>
              </a:rPr>
              <a:t>1.</a:t>
            </a:r>
            <a:r>
              <a:rPr lang="en" sz="70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>
                <a:solidFill>
                  <a:srgbClr val="303030"/>
                </a:solidFill>
                <a:highlight>
                  <a:srgbClr val="FFFFFF"/>
                </a:highlight>
              </a:rPr>
              <a:t>King AM, Mayer C, Barrie M, Greenberger S, Way DP. Replacing Lectures with Small Groups: The Impact of Flipping the Residency Conference Day. </a:t>
            </a:r>
            <a:r>
              <a:rPr lang="en" sz="1000" i="1">
                <a:solidFill>
                  <a:srgbClr val="303030"/>
                </a:solidFill>
                <a:highlight>
                  <a:srgbClr val="FFFFFF"/>
                </a:highlight>
              </a:rPr>
              <a:t>West J Emerg Med</a:t>
            </a:r>
            <a:r>
              <a:rPr lang="en" sz="1000">
                <a:solidFill>
                  <a:srgbClr val="303030"/>
                </a:solidFill>
                <a:highlight>
                  <a:srgbClr val="FFFFFF"/>
                </a:highlight>
              </a:rPr>
              <a:t>. 2018;19(1):11-17. doi:10.5811/westjem.2017.10.35235</a:t>
            </a:r>
            <a:r>
              <a:rPr lang="en" sz="1000">
                <a:solidFill>
                  <a:srgbClr val="30303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000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https://www.ncbi.nlm.nih.gov/pmc/articles/PMC5785176/</a:t>
            </a:r>
            <a:r>
              <a:rPr lang="en" sz="1000">
                <a:solidFill>
                  <a:srgbClr val="303030"/>
                </a:solidFill>
                <a:highlight>
                  <a:srgbClr val="FFFFFF"/>
                </a:highlight>
              </a:rPr>
              <a:t> </a:t>
            </a:r>
            <a:endParaRPr sz="1000">
              <a:solidFill>
                <a:srgbClr val="30303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03030"/>
                </a:solidFill>
              </a:rPr>
              <a:t>2.</a:t>
            </a:r>
            <a:r>
              <a:rPr lang="en" sz="70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000">
                <a:solidFill>
                  <a:srgbClr val="303030"/>
                </a:solidFill>
                <a:highlight>
                  <a:srgbClr val="FFFFFF"/>
                </a:highlight>
              </a:rPr>
              <a:t>Flipping for success: evaluating the effectiveness of a novel teaching approach in a graduate level setting. </a:t>
            </a:r>
            <a:r>
              <a:rPr lang="en" sz="1000" i="1">
                <a:solidFill>
                  <a:srgbClr val="303030"/>
                </a:solidFill>
              </a:rPr>
              <a:t>Moraros J, Islam A, Yu S, Banow R, Schindelka B BMC Med Educ. 2015 Feb 28; 15():27.</a:t>
            </a:r>
            <a:r>
              <a:rPr lang="en" sz="1000" i="1">
                <a:solidFill>
                  <a:srgbClr val="30303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000" u="sng">
                <a:solidFill>
                  <a:srgbClr val="00938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https://www.ncbi.nlm.nih.gov/pmc/articles/PMC4363198/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d8522a4e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d8522a4e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03030"/>
                </a:solidFill>
                <a:highlight>
                  <a:srgbClr val="FFFFFF"/>
                </a:highlight>
              </a:rPr>
              <a:t>King AM, Gottlieb M, Mitzman J, Dulani T, Schulte SJ, Way DP. Flipping the Classroom in Graduate Medical Education: A Systematic Review. </a:t>
            </a:r>
            <a:r>
              <a:rPr lang="en" sz="1000" i="1">
                <a:solidFill>
                  <a:srgbClr val="303030"/>
                </a:solidFill>
                <a:highlight>
                  <a:srgbClr val="FFFFFF"/>
                </a:highlight>
              </a:rPr>
              <a:t>J Grad Med Educ</a:t>
            </a:r>
            <a:r>
              <a:rPr lang="en" sz="1000">
                <a:solidFill>
                  <a:srgbClr val="303030"/>
                </a:solidFill>
                <a:highlight>
                  <a:srgbClr val="FFFFFF"/>
                </a:highlight>
              </a:rPr>
              <a:t>. 2019;11(1):18-29. doi:10.4300/JGME-D-18-00350.2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?ref=PIW0qgbZ&amp;campaignid=1624296850&amp;adgroupid=63462208002&amp;keyword=%2Bpoll%20%2Beverywhere&amp;matchtype=b&amp;device=c&amp;keywordid=kwd-307914764823&amp;gclid=Cj0KCQjw7MGJBhD-ARIsAMZ0ees-hAm5K_X9xZuigCkvEo8yGpZyB1fHFuo05hQy6QctXJUNa1wIhwsaAu_TEALw_wcB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msimcases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healthysimulation.com/780/emergency-medicine-sim-case-library/" TargetMode="External"/><Relationship Id="rId4" Type="http://schemas.openxmlformats.org/officeDocument/2006/relationships/hyperlink" Target="https://www.acep.org/tox/sim-cases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edportal.org/publication/9599" TargetMode="External"/><Relationship Id="rId7" Type="http://schemas.openxmlformats.org/officeDocument/2006/relationships/hyperlink" Target="http://www.mededportal.org/publication/956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cbi.nlm.nih.gov/pmc/articles/PMC4363198/" TargetMode="External"/><Relationship Id="rId5" Type="http://schemas.openxmlformats.org/officeDocument/2006/relationships/hyperlink" Target="http://www.mededportal.org/publication/517" TargetMode="External"/><Relationship Id="rId4" Type="http://schemas.openxmlformats.org/officeDocument/2006/relationships/hyperlink" Target="https://www.ncbi.nlm.nih.gov/pmc/articles/PMC5785176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emblog.com/resourc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375325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Group Teaching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Danielle Castagneri, MD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1325" y="1822225"/>
            <a:ext cx="4151706" cy="301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50" dirty="0">
                <a:solidFill>
                  <a:srgbClr val="333333"/>
                </a:solidFill>
                <a:highlight>
                  <a:srgbClr val="FFFFFF"/>
                </a:highlight>
              </a:rPr>
              <a:t>The following examples are from:</a:t>
            </a:r>
            <a:endParaRPr sz="185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50" dirty="0">
                <a:solidFill>
                  <a:srgbClr val="333333"/>
                </a:solidFill>
                <a:highlight>
                  <a:srgbClr val="FFFFFF"/>
                </a:highlight>
              </a:rPr>
              <a:t>Not Another Boring Lecture: Engaging Learners with Active Learning Techniques</a:t>
            </a:r>
            <a:br>
              <a:rPr lang="en" sz="1850" dirty="0">
                <a:solidFill>
                  <a:srgbClr val="333333"/>
                </a:solidFill>
                <a:highlight>
                  <a:srgbClr val="FFFFFF"/>
                </a:highlight>
              </a:rPr>
            </a:br>
            <a:r>
              <a:rPr lang="en" sz="1850" dirty="0">
                <a:solidFill>
                  <a:srgbClr val="333333"/>
                </a:solidFill>
                <a:highlight>
                  <a:srgbClr val="FFFFFF"/>
                </a:highlight>
              </a:rPr>
              <a:t>Wolff, Margaret et al.</a:t>
            </a:r>
            <a:br>
              <a:rPr lang="en" sz="1850" dirty="0">
                <a:solidFill>
                  <a:srgbClr val="333333"/>
                </a:solidFill>
                <a:highlight>
                  <a:srgbClr val="FFFFFF"/>
                </a:highlight>
              </a:rPr>
            </a:br>
            <a:r>
              <a:rPr lang="en" sz="1850" dirty="0">
                <a:solidFill>
                  <a:srgbClr val="333333"/>
                </a:solidFill>
                <a:highlight>
                  <a:srgbClr val="FFFFFF"/>
                </a:highlight>
              </a:rPr>
              <a:t>Journal of Emergency Medicine, Volume 48, Issue 1, 85 - 93</a:t>
            </a:r>
            <a:endParaRPr sz="185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50" dirty="0">
                <a:solidFill>
                  <a:srgbClr val="333333"/>
                </a:solidFill>
                <a:highlight>
                  <a:srgbClr val="FFFFFF"/>
                </a:highlight>
              </a:rPr>
              <a:t>(Prereading)</a:t>
            </a:r>
            <a:endParaRPr sz="185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 dirty="0"/>
              <a:t>We will apply the knowledge obtained from our pre-reading to practice writing our own learning objectives and example lesson planning prompts for a different topic chosen by the group.</a:t>
            </a:r>
            <a:endParaRPr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topics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3631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Advanced airway techniques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Advanced cardiac ultrasound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Empiric antibiotic coverage in immunocompromised patients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Building differential diagnosis for “X” chief complaint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Ethics topics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EKG review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Case-based: Choosing RSI medications for specific indications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Journal Club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Think-Pair-Share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000000"/>
                </a:solidFill>
              </a:rPr>
              <a:t>After a discussion of the management of febrile neonates with fever:</a:t>
            </a:r>
            <a:endParaRPr sz="1850">
              <a:solidFill>
                <a:srgbClr val="000000"/>
              </a:solidFill>
            </a:endParaRPr>
          </a:p>
          <a:p>
            <a:pPr marL="457200" lvl="0" indent="-302021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850" b="1">
                <a:solidFill>
                  <a:srgbClr val="000000"/>
                </a:solidFill>
              </a:rPr>
              <a:t>THINK:</a:t>
            </a:r>
            <a:r>
              <a:rPr lang="en" sz="1850">
                <a:solidFill>
                  <a:srgbClr val="000000"/>
                </a:solidFill>
              </a:rPr>
              <a:t> ask the group to silently choose an antibiotic regimen for a febrile neonate. </a:t>
            </a:r>
            <a:endParaRPr sz="1850">
              <a:solidFill>
                <a:srgbClr val="000000"/>
              </a:solidFill>
            </a:endParaRPr>
          </a:p>
          <a:p>
            <a:pPr marL="457200" lvl="0" indent="-30202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50" b="1">
                <a:solidFill>
                  <a:srgbClr val="000000"/>
                </a:solidFill>
              </a:rPr>
              <a:t>PAIR:</a:t>
            </a:r>
            <a:r>
              <a:rPr lang="en" sz="1850">
                <a:solidFill>
                  <a:srgbClr val="000000"/>
                </a:solidFill>
              </a:rPr>
              <a:t> instruct learners to pair with a neighbor to discuss answers</a:t>
            </a:r>
            <a:endParaRPr sz="1850">
              <a:solidFill>
                <a:srgbClr val="000000"/>
              </a:solidFill>
            </a:endParaRPr>
          </a:p>
          <a:p>
            <a:pPr marL="457200" lvl="0" indent="-30202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50" b="1">
                <a:solidFill>
                  <a:srgbClr val="000000"/>
                </a:solidFill>
              </a:rPr>
              <a:t>SHARE:</a:t>
            </a:r>
            <a:r>
              <a:rPr lang="en" sz="1850">
                <a:solidFill>
                  <a:srgbClr val="000000"/>
                </a:solidFill>
              </a:rPr>
              <a:t> instructor randomly calls on pairs to share with the group.</a:t>
            </a:r>
            <a:endParaRPr sz="185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5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000000"/>
                </a:solidFill>
              </a:rPr>
              <a:t>Examples from:</a:t>
            </a:r>
            <a:endParaRPr sz="185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333333"/>
                </a:solidFill>
                <a:highlight>
                  <a:srgbClr val="FFFFFF"/>
                </a:highlight>
              </a:rPr>
              <a:t>Not Another Boring Lecture: Engaging Learners with Active Learning Techniques</a:t>
            </a:r>
            <a:br>
              <a:rPr lang="en" sz="1850">
                <a:solidFill>
                  <a:srgbClr val="333333"/>
                </a:solidFill>
                <a:highlight>
                  <a:srgbClr val="FFFFFF"/>
                </a:highlight>
              </a:rPr>
            </a:br>
            <a:r>
              <a:rPr lang="en" sz="1850">
                <a:solidFill>
                  <a:srgbClr val="333333"/>
                </a:solidFill>
                <a:highlight>
                  <a:srgbClr val="FFFFFF"/>
                </a:highlight>
              </a:rPr>
              <a:t>Wolff, Margaret et al.</a:t>
            </a:r>
            <a:br>
              <a:rPr lang="en" sz="1850">
                <a:solidFill>
                  <a:srgbClr val="333333"/>
                </a:solidFill>
                <a:highlight>
                  <a:srgbClr val="FFFFFF"/>
                </a:highlight>
              </a:rPr>
            </a:br>
            <a:r>
              <a:rPr lang="en" sz="1850">
                <a:solidFill>
                  <a:srgbClr val="333333"/>
                </a:solidFill>
                <a:highlight>
                  <a:srgbClr val="FFFFFF"/>
                </a:highlight>
              </a:rPr>
              <a:t>Journal of Emergency Medicine, Volume 48, Issue 1, 85 - 93</a:t>
            </a:r>
            <a:endParaRPr sz="18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11725" y="1381825"/>
            <a:ext cx="3706500" cy="32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Allows learners who may be unwilling to speak up in larger groups to practice answers and come to a consensus in a safe learning environment</a:t>
            </a:r>
            <a:endParaRPr sz="2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One-minute paper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55525" y="1251300"/>
            <a:ext cx="3618900" cy="31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Pause procedure that allows for private processing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Example: After a discussion of the management of febrile neonates with fever, ask learners to list microorganisms implicated in neonatal infections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Commitment activities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a discussion of the management of febrile neonates, ask learners to choose an appropriate antibiotic regimen from a list of choices and  text their response using </a:t>
            </a:r>
            <a:r>
              <a:rPr lang="en" sz="2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Poll everywhere.</a:t>
            </a: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Review as a group.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Anonymous web-based reporting has higher engagement than identified reporting (Wolff et al)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free modalities allow for free-response answers, which may lead to richer discussion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81775" y="153379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chemeClr val="lt1"/>
                </a:solidFill>
              </a:rPr>
              <a:t>Allows for active engagement and formative assessment of learner understanding</a:t>
            </a:r>
            <a:endParaRPr sz="2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Based Learning</a:t>
            </a: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obvious application: Simulation Lab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completing prework, learners apply their knowledge in a clinical setting with hands-on simulation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Exemplar resources for simulation cases: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https://emsimcases.com/</a:t>
            </a: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https://www.acep.org/tox/sim-cases.html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https://www.healthysimulation.com/780/emergency-medicine-sim-case-library/</a:t>
            </a: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81775" y="16206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</a:rPr>
              <a:t>A common way to conduct a flipped classroom, in which learners complete pre-class preparation and are then challenged to apply core content to scenarios as a team</a:t>
            </a: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Jig Saw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371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lvl="0" indent="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" sz="2000" dirty="0">
                <a:solidFill>
                  <a:srgbClr val="000000"/>
                </a:solidFill>
              </a:rPr>
              <a:t>A topic is broken into smaller, interrelated pieces and assigned to individual learners. Each learner prepares in advance, and then teaches their portion to their small group. There can then be a performative or summative assessment of understanding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311725" y="1390300"/>
            <a:ext cx="37065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A type of cooperative learning that allows learners to become teachers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Problem-based learning</a:t>
            </a:r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50" dirty="0"/>
              <a:t>Exemplars:</a:t>
            </a:r>
            <a:endParaRPr sz="2850" dirty="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000" dirty="0">
                <a:solidFill>
                  <a:srgbClr val="000000"/>
                </a:solidFill>
              </a:rPr>
              <a:t>Wolff M, Pomeranz E, Carney M. Febrile young infant learning module. </a:t>
            </a:r>
            <a:r>
              <a:rPr lang="en" sz="2000" dirty="0" err="1">
                <a:solidFill>
                  <a:srgbClr val="000000"/>
                </a:solidFill>
              </a:rPr>
              <a:t>MedEdPORTAL</a:t>
            </a:r>
            <a:r>
              <a:rPr lang="en" sz="2000" dirty="0">
                <a:solidFill>
                  <a:srgbClr val="000000"/>
                </a:solidFill>
              </a:rPr>
              <a:t>. 2013. Available at: </a:t>
            </a:r>
            <a:r>
              <a:rPr lang="en" sz="2000" dirty="0" err="1">
                <a:solidFill>
                  <a:srgbClr val="000000"/>
                </a:solidFill>
              </a:rPr>
              <a:t>www.mededportal</a:t>
            </a:r>
            <a:r>
              <a:rPr lang="en" sz="2000" dirty="0">
                <a:solidFill>
                  <a:srgbClr val="000000"/>
                </a:solidFill>
              </a:rPr>
              <a:t>. org/publication/9568. 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000" dirty="0">
                <a:solidFill>
                  <a:srgbClr val="000000"/>
                </a:solidFill>
              </a:rPr>
              <a:t> Denson K, </a:t>
            </a:r>
            <a:r>
              <a:rPr lang="en" sz="2000" dirty="0" err="1">
                <a:solidFill>
                  <a:srgbClr val="000000"/>
                </a:solidFill>
              </a:rPr>
              <a:t>Manzi</a:t>
            </a:r>
            <a:r>
              <a:rPr lang="en" sz="2000" dirty="0">
                <a:solidFill>
                  <a:srgbClr val="000000"/>
                </a:solidFill>
              </a:rPr>
              <a:t> G, Crowe C, Rehm J. TBL: navigating delirium, polypharmacy and home care services with an elderly emergency department patient. </a:t>
            </a:r>
            <a:r>
              <a:rPr lang="en" sz="2000" dirty="0" err="1">
                <a:solidFill>
                  <a:srgbClr val="000000"/>
                </a:solidFill>
              </a:rPr>
              <a:t>MedEdPORTAL</a:t>
            </a:r>
            <a:r>
              <a:rPr lang="en" sz="2000" dirty="0">
                <a:solidFill>
                  <a:srgbClr val="000000"/>
                </a:solidFill>
              </a:rPr>
              <a:t>. 2013. Available at: www. </a:t>
            </a:r>
            <a:r>
              <a:rPr lang="en" sz="2000" dirty="0" err="1">
                <a:solidFill>
                  <a:srgbClr val="000000"/>
                </a:solidFill>
              </a:rPr>
              <a:t>mededportal.org</a:t>
            </a:r>
            <a:r>
              <a:rPr lang="en" sz="2000" dirty="0">
                <a:solidFill>
                  <a:srgbClr val="000000"/>
                </a:solidFill>
              </a:rPr>
              <a:t>/publication/9599. 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000" dirty="0">
                <a:solidFill>
                  <a:srgbClr val="000000"/>
                </a:solidFill>
              </a:rPr>
              <a:t>Koestler J, Waite E, </a:t>
            </a:r>
            <a:r>
              <a:rPr lang="en" sz="2000" dirty="0" err="1">
                <a:solidFill>
                  <a:srgbClr val="000000"/>
                </a:solidFill>
              </a:rPr>
              <a:t>Chietero</a:t>
            </a:r>
            <a:r>
              <a:rPr lang="en" sz="2000" dirty="0">
                <a:solidFill>
                  <a:srgbClr val="000000"/>
                </a:solidFill>
              </a:rPr>
              <a:t> M, et al. Problem-based learning (PBL): abdominal pain in a pregnant woman. </a:t>
            </a:r>
            <a:r>
              <a:rPr lang="en" sz="2000" dirty="0" err="1">
                <a:solidFill>
                  <a:srgbClr val="000000"/>
                </a:solidFill>
              </a:rPr>
              <a:t>MedEdPORTAL</a:t>
            </a:r>
            <a:r>
              <a:rPr lang="en" sz="2000" dirty="0">
                <a:solidFill>
                  <a:srgbClr val="000000"/>
                </a:solidFill>
              </a:rPr>
              <a:t>. 2009. Available at: </a:t>
            </a:r>
            <a:r>
              <a:rPr lang="en" sz="2000" dirty="0" err="1">
                <a:solidFill>
                  <a:srgbClr val="000000"/>
                </a:solidFill>
              </a:rPr>
              <a:t>www.mededportal.org</a:t>
            </a:r>
            <a:r>
              <a:rPr lang="en" sz="2000" dirty="0">
                <a:solidFill>
                  <a:srgbClr val="000000"/>
                </a:solidFill>
              </a:rPr>
              <a:t>/publication/517. 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405600" y="1666675"/>
            <a:ext cx="3494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chemeClr val="lt1"/>
                </a:solidFill>
              </a:rPr>
              <a:t>Case-based learning in small groups</a:t>
            </a:r>
            <a:endParaRPr sz="2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4644675" y="222025"/>
            <a:ext cx="4166400" cy="4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297497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Denson K, Manzi G, Crowe C, Rehm J. TBL: navigating delirium, polypharmacy and home care services with an elderly emergency department patient. MedEdPORTAL. 2013. Available at: </a:t>
            </a: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www.mededportal.org/publication/9599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749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King AM, Mayer C, Barrie M, Greenberger S, Way DP. Replacing Lectures with Small Groups: The Impact of Flipping the Residency Conference Day. </a:t>
            </a:r>
            <a:r>
              <a:rPr lang="en" sz="1400" i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West J Emerg Med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2018;19(1):11-17. doi:10.5811/westjem.2017.10.35235 </a:t>
            </a:r>
            <a:r>
              <a:rPr lang="en" sz="1400" u="sng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https://www.ncbi.nlm.nih.gov/pmc/articles/PMC5785176/</a:t>
            </a: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749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Koestler J, Waite E, Chietero M, et al. Problem-based learning (PBL): abdominal pain in a pregnant woman. MedEdPORTAL. 2009. Available at: </a:t>
            </a: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www.mededportal.org/publication/517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749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1400">
                <a:solidFill>
                  <a:srgbClr val="30303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Moraros J, Islam A, Yu S, Banow R, Schindelka B. Flipping for success: evaluating the effectiveness of a novel teaching approach in a graduate level setting. </a:t>
            </a:r>
            <a:r>
              <a:rPr lang="en" sz="1400" i="1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BMC Med Educ. 2015 Feb 28; 15():27.</a:t>
            </a:r>
            <a:r>
              <a:rPr lang="en" sz="1400" i="1">
                <a:solidFill>
                  <a:srgbClr val="30303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4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https://www.ncbi.nlm.nih.gov/pmc/articles/PMC4363198/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749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Wolff, Margaret et al. Not Another Boring Lecture: Engaging Learners with Active Learning Techniques. Journal of Emergency Medicine, Volume 48, Issue 1, 85 - 93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749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Wolff M, Pomeranz E, Carney M. Febrile young infant learning module. MedEdPORTAL. 2013. Available at: </a:t>
            </a: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www.mededportal.org/publication/9568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To create a framework for small group teaching</a:t>
            </a:r>
            <a:endParaRPr sz="2000"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To establish pros and cons of small group teaching and flipped classrooms</a:t>
            </a:r>
            <a:endParaRPr sz="2000" dirty="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To learn and practice techniques to increase engagement in small group learning</a:t>
            </a:r>
            <a:endParaRPr sz="2000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of teaching in small groups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04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Encourages active learner engagement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Promotes an open and safe learning environment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Promotes community bonding within a residency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incorporate small group teaching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Pause Procedures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Flipped classroom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Problem-Based Learning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Case-Based learning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Team-Based learning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Ethics discussions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 dirty="0"/>
              <a:t>Simulation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flipped classroom?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n" sz="2000" dirty="0">
                <a:solidFill>
                  <a:srgbClr val="000000"/>
                </a:solidFill>
              </a:rPr>
              <a:t>Learners pre-view materials that might formerly have been used as didactic lecture, and use class time to engage in student-centered learning activities 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 dirty="0">
                <a:solidFill>
                  <a:srgbClr val="000000"/>
                </a:solidFill>
              </a:rPr>
              <a:t>(</a:t>
            </a:r>
            <a:r>
              <a:rPr lang="en" sz="1250" dirty="0" err="1">
                <a:solidFill>
                  <a:srgbClr val="000000"/>
                </a:solidFill>
              </a:rPr>
              <a:t>Moraros</a:t>
            </a:r>
            <a:r>
              <a:rPr lang="en" sz="1250" dirty="0">
                <a:solidFill>
                  <a:srgbClr val="000000"/>
                </a:solidFill>
              </a:rPr>
              <a:t> et a, 2015)</a:t>
            </a:r>
            <a:endParaRPr sz="125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2"/>
          </p:nvPr>
        </p:nvSpPr>
        <p:spPr>
          <a:xfrm>
            <a:off x="475565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Example:</a:t>
            </a:r>
            <a:endParaRPr sz="2000" dirty="0"/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Pre-class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preparation may include a brief 15-20 minute video lecture, podcast, or textbook reading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During class,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students may take a brief (5 minute) formative quiz to gauge understanding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Questions and misconceptions may briefly be addressed (5-15 minutes)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Students use the remainder to engage in discussion, problem-solving, or performance to apply the skills learned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and cons: Flipped Classroom and Small Groups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25" y="12754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PRO</a:t>
            </a:r>
            <a:endParaRPr sz="1700" dirty="0"/>
          </a:p>
          <a:p>
            <a:pPr marL="457200" lvl="0" indent="-336550" rtl="0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en" sz="1600" dirty="0"/>
              <a:t>Increased engagement</a:t>
            </a:r>
            <a:endParaRPr sz="1600" dirty="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600" dirty="0"/>
              <a:t>Adult learners tend to prefer flipped classrooms and small groups over didactic lectures (</a:t>
            </a:r>
            <a:r>
              <a:rPr lang="en" sz="1600" dirty="0" err="1"/>
              <a:t>Moraros</a:t>
            </a:r>
            <a:r>
              <a:rPr lang="en" sz="1600" dirty="0"/>
              <a:t> et al 2015)</a:t>
            </a:r>
            <a:endParaRPr sz="1600" dirty="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600" dirty="0"/>
              <a:t>Promotes long term retention</a:t>
            </a:r>
            <a:endParaRPr sz="1600" dirty="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600" dirty="0"/>
              <a:t>Allows for the practice of clinical applications (King et al 2017)</a:t>
            </a:r>
            <a:endParaRPr sz="1600" dirty="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600" dirty="0"/>
              <a:t>Flexibility of content</a:t>
            </a:r>
            <a:endParaRPr sz="1600" dirty="0"/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600" dirty="0"/>
              <a:t>Promotes higher level cognitive skills</a:t>
            </a:r>
            <a:endParaRPr sz="1600" dirty="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9925" y="1554075"/>
            <a:ext cx="4169125" cy="251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and cons: Flipped Classroom and Small Groups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25" y="1292375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CON</a:t>
            </a:r>
            <a:endParaRPr sz="1400" dirty="0"/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 sz="1600" b="1" dirty="0"/>
              <a:t>Increased time requirements from both instructors and learners</a:t>
            </a:r>
            <a:endParaRPr sz="1600" b="1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Increased staffing requirement (higher learner-to-facilitator ratio)</a:t>
            </a:r>
            <a:endParaRPr sz="16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Difficulties in ensuring learner accountability if preparation is required</a:t>
            </a:r>
            <a:endParaRPr sz="16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Technology integration</a:t>
            </a:r>
            <a:endParaRPr sz="16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Burden of lesson planning can be higher</a:t>
            </a:r>
            <a:endParaRPr sz="1600" dirty="0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000" y="1292375"/>
            <a:ext cx="3714075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best practices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dirty="0"/>
              <a:t>Prioritize active learning in small groups</a:t>
            </a:r>
            <a:endParaRPr sz="14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dirty="0"/>
              <a:t>Rapid-fire case discussions with targeted learning points have been highly rated by students (King et al 2017)</a:t>
            </a:r>
            <a:endParaRPr sz="14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dirty="0"/>
              <a:t>Incorporate “pause procedures” to allow for internal active processing</a:t>
            </a:r>
            <a:endParaRPr sz="14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dirty="0"/>
              <a:t>Consider allowing open (self-chosen) resources for pre-class preparation for adult learners</a:t>
            </a:r>
            <a:endParaRPr sz="14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dirty="0"/>
              <a:t>Keep pre-meeting preparation materials short (&lt;20 minutes)</a:t>
            </a:r>
            <a:endParaRPr sz="1400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 dirty="0"/>
              <a:t>The learners should lead, not the facilitator</a:t>
            </a:r>
            <a:endParaRPr sz="1400" dirty="0"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 dirty="0">
                <a:solidFill>
                  <a:schemeClr val="hlink"/>
                </a:solidFill>
                <a:hlinkClick r:id="rId3"/>
              </a:rPr>
              <a:t>Exemplar Resources:</a:t>
            </a:r>
            <a:endParaRPr sz="1400"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 sz="1400" dirty="0"/>
              <a:t>Podcasts and video lectures</a:t>
            </a:r>
            <a:endParaRPr sz="14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400" dirty="0"/>
              <a:t>LITFL</a:t>
            </a:r>
            <a:endParaRPr sz="14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400" dirty="0" err="1"/>
              <a:t>EmCrit</a:t>
            </a:r>
            <a:endParaRPr sz="14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400" dirty="0"/>
              <a:t>EM Cases</a:t>
            </a:r>
            <a:endParaRPr sz="14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400" dirty="0"/>
              <a:t>EKG Weekly</a:t>
            </a:r>
            <a:endParaRPr sz="14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400" dirty="0" err="1"/>
              <a:t>CORDem</a:t>
            </a:r>
            <a:endParaRPr sz="14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400" dirty="0" err="1"/>
              <a:t>SonoSpot</a:t>
            </a:r>
            <a:endParaRPr sz="14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400" dirty="0"/>
              <a:t>The POCUS Atlas</a:t>
            </a:r>
            <a:endParaRPr sz="14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400" dirty="0"/>
              <a:t>5- minute </a:t>
            </a:r>
            <a:r>
              <a:rPr lang="en" sz="1400" dirty="0" err="1"/>
              <a:t>Sono</a:t>
            </a:r>
            <a:endParaRPr sz="1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400" dirty="0"/>
              <a:t>Textbooks (</a:t>
            </a:r>
            <a:r>
              <a:rPr lang="en" sz="1400" dirty="0" err="1"/>
              <a:t>Tintinalli</a:t>
            </a:r>
            <a:r>
              <a:rPr lang="en" sz="1400" dirty="0"/>
              <a:t>, Rosen)</a:t>
            </a:r>
            <a:endParaRPr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Pitfalls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3655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this truly a “flipped classroom” or just a lecture with pre-reading?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Avoid the “double lecture” mistake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assess success? ITE may not be sensitive enough a tool (King et al 2017)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Inadequate time to prepare-- for residents AND facilitators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 sz="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 sz="11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HINT: Multimedia choices for preparation such as podcasts, video lecture, or a multimedia textbook that required less than &lt;30 min to complete increased compliance</a:t>
            </a:r>
            <a:r>
              <a:rPr lang="en" sz="2000" dirty="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with prework </a:t>
            </a:r>
            <a:r>
              <a:rPr lang="en" sz="2000" dirty="0"/>
              <a:t>(King et al 2017)</a:t>
            </a: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1815</Words>
  <Application>Microsoft Macintosh PowerPoint</Application>
  <PresentationFormat>On-screen Show (16:9)</PresentationFormat>
  <Paragraphs>133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 New Roman</vt:lpstr>
      <vt:lpstr>Roboto</vt:lpstr>
      <vt:lpstr>Calibri</vt:lpstr>
      <vt:lpstr>Merriweather</vt:lpstr>
      <vt:lpstr>Arial</vt:lpstr>
      <vt:lpstr>Paradigm</vt:lpstr>
      <vt:lpstr>Small Group Teaching</vt:lpstr>
      <vt:lpstr>Objectives</vt:lpstr>
      <vt:lpstr>Advantages of teaching in small groups</vt:lpstr>
      <vt:lpstr>Ways to incorporate small group teaching</vt:lpstr>
      <vt:lpstr>What is a flipped classroom?</vt:lpstr>
      <vt:lpstr>Pros and cons: Flipped Classroom and Small Groups</vt:lpstr>
      <vt:lpstr>Pros and cons: Flipped Classroom and Small Groups</vt:lpstr>
      <vt:lpstr>General best practices</vt:lpstr>
      <vt:lpstr>Pitfalls</vt:lpstr>
      <vt:lpstr>Practice</vt:lpstr>
      <vt:lpstr>Example topics</vt:lpstr>
      <vt:lpstr>Think-Pair-Share</vt:lpstr>
      <vt:lpstr>One-minute paper</vt:lpstr>
      <vt:lpstr>Commitment activities</vt:lpstr>
      <vt:lpstr>Team Based Learning</vt:lpstr>
      <vt:lpstr>Jig Saw</vt:lpstr>
      <vt:lpstr>Problem-based learning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Group Teaching</dc:title>
  <cp:lastModifiedBy>jessica.bod@yale.edu</cp:lastModifiedBy>
  <cp:revision>1</cp:revision>
  <dcterms:modified xsi:type="dcterms:W3CDTF">2022-02-17T14:41:02Z</dcterms:modified>
</cp:coreProperties>
</file>