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8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rgbClr val="000000"/>
                </a:solidFill>
                <a:latin typeface="Gill Sans MT"/>
              </a:rPr>
              <a:t>Click to move the slide</a:t>
            </a:r>
          </a:p>
        </p:txBody>
      </p:sp>
      <p:sp>
        <p:nvSpPr>
          <p:cNvPr id="18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81"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82" name="PlaceHolder 4"/>
          <p:cNvSpPr>
            <a:spLocks noGrp="1"/>
          </p:cNvSpPr>
          <p:nvPr>
            <p:ph type="dt" idx="10"/>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183" name="PlaceHolder 5"/>
          <p:cNvSpPr>
            <a:spLocks noGrp="1"/>
          </p:cNvSpPr>
          <p:nvPr>
            <p:ph type="ftr" idx="11"/>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184" name="PlaceHolder 6"/>
          <p:cNvSpPr>
            <a:spLocks noGrp="1"/>
          </p:cNvSpPr>
          <p:nvPr>
            <p:ph type="sldNum" idx="12"/>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AA27353B-BB73-430A-8200-F01587AE43DC}"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noRot="1" noChangeAspect="1"/>
          </p:cNvSpPr>
          <p:nvPr>
            <p:ph type="sldImg"/>
          </p:nvPr>
        </p:nvSpPr>
        <p:spPr>
          <a:xfrm>
            <a:off x="533520" y="764280"/>
            <a:ext cx="6704640" cy="3771360"/>
          </a:xfrm>
          <a:prstGeom prst="rect">
            <a:avLst/>
          </a:prstGeom>
          <a:ln w="0">
            <a:noFill/>
          </a:ln>
        </p:spPr>
      </p:sp>
      <p:sp>
        <p:nvSpPr>
          <p:cNvPr id="32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mention distinction between C, T, L and S spine. Most people mean lumbar back when they say back pain but important to be specific.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533520" y="764280"/>
            <a:ext cx="6704640" cy="3771360"/>
          </a:xfrm>
          <a:prstGeom prst="rect">
            <a:avLst/>
          </a:prstGeom>
          <a:ln w="0">
            <a:noFill/>
          </a:ln>
        </p:spPr>
      </p:sp>
      <p:sp>
        <p:nvSpPr>
          <p:cNvPr id="34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strength exam (not shown is hip extension)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noRot="1" noChangeAspect="1"/>
          </p:cNvSpPr>
          <p:nvPr>
            <p:ph type="sldImg"/>
          </p:nvPr>
        </p:nvSpPr>
        <p:spPr>
          <a:xfrm>
            <a:off x="533520" y="764280"/>
            <a:ext cx="6704640" cy="3771360"/>
          </a:xfrm>
          <a:prstGeom prst="rect">
            <a:avLst/>
          </a:prstGeom>
          <a:ln w="0">
            <a:noFill/>
          </a:ln>
        </p:spPr>
      </p:sp>
      <p:sp>
        <p:nvSpPr>
          <p:cNvPr id="34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important to know a few, recommend L4 (crosses the knee), S1 (achilles)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noRot="1" noChangeAspect="1"/>
          </p:cNvSpPr>
          <p:nvPr>
            <p:ph type="sldImg"/>
          </p:nvPr>
        </p:nvSpPr>
        <p:spPr>
          <a:xfrm>
            <a:off x="533520" y="764280"/>
            <a:ext cx="6704640" cy="3771360"/>
          </a:xfrm>
          <a:prstGeom prst="rect">
            <a:avLst/>
          </a:prstGeom>
          <a:ln w="0">
            <a:noFill/>
          </a:ln>
        </p:spPr>
      </p:sp>
      <p:sp>
        <p:nvSpPr>
          <p:cNvPr id="34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reflexes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noRot="1" noChangeAspect="1"/>
          </p:cNvSpPr>
          <p:nvPr>
            <p:ph type="sldImg"/>
          </p:nvPr>
        </p:nvSpPr>
        <p:spPr>
          <a:xfrm>
            <a:off x="533520" y="764280"/>
            <a:ext cx="6704640" cy="3771360"/>
          </a:xfrm>
          <a:prstGeom prst="rect">
            <a:avLst/>
          </a:prstGeom>
          <a:ln w="0">
            <a:noFill/>
          </a:ln>
        </p:spPr>
      </p:sp>
      <p:sp>
        <p:nvSpPr>
          <p:cNvPr id="34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straight leg or seated straight leg (slump test) both useful to help with radicular back pain. Should be standard in back exam in anyone who can tolerate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noRot="1" noChangeAspect="1"/>
          </p:cNvSpPr>
          <p:nvPr>
            <p:ph type="sldImg"/>
          </p:nvPr>
        </p:nvSpPr>
        <p:spPr>
          <a:xfrm>
            <a:off x="533520" y="764280"/>
            <a:ext cx="6704640" cy="3771360"/>
          </a:xfrm>
          <a:prstGeom prst="rect">
            <a:avLst/>
          </a:prstGeom>
          <a:ln w="0">
            <a:noFill/>
          </a:ln>
        </p:spPr>
      </p:sp>
      <p:sp>
        <p:nvSpPr>
          <p:cNvPr id="35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SI compression test (SI joint) and FABER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noRot="1" noChangeAspect="1"/>
          </p:cNvSpPr>
          <p:nvPr>
            <p:ph type="sldImg"/>
          </p:nvPr>
        </p:nvSpPr>
        <p:spPr>
          <a:xfrm>
            <a:off x="533520" y="764280"/>
            <a:ext cx="6704640" cy="3771360"/>
          </a:xfrm>
          <a:prstGeom prst="rect">
            <a:avLst/>
          </a:prstGeom>
          <a:ln w="0">
            <a:noFill/>
          </a:ln>
        </p:spPr>
      </p:sp>
      <p:sp>
        <p:nvSpPr>
          <p:cNvPr id="35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discuss importance of post void residual, because we do POCUS, I think of it as part of physical exam. Key if any concern about neurological involvement.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noRot="1" noChangeAspect="1"/>
          </p:cNvSpPr>
          <p:nvPr>
            <p:ph type="sldImg"/>
          </p:nvPr>
        </p:nvSpPr>
        <p:spPr>
          <a:xfrm>
            <a:off x="533520" y="764280"/>
            <a:ext cx="6704640" cy="3771360"/>
          </a:xfrm>
          <a:prstGeom prst="rect">
            <a:avLst/>
          </a:prstGeom>
          <a:ln w="0">
            <a:noFill/>
          </a:ln>
        </p:spPr>
      </p:sp>
      <p:sp>
        <p:nvSpPr>
          <p:cNvPr id="35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probably not worth getting into, but worth mentioning. Literature on rectal exam is not compelling in terms of sensitive or specificity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noRot="1" noChangeAspect="1"/>
          </p:cNvSpPr>
          <p:nvPr>
            <p:ph type="sldImg"/>
          </p:nvPr>
        </p:nvSpPr>
        <p:spPr>
          <a:xfrm>
            <a:off x="533520" y="764280"/>
            <a:ext cx="6704640" cy="3771360"/>
          </a:xfrm>
          <a:prstGeom prst="rect">
            <a:avLst/>
          </a:prstGeom>
          <a:ln w="0">
            <a:noFill/>
          </a:ln>
        </p:spPr>
      </p:sp>
      <p:sp>
        <p:nvSpPr>
          <p:cNvPr id="35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signs that help predict patients who will not do well surgically and likely have non-organic component of their symptoms.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noRot="1" noChangeAspect="1"/>
          </p:cNvSpPr>
          <p:nvPr>
            <p:ph type="sldImg"/>
          </p:nvPr>
        </p:nvSpPr>
        <p:spPr>
          <a:xfrm>
            <a:off x="533520" y="764280"/>
            <a:ext cx="6704640" cy="3771360"/>
          </a:xfrm>
          <a:prstGeom prst="rect">
            <a:avLst/>
          </a:prstGeom>
          <a:ln w="0">
            <a:noFill/>
          </a:ln>
        </p:spPr>
      </p:sp>
      <p:sp>
        <p:nvSpPr>
          <p:cNvPr id="35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normal unlabeled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noRot="1" noChangeAspect="1"/>
          </p:cNvSpPr>
          <p:nvPr>
            <p:ph type="sldImg"/>
          </p:nvPr>
        </p:nvSpPr>
        <p:spPr>
          <a:xfrm>
            <a:off x="533520" y="764280"/>
            <a:ext cx="6704640" cy="3771360"/>
          </a:xfrm>
          <a:prstGeom prst="rect">
            <a:avLst/>
          </a:prstGeom>
          <a:ln w="0">
            <a:noFill/>
          </a:ln>
        </p:spPr>
      </p:sp>
      <p:sp>
        <p:nvSpPr>
          <p:cNvPr id="36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normal labeled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533520" y="764280"/>
            <a:ext cx="6704640" cy="3771360"/>
          </a:xfrm>
          <a:prstGeom prst="rect">
            <a:avLst/>
          </a:prstGeom>
          <a:ln w="0">
            <a:noFill/>
          </a:ln>
        </p:spPr>
      </p:sp>
      <p:sp>
        <p:nvSpPr>
          <p:cNvPr id="32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3 columns in trauma are important for stability. 1 column stable, 2 column or 3 column unstable and surgical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533520" y="764280"/>
            <a:ext cx="6704640" cy="3771360"/>
          </a:xfrm>
          <a:prstGeom prst="rect">
            <a:avLst/>
          </a:prstGeom>
          <a:ln w="0">
            <a:noFill/>
          </a:ln>
        </p:spPr>
      </p:sp>
      <p:sp>
        <p:nvSpPr>
          <p:cNvPr id="36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important to consider for decision making in ED and in follow up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noRot="1" noChangeAspect="1"/>
          </p:cNvSpPr>
          <p:nvPr>
            <p:ph type="sldImg"/>
          </p:nvPr>
        </p:nvSpPr>
        <p:spPr>
          <a:xfrm>
            <a:off x="533520" y="764280"/>
            <a:ext cx="6704640" cy="3771360"/>
          </a:xfrm>
          <a:prstGeom prst="rect">
            <a:avLst/>
          </a:prstGeom>
          <a:ln w="0">
            <a:noFill/>
          </a:ln>
        </p:spPr>
      </p:sp>
      <p:sp>
        <p:nvSpPr>
          <p:cNvPr id="36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important to remember, not covered in lecture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noRot="1" noChangeAspect="1"/>
          </p:cNvSpPr>
          <p:nvPr>
            <p:ph type="sldImg"/>
          </p:nvPr>
        </p:nvSpPr>
        <p:spPr>
          <a:xfrm>
            <a:off x="533520" y="764280"/>
            <a:ext cx="6704640" cy="3771360"/>
          </a:xfrm>
          <a:prstGeom prst="rect">
            <a:avLst/>
          </a:prstGeom>
          <a:ln w="0">
            <a:noFill/>
          </a:ln>
        </p:spPr>
      </p:sp>
      <p:sp>
        <p:nvSpPr>
          <p:cNvPr id="36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discuss non specific atraumatic back pain. Call it “mechanical back pain” when there is no obvious or known lesion. Represents most back pain in young and middle age adults. Exam is not impressive, maybe myofascial pain, patients get better with conservative therapy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533520" y="764280"/>
            <a:ext cx="6704640" cy="3771360"/>
          </a:xfrm>
          <a:prstGeom prst="rect">
            <a:avLst/>
          </a:prstGeom>
          <a:ln w="0">
            <a:noFill/>
          </a:ln>
        </p:spPr>
      </p:sp>
      <p:sp>
        <p:nvSpPr>
          <p:cNvPr id="36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herniated nucleus pulposis, can cause radicular back pain.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noRot="1" noChangeAspect="1"/>
          </p:cNvSpPr>
          <p:nvPr>
            <p:ph type="sldImg"/>
          </p:nvPr>
        </p:nvSpPr>
        <p:spPr>
          <a:xfrm>
            <a:off x="533520" y="764280"/>
            <a:ext cx="6704640" cy="3771360"/>
          </a:xfrm>
          <a:prstGeom prst="rect">
            <a:avLst/>
          </a:prstGeom>
          <a:ln w="0">
            <a:noFill/>
          </a:ln>
        </p:spPr>
      </p:sp>
      <p:sp>
        <p:nvSpPr>
          <p:cNvPr id="37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MRI of what a herniated disc can look like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noRot="1" noChangeAspect="1"/>
          </p:cNvSpPr>
          <p:nvPr>
            <p:ph type="sldImg"/>
          </p:nvPr>
        </p:nvSpPr>
        <p:spPr>
          <a:xfrm>
            <a:off x="533520" y="764280"/>
            <a:ext cx="6704640" cy="3771360"/>
          </a:xfrm>
          <a:prstGeom prst="rect">
            <a:avLst/>
          </a:prstGeom>
          <a:ln w="0">
            <a:noFill/>
          </a:ln>
        </p:spPr>
      </p:sp>
      <p:sp>
        <p:nvSpPr>
          <p:cNvPr id="37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DDD is arthritis of the spin, insidious, everyone has it, not everyone gets symptoms. Conservative therapy until it fails then can discuss surgical options.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533520" y="764280"/>
            <a:ext cx="6704640" cy="3771360"/>
          </a:xfrm>
          <a:prstGeom prst="rect">
            <a:avLst/>
          </a:prstGeom>
          <a:ln w="0">
            <a:noFill/>
          </a:ln>
        </p:spPr>
      </p:sp>
      <p:sp>
        <p:nvSpPr>
          <p:cNvPr id="37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facet joint arthropathy on axial CT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533520" y="764280"/>
            <a:ext cx="6704640" cy="3771360"/>
          </a:xfrm>
          <a:prstGeom prst="rect">
            <a:avLst/>
          </a:prstGeom>
          <a:ln w="0">
            <a:noFill/>
          </a:ln>
        </p:spPr>
      </p:sp>
      <p:sp>
        <p:nvSpPr>
          <p:cNvPr id="37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facet joint arthropathy, also see DDD, mild spondylolisthesis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noRot="1" noChangeAspect="1"/>
          </p:cNvSpPr>
          <p:nvPr>
            <p:ph type="sldImg"/>
          </p:nvPr>
        </p:nvSpPr>
        <p:spPr>
          <a:xfrm>
            <a:off x="533520" y="764280"/>
            <a:ext cx="6704640" cy="3771360"/>
          </a:xfrm>
          <a:prstGeom prst="rect">
            <a:avLst/>
          </a:prstGeom>
          <a:ln w="0">
            <a:noFill/>
          </a:ln>
        </p:spPr>
      </p:sp>
      <p:sp>
        <p:nvSpPr>
          <p:cNvPr id="37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facet arthropathy worth discussing because its a common cause of back pain. Small joints, get OA. Harder to deal with than large joints. Can see on XR, also noted here is DDD OA with scalloping of the disc space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533520" y="764280"/>
            <a:ext cx="6704640" cy="3771360"/>
          </a:xfrm>
          <a:prstGeom prst="rect">
            <a:avLst/>
          </a:prstGeom>
          <a:ln w="0">
            <a:noFill/>
          </a:ln>
        </p:spPr>
      </p:sp>
      <p:sp>
        <p:nvSpPr>
          <p:cNvPr id="38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spondylolisthesis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noRot="1" noChangeAspect="1"/>
          </p:cNvSpPr>
          <p:nvPr>
            <p:ph type="sldImg"/>
          </p:nvPr>
        </p:nvSpPr>
        <p:spPr>
          <a:xfrm>
            <a:off x="533520" y="764280"/>
            <a:ext cx="6704640" cy="3771360"/>
          </a:xfrm>
          <a:prstGeom prst="rect">
            <a:avLst/>
          </a:prstGeom>
          <a:ln w="0">
            <a:noFill/>
          </a:ln>
        </p:spPr>
      </p:sp>
      <p:sp>
        <p:nvSpPr>
          <p:cNvPr id="32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major muscles of back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noRot="1" noChangeAspect="1"/>
          </p:cNvSpPr>
          <p:nvPr>
            <p:ph type="sldImg"/>
          </p:nvPr>
        </p:nvSpPr>
        <p:spPr>
          <a:xfrm>
            <a:off x="533520" y="764280"/>
            <a:ext cx="6704640" cy="3771360"/>
          </a:xfrm>
          <a:prstGeom prst="rect">
            <a:avLst/>
          </a:prstGeom>
          <a:ln w="0">
            <a:noFill/>
          </a:ln>
        </p:spPr>
      </p:sp>
      <p:sp>
        <p:nvSpPr>
          <p:cNvPr id="38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spondylolisthesis on XR. Symptoms don’t always correlate with grade, but can suggest degree of instability, likelihood of neurological involvement. Also note scotty dog fracture on the right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noRot="1" noChangeAspect="1"/>
          </p:cNvSpPr>
          <p:nvPr>
            <p:ph type="sldImg"/>
          </p:nvPr>
        </p:nvSpPr>
        <p:spPr>
          <a:xfrm>
            <a:off x="533520" y="764280"/>
            <a:ext cx="6704640" cy="3771360"/>
          </a:xfrm>
          <a:prstGeom prst="rect">
            <a:avLst/>
          </a:prstGeom>
          <a:ln w="0">
            <a:noFill/>
          </a:ln>
        </p:spPr>
      </p:sp>
      <p:sp>
        <p:nvSpPr>
          <p:cNvPr id="38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spondylolysis of the pars which can cause spondylolisthesis. Note that the spondy is usually subacute, bilateral in people with repetitive back action. Think movers, laborers, athletes who do back extension (dancers, gymnists, pitchers, etc)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533520" y="764280"/>
            <a:ext cx="6704640" cy="3771360"/>
          </a:xfrm>
          <a:prstGeom prst="rect">
            <a:avLst/>
          </a:prstGeom>
          <a:ln w="0">
            <a:noFill/>
          </a:ln>
        </p:spPr>
      </p:sp>
      <p:sp>
        <p:nvSpPr>
          <p:cNvPr id="38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spinal stenosis, usually degenerative, progressive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noRot="1" noChangeAspect="1"/>
          </p:cNvSpPr>
          <p:nvPr>
            <p:ph type="sldImg"/>
          </p:nvPr>
        </p:nvSpPr>
        <p:spPr>
          <a:xfrm>
            <a:off x="533520" y="764280"/>
            <a:ext cx="6704640" cy="3771360"/>
          </a:xfrm>
          <a:prstGeom prst="rect">
            <a:avLst/>
          </a:prstGeom>
          <a:ln w="0">
            <a:noFill/>
          </a:ln>
        </p:spPr>
      </p:sp>
      <p:sp>
        <p:nvSpPr>
          <p:cNvPr id="38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MRI of spinal stenosis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noRot="1" noChangeAspect="1"/>
          </p:cNvSpPr>
          <p:nvPr>
            <p:ph type="sldImg"/>
          </p:nvPr>
        </p:nvSpPr>
        <p:spPr>
          <a:xfrm>
            <a:off x="533520" y="764280"/>
            <a:ext cx="6704640" cy="3771360"/>
          </a:xfrm>
          <a:prstGeom prst="rect">
            <a:avLst/>
          </a:prstGeom>
          <a:ln w="0">
            <a:noFill/>
          </a:ln>
        </p:spPr>
      </p:sp>
      <p:sp>
        <p:nvSpPr>
          <p:cNvPr id="39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cervical MRI but it shows increased signal in the cord, aka myelopathy.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533520" y="764280"/>
            <a:ext cx="6704640" cy="3771360"/>
          </a:xfrm>
          <a:prstGeom prst="rect">
            <a:avLst/>
          </a:prstGeom>
          <a:ln w="0">
            <a:noFill/>
          </a:ln>
        </p:spPr>
      </p:sp>
      <p:sp>
        <p:nvSpPr>
          <p:cNvPr id="39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more myelopathy, in this case rads calls it myelo-malacia meaning there is now a degenerative process. This is occurring secondary to spinal stenosis which is easily seen here (and a reason to get imaging)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533520" y="764280"/>
            <a:ext cx="6704640" cy="3771360"/>
          </a:xfrm>
          <a:prstGeom prst="rect">
            <a:avLst/>
          </a:prstGeom>
          <a:ln w="0">
            <a:noFill/>
          </a:ln>
        </p:spPr>
      </p:sp>
      <p:sp>
        <p:nvSpPr>
          <p:cNvPr id="39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MRI of cauda equina syndrome. Note compression of the that part of the cord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noRot="1" noChangeAspect="1"/>
          </p:cNvSpPr>
          <p:nvPr>
            <p:ph type="sldImg"/>
          </p:nvPr>
        </p:nvSpPr>
        <p:spPr>
          <a:xfrm>
            <a:off x="533520" y="764280"/>
            <a:ext cx="6704640" cy="3771360"/>
          </a:xfrm>
          <a:prstGeom prst="rect">
            <a:avLst/>
          </a:prstGeom>
          <a:ln w="0">
            <a:noFill/>
          </a:ln>
        </p:spPr>
      </p:sp>
      <p:sp>
        <p:nvSpPr>
          <p:cNvPr id="39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conus medularis syndrome, technically distinct but similarly presenting entity to cauda equina syndrome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noRot="1" noChangeAspect="1"/>
          </p:cNvSpPr>
          <p:nvPr>
            <p:ph type="sldImg"/>
          </p:nvPr>
        </p:nvSpPr>
        <p:spPr>
          <a:xfrm>
            <a:off x="533520" y="764280"/>
            <a:ext cx="6704640" cy="3771360"/>
          </a:xfrm>
          <a:prstGeom prst="rect">
            <a:avLst/>
          </a:prstGeom>
          <a:ln w="0">
            <a:noFill/>
          </a:ln>
        </p:spPr>
      </p:sp>
      <p:sp>
        <p:nvSpPr>
          <p:cNvPr id="39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epidural hematoma can be spontaneous/ atraumatic in patients on anticoagulation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noRot="1" noChangeAspect="1"/>
          </p:cNvSpPr>
          <p:nvPr>
            <p:ph type="sldImg"/>
          </p:nvPr>
        </p:nvSpPr>
        <p:spPr>
          <a:xfrm>
            <a:off x="533520" y="764280"/>
            <a:ext cx="6704640" cy="3771360"/>
          </a:xfrm>
          <a:prstGeom prst="rect">
            <a:avLst/>
          </a:prstGeom>
          <a:ln w="0">
            <a:noFill/>
          </a:ln>
        </p:spPr>
      </p:sp>
      <p:sp>
        <p:nvSpPr>
          <p:cNvPr id="40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big things are myelopathies and cauda equina are typically insidious in onset (back pain for a while), PVR is critically useful for cauda equina, there may be a role for CT but MRI is gold standard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533520" y="764280"/>
            <a:ext cx="6704640" cy="3771360"/>
          </a:xfrm>
          <a:prstGeom prst="rect">
            <a:avLst/>
          </a:prstGeom>
          <a:ln w="0">
            <a:noFill/>
          </a:ln>
        </p:spPr>
      </p:sp>
      <p:sp>
        <p:nvSpPr>
          <p:cNvPr id="33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major muscles of back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533520" y="764280"/>
            <a:ext cx="6704640" cy="3771360"/>
          </a:xfrm>
          <a:prstGeom prst="rect">
            <a:avLst/>
          </a:prstGeom>
          <a:ln w="0">
            <a:noFill/>
          </a:ln>
        </p:spPr>
      </p:sp>
      <p:sp>
        <p:nvSpPr>
          <p:cNvPr id="40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young male with worsening back pain and morning stiffness. Not much to do from ED. Note that labs are not helpful in the 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noRot="1" noChangeAspect="1"/>
          </p:cNvSpPr>
          <p:nvPr>
            <p:ph type="sldImg"/>
          </p:nvPr>
        </p:nvSpPr>
        <p:spPr>
          <a:xfrm>
            <a:off x="533520" y="764280"/>
            <a:ext cx="6704640" cy="3771360"/>
          </a:xfrm>
          <a:prstGeom prst="rect">
            <a:avLst/>
          </a:prstGeom>
          <a:ln w="0">
            <a:noFill/>
          </a:ln>
        </p:spPr>
      </p:sp>
      <p:sp>
        <p:nvSpPr>
          <p:cNvPr id="40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discitis, note the fluid in the L2L3 disc space, increased signal on T2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533520" y="764280"/>
            <a:ext cx="6704640" cy="3771360"/>
          </a:xfrm>
          <a:prstGeom prst="rect">
            <a:avLst/>
          </a:prstGeom>
          <a:ln w="0">
            <a:noFill/>
          </a:ln>
        </p:spPr>
      </p:sp>
      <p:sp>
        <p:nvSpPr>
          <p:cNvPr id="40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vertebral osteomyelitis seen on T1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533520" y="764280"/>
            <a:ext cx="6704640" cy="3771360"/>
          </a:xfrm>
          <a:prstGeom prst="rect">
            <a:avLst/>
          </a:prstGeom>
          <a:ln w="0">
            <a:noFill/>
          </a:ln>
        </p:spPr>
      </p:sp>
      <p:sp>
        <p:nvSpPr>
          <p:cNvPr id="40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epidural abscess on multiple cuts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533520" y="764280"/>
            <a:ext cx="6704640" cy="3771360"/>
          </a:xfrm>
          <a:prstGeom prst="rect">
            <a:avLst/>
          </a:prstGeom>
          <a:ln w="0">
            <a:noFill/>
          </a:ln>
        </p:spPr>
      </p:sp>
      <p:sp>
        <p:nvSpPr>
          <p:cNvPr id="41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more epidural abscess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533520" y="764280"/>
            <a:ext cx="6704640" cy="3771360"/>
          </a:xfrm>
          <a:prstGeom prst="rect">
            <a:avLst/>
          </a:prstGeom>
          <a:ln w="0">
            <a:noFill/>
          </a:ln>
        </p:spPr>
      </p:sp>
      <p:sp>
        <p:nvSpPr>
          <p:cNvPr id="41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biggest key is know your risk factors! Neither fever nor neurological deficits are sensitive, especially early on!!! Need to image the whole spine, broad spectrum antibiotics, NSG involvement early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noRot="1" noChangeAspect="1"/>
          </p:cNvSpPr>
          <p:nvPr>
            <p:ph type="sldImg"/>
          </p:nvPr>
        </p:nvSpPr>
        <p:spPr>
          <a:xfrm>
            <a:off x="533520" y="764280"/>
            <a:ext cx="6704640" cy="3771360"/>
          </a:xfrm>
          <a:prstGeom prst="rect">
            <a:avLst/>
          </a:prstGeom>
          <a:ln w="0">
            <a:noFill/>
          </a:ln>
        </p:spPr>
      </p:sp>
      <p:sp>
        <p:nvSpPr>
          <p:cNvPr id="41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always consider in patients with suspected or known cancer. May also be first indicator of something bad going on. If cancer is not known, work up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533520" y="764280"/>
            <a:ext cx="6704640" cy="3771360"/>
          </a:xfrm>
          <a:prstGeom prst="rect">
            <a:avLst/>
          </a:prstGeom>
          <a:ln w="0">
            <a:noFill/>
          </a:ln>
        </p:spPr>
      </p:sp>
      <p:sp>
        <p:nvSpPr>
          <p:cNvPr id="41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mets to L3 I think</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533520" y="764280"/>
            <a:ext cx="6704640" cy="3771360"/>
          </a:xfrm>
          <a:prstGeom prst="rect">
            <a:avLst/>
          </a:prstGeom>
          <a:ln w="0">
            <a:noFill/>
          </a:ln>
        </p:spPr>
      </p:sp>
      <p:sp>
        <p:nvSpPr>
          <p:cNvPr id="41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mets everywhere on this CT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noRot="1" noChangeAspect="1"/>
          </p:cNvSpPr>
          <p:nvPr>
            <p:ph type="sldImg"/>
          </p:nvPr>
        </p:nvSpPr>
        <p:spPr>
          <a:xfrm>
            <a:off x="533520" y="764280"/>
            <a:ext cx="6704640" cy="3771360"/>
          </a:xfrm>
          <a:prstGeom prst="rect">
            <a:avLst/>
          </a:prstGeom>
          <a:ln w="0">
            <a:noFill/>
          </a:ln>
        </p:spPr>
      </p:sp>
      <p:sp>
        <p:nvSpPr>
          <p:cNvPr id="42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mets everywhere on this MRI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533520" y="764280"/>
            <a:ext cx="6704640" cy="3771360"/>
          </a:xfrm>
          <a:prstGeom prst="rect">
            <a:avLst/>
          </a:prstGeom>
          <a:ln w="0">
            <a:noFill/>
          </a:ln>
        </p:spPr>
      </p:sp>
      <p:sp>
        <p:nvSpPr>
          <p:cNvPr id="33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major muscles of back</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533520" y="764280"/>
            <a:ext cx="6704640" cy="3771360"/>
          </a:xfrm>
          <a:prstGeom prst="rect">
            <a:avLst/>
          </a:prstGeom>
          <a:ln w="0">
            <a:noFill/>
          </a:ln>
        </p:spPr>
      </p:sp>
      <p:sp>
        <p:nvSpPr>
          <p:cNvPr id="42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biggest thing is it should follow one or two dermatomes/ myotomes. Rapid onset following infection. If suspicious, broad workup and call neurology early.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noRot="1" noChangeAspect="1"/>
          </p:cNvSpPr>
          <p:nvPr>
            <p:ph type="sldImg"/>
          </p:nvPr>
        </p:nvSpPr>
        <p:spPr>
          <a:xfrm>
            <a:off x="533520" y="764280"/>
            <a:ext cx="6704640" cy="3771360"/>
          </a:xfrm>
          <a:prstGeom prst="rect">
            <a:avLst/>
          </a:prstGeom>
          <a:ln w="0">
            <a:noFill/>
          </a:ln>
        </p:spPr>
      </p:sp>
      <p:sp>
        <p:nvSpPr>
          <p:cNvPr id="33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just to prompt discussion about physical exam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533520" y="764280"/>
            <a:ext cx="6704640" cy="3771360"/>
          </a:xfrm>
          <a:prstGeom prst="rect">
            <a:avLst/>
          </a:prstGeom>
          <a:ln w="0">
            <a:noFill/>
          </a:ln>
        </p:spPr>
      </p:sp>
      <p:sp>
        <p:nvSpPr>
          <p:cNvPr id="33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this is the method all residents should be taught and is largely agreed upon by the EM/SM faculty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noRot="1" noChangeAspect="1"/>
          </p:cNvSpPr>
          <p:nvPr>
            <p:ph type="sldImg"/>
          </p:nvPr>
        </p:nvSpPr>
        <p:spPr>
          <a:xfrm>
            <a:off x="533520" y="764280"/>
            <a:ext cx="6704640" cy="3771360"/>
          </a:xfrm>
          <a:prstGeom prst="rect">
            <a:avLst/>
          </a:prstGeom>
          <a:ln w="0">
            <a:noFill/>
          </a:ln>
        </p:spPr>
      </p:sp>
      <p:sp>
        <p:nvSpPr>
          <p:cNvPr id="33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inspection, what do you see? Skin, MSK and gait are all important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noRot="1" noChangeAspect="1"/>
          </p:cNvSpPr>
          <p:nvPr>
            <p:ph type="sldImg"/>
          </p:nvPr>
        </p:nvSpPr>
        <p:spPr>
          <a:xfrm>
            <a:off x="533520" y="764280"/>
            <a:ext cx="6704640" cy="3771360"/>
          </a:xfrm>
          <a:prstGeom prst="rect">
            <a:avLst/>
          </a:prstGeom>
          <a:ln w="0">
            <a:noFill/>
          </a:ln>
        </p:spPr>
      </p:sp>
      <p:sp>
        <p:nvSpPr>
          <p:cNvPr id="34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Commentary: landmarks of note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5638B2D-BA9E-403C-9C52-1042E1E8E64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31" name="PlaceHolder 2"/>
          <p:cNvSpPr>
            <a:spLocks noGrp="1"/>
          </p:cNvSpPr>
          <p:nvPr>
            <p:ph/>
          </p:nvPr>
        </p:nvSpPr>
        <p:spPr>
          <a:xfrm>
            <a:off x="0" y="108252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32" name="PlaceHolder 3"/>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B53914F5-8468-4334-A3DB-06AEC59EE2A1}"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34"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35"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36"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37" name="PlaceHolder 5"/>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4653098A-E026-4646-A5B5-BD09716DBBB9}"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39" name="PlaceHolder 2"/>
          <p:cNvSpPr>
            <a:spLocks noGrp="1"/>
          </p:cNvSpPr>
          <p:nvPr>
            <p:ph/>
          </p:nvPr>
        </p:nvSpPr>
        <p:spPr>
          <a:xfrm>
            <a:off x="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0" name="PlaceHolder 3"/>
          <p:cNvSpPr>
            <a:spLocks noGrp="1"/>
          </p:cNvSpPr>
          <p:nvPr>
            <p:ph/>
          </p:nvPr>
        </p:nvSpPr>
        <p:spPr>
          <a:xfrm>
            <a:off x="412200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1" name="PlaceHolder 4"/>
          <p:cNvSpPr>
            <a:spLocks noGrp="1"/>
          </p:cNvSpPr>
          <p:nvPr>
            <p:ph/>
          </p:nvPr>
        </p:nvSpPr>
        <p:spPr>
          <a:xfrm>
            <a:off x="824436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2" name="PlaceHolder 5"/>
          <p:cNvSpPr>
            <a:spLocks noGrp="1"/>
          </p:cNvSpPr>
          <p:nvPr>
            <p:ph/>
          </p:nvPr>
        </p:nvSpPr>
        <p:spPr>
          <a:xfrm>
            <a:off x="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3" name="PlaceHolder 6"/>
          <p:cNvSpPr>
            <a:spLocks noGrp="1"/>
          </p:cNvSpPr>
          <p:nvPr>
            <p:ph/>
          </p:nvPr>
        </p:nvSpPr>
        <p:spPr>
          <a:xfrm>
            <a:off x="412200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4" name="PlaceHolder 7"/>
          <p:cNvSpPr>
            <a:spLocks noGrp="1"/>
          </p:cNvSpPr>
          <p:nvPr>
            <p:ph/>
          </p:nvPr>
        </p:nvSpPr>
        <p:spPr>
          <a:xfrm>
            <a:off x="824436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7DF69569-CB9E-430B-B770-4567B6B60456}"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02657552-F501-4D14-A43E-014F220B4AD7}"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55" name="PlaceHolder 2"/>
          <p:cNvSpPr>
            <a:spLocks noGrp="1"/>
          </p:cNvSpPr>
          <p:nvPr>
            <p:ph type="subTitle"/>
          </p:nvPr>
        </p:nvSpPr>
        <p:spPr>
          <a:xfrm>
            <a:off x="0" y="1082520"/>
            <a:ext cx="12191760" cy="57661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D70714B5-FEB9-4241-92B6-DA9247C26564}"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57" name="PlaceHolder 2"/>
          <p:cNvSpPr>
            <a:spLocks noGrp="1"/>
          </p:cNvSpPr>
          <p:nvPr>
            <p:ph/>
          </p:nvPr>
        </p:nvSpPr>
        <p:spPr>
          <a:xfrm>
            <a:off x="0" y="1082520"/>
            <a:ext cx="121917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5C921E4D-4741-44FA-A0FD-7D9D843558A8}"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59"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0"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A0934C7-5A8F-4A80-8A66-CEAAC70743AA}"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06A8A775-805E-43AE-8E9F-65A06086DC4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0" y="9000"/>
            <a:ext cx="12195720" cy="4863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D8A1B1D4-F017-4287-BDD2-4B888F2380A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64"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5"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6"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D03F255-05DD-437C-8526-3A47D4618A68}"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0" name="PlaceHolder 2"/>
          <p:cNvSpPr>
            <a:spLocks noGrp="1"/>
          </p:cNvSpPr>
          <p:nvPr>
            <p:ph type="subTitle"/>
          </p:nvPr>
        </p:nvSpPr>
        <p:spPr>
          <a:xfrm>
            <a:off x="0" y="1082520"/>
            <a:ext cx="12191760" cy="57661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DAF2ACD-748B-4B3F-866F-8A0388EF1F2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68"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9"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70" name="PlaceHolder 4"/>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E12AD57-761B-400F-A8B4-804A711F3F67}"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72"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73"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74" name="PlaceHolder 4"/>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2044028F-6757-48AC-B36B-46C7038EC4BB}"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76" name="PlaceHolder 2"/>
          <p:cNvSpPr>
            <a:spLocks noGrp="1"/>
          </p:cNvSpPr>
          <p:nvPr>
            <p:ph/>
          </p:nvPr>
        </p:nvSpPr>
        <p:spPr>
          <a:xfrm>
            <a:off x="0" y="108252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77" name="PlaceHolder 3"/>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EA71A5F5-A600-45AD-9026-0EBB7E811FC8}"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79"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0"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1"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2" name="PlaceHolder 5"/>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4D60D002-E9F8-4973-8AE2-67D337E02905}"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84" name="PlaceHolder 2"/>
          <p:cNvSpPr>
            <a:spLocks noGrp="1"/>
          </p:cNvSpPr>
          <p:nvPr>
            <p:ph/>
          </p:nvPr>
        </p:nvSpPr>
        <p:spPr>
          <a:xfrm>
            <a:off x="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5" name="PlaceHolder 3"/>
          <p:cNvSpPr>
            <a:spLocks noGrp="1"/>
          </p:cNvSpPr>
          <p:nvPr>
            <p:ph/>
          </p:nvPr>
        </p:nvSpPr>
        <p:spPr>
          <a:xfrm>
            <a:off x="412200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6" name="PlaceHolder 4"/>
          <p:cNvSpPr>
            <a:spLocks noGrp="1"/>
          </p:cNvSpPr>
          <p:nvPr>
            <p:ph/>
          </p:nvPr>
        </p:nvSpPr>
        <p:spPr>
          <a:xfrm>
            <a:off x="824436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7" name="PlaceHolder 5"/>
          <p:cNvSpPr>
            <a:spLocks noGrp="1"/>
          </p:cNvSpPr>
          <p:nvPr>
            <p:ph/>
          </p:nvPr>
        </p:nvSpPr>
        <p:spPr>
          <a:xfrm>
            <a:off x="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8" name="PlaceHolder 6"/>
          <p:cNvSpPr>
            <a:spLocks noGrp="1"/>
          </p:cNvSpPr>
          <p:nvPr>
            <p:ph/>
          </p:nvPr>
        </p:nvSpPr>
        <p:spPr>
          <a:xfrm>
            <a:off x="412200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89" name="PlaceHolder 7"/>
          <p:cNvSpPr>
            <a:spLocks noGrp="1"/>
          </p:cNvSpPr>
          <p:nvPr>
            <p:ph/>
          </p:nvPr>
        </p:nvSpPr>
        <p:spPr>
          <a:xfrm>
            <a:off x="824436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E7168243-94BF-4E7A-8821-17D258707055}"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22186D36-8795-4EDD-B054-6469D3DD46C7}"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99" name="PlaceHolder 2"/>
          <p:cNvSpPr>
            <a:spLocks noGrp="1"/>
          </p:cNvSpPr>
          <p:nvPr>
            <p:ph type="subTitle"/>
          </p:nvPr>
        </p:nvSpPr>
        <p:spPr>
          <a:xfrm>
            <a:off x="0" y="1082520"/>
            <a:ext cx="12191760" cy="57661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D113FAC-5763-4FE9-BCE4-5999DB90F6A8}"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01" name="PlaceHolder 2"/>
          <p:cNvSpPr>
            <a:spLocks noGrp="1"/>
          </p:cNvSpPr>
          <p:nvPr>
            <p:ph/>
          </p:nvPr>
        </p:nvSpPr>
        <p:spPr>
          <a:xfrm>
            <a:off x="0" y="1082520"/>
            <a:ext cx="121917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ADB74C24-CD1E-4555-A2E7-D700FE2C4D98}"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03"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04"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966D7849-0194-45CE-8A2D-F42AB52C9065}"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372093C-EE44-4DA5-B764-3F590FCA7635}"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2" name="PlaceHolder 2"/>
          <p:cNvSpPr>
            <a:spLocks noGrp="1"/>
          </p:cNvSpPr>
          <p:nvPr>
            <p:ph/>
          </p:nvPr>
        </p:nvSpPr>
        <p:spPr>
          <a:xfrm>
            <a:off x="0" y="1082520"/>
            <a:ext cx="121917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84BC97B-7C6A-4256-A169-2646BEE6DD12}"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0" y="9000"/>
            <a:ext cx="12195720" cy="4863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A3524343-A95F-4BC4-BA3B-C6D47583FA32}"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08"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09"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10"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584AF79C-657F-454A-9CFE-9C8625FC4617}"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12"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13"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14" name="PlaceHolder 4"/>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65E243C-29CD-4ADC-9B54-E34F208DC1EE}"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16"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17"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18" name="PlaceHolder 4"/>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6B65E103-EC6C-43D2-8AA0-02281CF5CE90}"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20" name="PlaceHolder 2"/>
          <p:cNvSpPr>
            <a:spLocks noGrp="1"/>
          </p:cNvSpPr>
          <p:nvPr>
            <p:ph/>
          </p:nvPr>
        </p:nvSpPr>
        <p:spPr>
          <a:xfrm>
            <a:off x="0" y="108252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21" name="PlaceHolder 3"/>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5C08FE11-20E2-4FD4-8B7E-3A785587E69A}"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23"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24"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25"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26" name="PlaceHolder 5"/>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46F901D6-CA9C-4817-9FDF-94C75BB5EE0C}"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28" name="PlaceHolder 2"/>
          <p:cNvSpPr>
            <a:spLocks noGrp="1"/>
          </p:cNvSpPr>
          <p:nvPr>
            <p:ph/>
          </p:nvPr>
        </p:nvSpPr>
        <p:spPr>
          <a:xfrm>
            <a:off x="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29" name="PlaceHolder 3"/>
          <p:cNvSpPr>
            <a:spLocks noGrp="1"/>
          </p:cNvSpPr>
          <p:nvPr>
            <p:ph/>
          </p:nvPr>
        </p:nvSpPr>
        <p:spPr>
          <a:xfrm>
            <a:off x="412200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30" name="PlaceHolder 4"/>
          <p:cNvSpPr>
            <a:spLocks noGrp="1"/>
          </p:cNvSpPr>
          <p:nvPr>
            <p:ph/>
          </p:nvPr>
        </p:nvSpPr>
        <p:spPr>
          <a:xfrm>
            <a:off x="824436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31" name="PlaceHolder 5"/>
          <p:cNvSpPr>
            <a:spLocks noGrp="1"/>
          </p:cNvSpPr>
          <p:nvPr>
            <p:ph/>
          </p:nvPr>
        </p:nvSpPr>
        <p:spPr>
          <a:xfrm>
            <a:off x="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32" name="PlaceHolder 6"/>
          <p:cNvSpPr>
            <a:spLocks noGrp="1"/>
          </p:cNvSpPr>
          <p:nvPr>
            <p:ph/>
          </p:nvPr>
        </p:nvSpPr>
        <p:spPr>
          <a:xfrm>
            <a:off x="412200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33" name="PlaceHolder 7"/>
          <p:cNvSpPr>
            <a:spLocks noGrp="1"/>
          </p:cNvSpPr>
          <p:nvPr>
            <p:ph/>
          </p:nvPr>
        </p:nvSpPr>
        <p:spPr>
          <a:xfrm>
            <a:off x="824436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7D0F4749-C08D-4C5F-9C05-A448E0430807}"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44" name="PlaceHolder 2"/>
          <p:cNvSpPr>
            <a:spLocks noGrp="1"/>
          </p:cNvSpPr>
          <p:nvPr>
            <p:ph type="subTitle"/>
          </p:nvPr>
        </p:nvSpPr>
        <p:spPr>
          <a:xfrm>
            <a:off x="0" y="1082520"/>
            <a:ext cx="12191760" cy="57661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46" name="PlaceHolder 2"/>
          <p:cNvSpPr>
            <a:spLocks noGrp="1"/>
          </p:cNvSpPr>
          <p:nvPr>
            <p:ph/>
          </p:nvPr>
        </p:nvSpPr>
        <p:spPr>
          <a:xfrm>
            <a:off x="0" y="1082520"/>
            <a:ext cx="121917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4"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5"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7F733E5-6EF2-42C3-9C7B-C791ED381096}"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48"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49"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0" y="9000"/>
            <a:ext cx="12195720" cy="4863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53"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54"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55"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57"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58"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59" name="PlaceHolder 4"/>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61"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62"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63" name="PlaceHolder 4"/>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65" name="PlaceHolder 2"/>
          <p:cNvSpPr>
            <a:spLocks noGrp="1"/>
          </p:cNvSpPr>
          <p:nvPr>
            <p:ph/>
          </p:nvPr>
        </p:nvSpPr>
        <p:spPr>
          <a:xfrm>
            <a:off x="0" y="108252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66" name="PlaceHolder 3"/>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68"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69"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70"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71" name="PlaceHolder 5"/>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73" name="PlaceHolder 2"/>
          <p:cNvSpPr>
            <a:spLocks noGrp="1"/>
          </p:cNvSpPr>
          <p:nvPr>
            <p:ph/>
          </p:nvPr>
        </p:nvSpPr>
        <p:spPr>
          <a:xfrm>
            <a:off x="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74" name="PlaceHolder 3"/>
          <p:cNvSpPr>
            <a:spLocks noGrp="1"/>
          </p:cNvSpPr>
          <p:nvPr>
            <p:ph/>
          </p:nvPr>
        </p:nvSpPr>
        <p:spPr>
          <a:xfrm>
            <a:off x="412200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75" name="PlaceHolder 4"/>
          <p:cNvSpPr>
            <a:spLocks noGrp="1"/>
          </p:cNvSpPr>
          <p:nvPr>
            <p:ph/>
          </p:nvPr>
        </p:nvSpPr>
        <p:spPr>
          <a:xfrm>
            <a:off x="8244360" y="108252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76" name="PlaceHolder 5"/>
          <p:cNvSpPr>
            <a:spLocks noGrp="1"/>
          </p:cNvSpPr>
          <p:nvPr>
            <p:ph/>
          </p:nvPr>
        </p:nvSpPr>
        <p:spPr>
          <a:xfrm>
            <a:off x="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77" name="PlaceHolder 6"/>
          <p:cNvSpPr>
            <a:spLocks noGrp="1"/>
          </p:cNvSpPr>
          <p:nvPr>
            <p:ph/>
          </p:nvPr>
        </p:nvSpPr>
        <p:spPr>
          <a:xfrm>
            <a:off x="412200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178" name="PlaceHolder 7"/>
          <p:cNvSpPr>
            <a:spLocks noGrp="1"/>
          </p:cNvSpPr>
          <p:nvPr>
            <p:ph/>
          </p:nvPr>
        </p:nvSpPr>
        <p:spPr>
          <a:xfrm>
            <a:off x="8244360" y="4094640"/>
            <a:ext cx="392544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1AA68CA-6D05-4013-BFAF-55F9CD22977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0" y="9000"/>
            <a:ext cx="12195720" cy="4863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EF0B45F4-BA3C-4151-9E5E-8983B93D1CC4}"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19"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20" name="PlaceHolder 3"/>
          <p:cNvSpPr>
            <a:spLocks noGrp="1"/>
          </p:cNvSpPr>
          <p:nvPr>
            <p:ph/>
          </p:nvPr>
        </p:nvSpPr>
        <p:spPr>
          <a:xfrm>
            <a:off x="624708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21" name="PlaceHolder 4"/>
          <p:cNvSpPr>
            <a:spLocks noGrp="1"/>
          </p:cNvSpPr>
          <p:nvPr>
            <p:ph/>
          </p:nvPr>
        </p:nvSpPr>
        <p:spPr>
          <a:xfrm>
            <a:off x="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BF1B825-F5FD-42FB-976C-875B1E85DE8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23" name="PlaceHolder 2"/>
          <p:cNvSpPr>
            <a:spLocks noGrp="1"/>
          </p:cNvSpPr>
          <p:nvPr>
            <p:ph/>
          </p:nvPr>
        </p:nvSpPr>
        <p:spPr>
          <a:xfrm>
            <a:off x="0" y="1082520"/>
            <a:ext cx="5949360" cy="576612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24"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25" name="PlaceHolder 4"/>
          <p:cNvSpPr>
            <a:spLocks noGrp="1"/>
          </p:cNvSpPr>
          <p:nvPr>
            <p:ph/>
          </p:nvPr>
        </p:nvSpPr>
        <p:spPr>
          <a:xfrm>
            <a:off x="6247080" y="409464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4EF0E15-3C87-46D8-B9A2-EDB9AF002D8D}"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0" y="9000"/>
            <a:ext cx="12195720" cy="1049040"/>
          </a:xfrm>
          <a:prstGeom prst="rect">
            <a:avLst/>
          </a:prstGeom>
          <a:noFill/>
          <a:ln w="0">
            <a:noFill/>
          </a:ln>
        </p:spPr>
        <p:txBody>
          <a:bodyPr lIns="0" tIns="0" rIns="0" bIns="0" anchor="ctr">
            <a:noAutofit/>
          </a:bodyPr>
          <a:lstStyle/>
          <a:p>
            <a:endParaRPr lang="en-US" sz="1800" b="0" strike="noStrike" spc="-1">
              <a:solidFill>
                <a:srgbClr val="000000"/>
              </a:solidFill>
              <a:latin typeface="Gill Sans MT"/>
            </a:endParaRPr>
          </a:p>
        </p:txBody>
      </p:sp>
      <p:sp>
        <p:nvSpPr>
          <p:cNvPr id="27" name="PlaceHolder 2"/>
          <p:cNvSpPr>
            <a:spLocks noGrp="1"/>
          </p:cNvSpPr>
          <p:nvPr>
            <p:ph/>
          </p:nvPr>
        </p:nvSpPr>
        <p:spPr>
          <a:xfrm>
            <a:off x="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28" name="PlaceHolder 3"/>
          <p:cNvSpPr>
            <a:spLocks noGrp="1"/>
          </p:cNvSpPr>
          <p:nvPr>
            <p:ph/>
          </p:nvPr>
        </p:nvSpPr>
        <p:spPr>
          <a:xfrm>
            <a:off x="6247080" y="1082520"/>
            <a:ext cx="59493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29" name="PlaceHolder 4"/>
          <p:cNvSpPr>
            <a:spLocks noGrp="1"/>
          </p:cNvSpPr>
          <p:nvPr>
            <p:ph/>
          </p:nvPr>
        </p:nvSpPr>
        <p:spPr>
          <a:xfrm>
            <a:off x="0" y="4094640"/>
            <a:ext cx="12191760" cy="2750400"/>
          </a:xfrm>
          <a:prstGeom prst="rect">
            <a:avLst/>
          </a:prstGeom>
          <a:noFill/>
          <a:ln w="0">
            <a:noFill/>
          </a:ln>
        </p:spPr>
        <p:txBody>
          <a:bodyPr lIns="0" tIns="0" rIns="0" bIns="0" anchor="t">
            <a:normAutofit/>
          </a:bodyPr>
          <a:lstStyle/>
          <a:p>
            <a:pPr>
              <a:lnSpc>
                <a:spcPct val="120000"/>
              </a:lnSpc>
              <a:spcBef>
                <a:spcPts val="1417"/>
              </a:spcBef>
              <a:buNone/>
            </a:pPr>
            <a:endParaRPr lang="en-US" sz="2000" b="0" strike="noStrike" spc="-1">
              <a:solidFill>
                <a:srgbClr val="000000"/>
              </a:solidFill>
              <a:latin typeface="Gill Sans M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CB26A1A-FC00-49A8-959C-9E3394EFDCDA}"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7"/>
          <p:cNvSpPr/>
          <p:nvPr/>
        </p:nvSpPr>
        <p:spPr>
          <a:xfrm>
            <a:off x="0" y="2019600"/>
            <a:ext cx="12191760" cy="410544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0" name="Picture 6"/>
          <p:cNvPicPr/>
          <p:nvPr/>
        </p:nvPicPr>
        <p:blipFill>
          <a:blip r:embed="rId14"/>
          <a:srcRect t="1526" b="-1526"/>
          <a:stretch/>
        </p:blipFill>
        <p:spPr>
          <a:xfrm>
            <a:off x="0" y="6126480"/>
            <a:ext cx="12191760" cy="742680"/>
          </a:xfrm>
          <a:prstGeom prst="rect">
            <a:avLst/>
          </a:prstGeom>
          <a:ln w="0">
            <a:noFill/>
          </a:ln>
        </p:spPr>
      </p:pic>
      <p:sp>
        <p:nvSpPr>
          <p:cNvPr id="2" name="Straight Connector 9"/>
          <p:cNvSpPr/>
          <p:nvPr/>
        </p:nvSpPr>
        <p:spPr>
          <a:xfrm>
            <a:off x="0" y="61254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3" name="PlaceHolder 1"/>
          <p:cNvSpPr>
            <a:spLocks noGrp="1"/>
          </p:cNvSpPr>
          <p:nvPr>
            <p:ph type="title"/>
          </p:nvPr>
        </p:nvSpPr>
        <p:spPr>
          <a:xfrm>
            <a:off x="2417760" y="802440"/>
            <a:ext cx="8636760" cy="2541240"/>
          </a:xfrm>
          <a:prstGeom prst="rect">
            <a:avLst/>
          </a:prstGeom>
          <a:noFill/>
          <a:ln w="0">
            <a:noFill/>
          </a:ln>
        </p:spPr>
        <p:txBody>
          <a:bodyPr bIns="0" anchor="b">
            <a:normAutofit/>
          </a:bodyPr>
          <a:lstStyle/>
          <a:p>
            <a:pPr>
              <a:lnSpc>
                <a:spcPct val="90000"/>
              </a:lnSpc>
              <a:buNone/>
            </a:pPr>
            <a:r>
              <a:rPr lang="en-US" sz="6600" b="0" strike="noStrike" cap="all" spc="-1">
                <a:solidFill>
                  <a:srgbClr val="000000"/>
                </a:solidFill>
                <a:latin typeface="Gill Sans MT"/>
              </a:rPr>
              <a:t>Click to edit Master title style</a:t>
            </a:r>
            <a:endParaRPr lang="en-US" sz="6600" b="0" strike="noStrike" spc="-1">
              <a:solidFill>
                <a:srgbClr val="000000"/>
              </a:solidFill>
              <a:latin typeface="Gill Sans MT"/>
            </a:endParaRPr>
          </a:p>
        </p:txBody>
      </p:sp>
      <p:sp>
        <p:nvSpPr>
          <p:cNvPr id="4" name="PlaceHolder 2"/>
          <p:cNvSpPr>
            <a:spLocks noGrp="1"/>
          </p:cNvSpPr>
          <p:nvPr>
            <p:ph type="dt" idx="1"/>
          </p:nvPr>
        </p:nvSpPr>
        <p:spPr>
          <a:xfrm>
            <a:off x="7554240" y="330480"/>
            <a:ext cx="3500280" cy="308880"/>
          </a:xfrm>
          <a:prstGeom prst="rect">
            <a:avLst/>
          </a:prstGeom>
          <a:noFill/>
          <a:ln w="0">
            <a:noFill/>
          </a:ln>
        </p:spPr>
        <p:txBody>
          <a:bodyPr anchor="ctr">
            <a:noAutofit/>
          </a:bodyPr>
          <a:lstStyle>
            <a:lvl1pPr algn="r">
              <a:lnSpc>
                <a:spcPct val="100000"/>
              </a:lnSpc>
              <a:buNone/>
              <a:defRPr lang="en-US" sz="1000" b="0" strike="noStrike" spc="-1">
                <a:solidFill>
                  <a:srgbClr val="8B8B8B"/>
                </a:solidFill>
                <a:latin typeface="Gill Sans MT"/>
              </a:defRPr>
            </a:lvl1pPr>
          </a:lstStyle>
          <a:p>
            <a:pPr algn="r">
              <a:lnSpc>
                <a:spcPct val="100000"/>
              </a:lnSpc>
              <a:buNone/>
            </a:pPr>
            <a:r>
              <a:rPr lang="en-US" sz="1000" b="0" strike="noStrike" spc="-1">
                <a:solidFill>
                  <a:srgbClr val="8B8B8B"/>
                </a:solidFill>
                <a:latin typeface="Gill Sans MT"/>
              </a:rPr>
              <a:t>&lt;date/time&gt;</a:t>
            </a:r>
            <a:endParaRPr lang="en-US" sz="1000" b="0" strike="noStrike" spc="-1">
              <a:latin typeface="Times New Roman"/>
            </a:endParaRPr>
          </a:p>
        </p:txBody>
      </p:sp>
      <p:sp>
        <p:nvSpPr>
          <p:cNvPr id="5" name="PlaceHolder 3"/>
          <p:cNvSpPr>
            <a:spLocks noGrp="1"/>
          </p:cNvSpPr>
          <p:nvPr>
            <p:ph type="ftr" idx="2"/>
          </p:nvPr>
        </p:nvSpPr>
        <p:spPr>
          <a:xfrm>
            <a:off x="2416680" y="329400"/>
            <a:ext cx="4973400" cy="308880"/>
          </a:xfrm>
          <a:prstGeom prst="rect">
            <a:avLst/>
          </a:prstGeom>
          <a:noFill/>
          <a:ln w="0">
            <a:noFill/>
          </a:ln>
        </p:spPr>
        <p:txBody>
          <a:bodyPr anchor="ctr">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6" name="PlaceHolder 4"/>
          <p:cNvSpPr>
            <a:spLocks noGrp="1"/>
          </p:cNvSpPr>
          <p:nvPr>
            <p:ph type="sldNum" idx="3"/>
          </p:nvPr>
        </p:nvSpPr>
        <p:spPr>
          <a:xfrm>
            <a:off x="1437840" y="798840"/>
            <a:ext cx="810720" cy="503280"/>
          </a:xfrm>
          <a:prstGeom prst="rect">
            <a:avLst/>
          </a:prstGeom>
          <a:noFill/>
          <a:ln w="0">
            <a:noFill/>
          </a:ln>
        </p:spPr>
        <p:txBody>
          <a:bodyPr anchor="t">
            <a:noAutofit/>
          </a:bodyPr>
          <a:lstStyle>
            <a:lvl1pPr algn="r">
              <a:lnSpc>
                <a:spcPct val="100000"/>
              </a:lnSpc>
              <a:buNone/>
              <a:defRPr lang="en-US" sz="2800" b="0" strike="noStrike" spc="-1">
                <a:solidFill>
                  <a:srgbClr val="B71E42"/>
                </a:solidFill>
                <a:latin typeface="Gill Sans MT"/>
              </a:defRPr>
            </a:lvl1pPr>
          </a:lstStyle>
          <a:p>
            <a:pPr algn="r">
              <a:lnSpc>
                <a:spcPct val="100000"/>
              </a:lnSpc>
              <a:buNone/>
            </a:pPr>
            <a:fld id="{7910923B-4F38-42CD-B600-51B9F73E9EF1}" type="slidenum">
              <a:rPr lang="en-US" sz="2800" b="0" strike="noStrike" spc="-1">
                <a:solidFill>
                  <a:srgbClr val="B71E42"/>
                </a:solidFill>
                <a:latin typeface="Gill Sans MT"/>
              </a:rPr>
              <a:t>‹#›</a:t>
            </a:fld>
            <a:endParaRPr lang="en-US" sz="2800" b="0" strike="noStrike" spc="-1">
              <a:latin typeface="Times New Roman"/>
            </a:endParaRPr>
          </a:p>
        </p:txBody>
      </p:sp>
      <p:sp>
        <p:nvSpPr>
          <p:cNvPr id="7" name="Straight Connector 14"/>
          <p:cNvSpPr/>
          <p:nvPr/>
        </p:nvSpPr>
        <p:spPr>
          <a:xfrm>
            <a:off x="2417760" y="3528360"/>
            <a:ext cx="8636760" cy="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
        <p:nvSpPr>
          <p:cNvPr id="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120000"/>
              </a:lnSpc>
              <a:spcBef>
                <a:spcPts val="1417"/>
              </a:spcBef>
              <a:buClr>
                <a:srgbClr val="000000"/>
              </a:buClr>
              <a:buSzPct val="45000"/>
              <a:buFont typeface="Wingdings" charset="2"/>
              <a:buChar char=""/>
            </a:pPr>
            <a:r>
              <a:rPr lang="en-US" sz="2000" b="0" strike="noStrike" spc="-1">
                <a:solidFill>
                  <a:srgbClr val="000000"/>
                </a:solidFill>
                <a:latin typeface="Gill Sans MT"/>
              </a:rPr>
              <a:t>Click to edit the outline text format</a:t>
            </a:r>
          </a:p>
          <a:p>
            <a:pPr marL="864000" lvl="1" indent="-324000">
              <a:lnSpc>
                <a:spcPct val="120000"/>
              </a:lnSpc>
              <a:spcBef>
                <a:spcPts val="1134"/>
              </a:spcBef>
              <a:buClr>
                <a:srgbClr val="000000"/>
              </a:buClr>
              <a:buSzPct val="75000"/>
              <a:buFont typeface="Symbol" charset="2"/>
              <a:buChar char=""/>
            </a:pPr>
            <a:r>
              <a:rPr lang="en-US" sz="1600" b="0" strike="noStrike" spc="-1">
                <a:solidFill>
                  <a:srgbClr val="000000"/>
                </a:solidFill>
                <a:latin typeface="Gill Sans MT"/>
              </a:rPr>
              <a:t>Second Outline Level</a:t>
            </a:r>
          </a:p>
          <a:p>
            <a:pPr marL="1296000" lvl="2" indent="-288000">
              <a:lnSpc>
                <a:spcPct val="120000"/>
              </a:lnSpc>
              <a:spcBef>
                <a:spcPts val="850"/>
              </a:spcBef>
              <a:buClr>
                <a:srgbClr val="000000"/>
              </a:buClr>
              <a:buSzPct val="45000"/>
              <a:buFont typeface="Wingdings" charset="2"/>
              <a:buChar char=""/>
            </a:pPr>
            <a:r>
              <a:rPr lang="en-US" sz="1400" b="0" strike="noStrike" spc="-1">
                <a:solidFill>
                  <a:srgbClr val="000000"/>
                </a:solidFill>
                <a:latin typeface="Gill Sans MT"/>
              </a:rPr>
              <a:t>Third Outline Level</a:t>
            </a:r>
          </a:p>
          <a:p>
            <a:pPr marL="1728000" lvl="3" indent="-216000">
              <a:lnSpc>
                <a:spcPct val="120000"/>
              </a:lnSpc>
              <a:spcBef>
                <a:spcPts val="567"/>
              </a:spcBef>
              <a:buClr>
                <a:srgbClr val="000000"/>
              </a:buClr>
              <a:buSzPct val="75000"/>
              <a:buFont typeface="Symbol" charset="2"/>
              <a:buChar char=""/>
            </a:pPr>
            <a:r>
              <a:rPr lang="en-US" sz="1200" b="0" strike="noStrike" spc="-1">
                <a:solidFill>
                  <a:srgbClr val="000000"/>
                </a:solidFill>
                <a:latin typeface="Gill Sans MT"/>
              </a:rPr>
              <a:t>Fourth Outline Level</a:t>
            </a:r>
          </a:p>
          <a:p>
            <a:pPr marL="2160000" lvl="4" indent="-216000">
              <a:lnSpc>
                <a:spcPct val="120000"/>
              </a:lnSpc>
              <a:spcBef>
                <a:spcPts val="283"/>
              </a:spcBef>
              <a:buClr>
                <a:srgbClr val="000000"/>
              </a:buClr>
              <a:buSzPct val="45000"/>
              <a:buFont typeface="Wingdings" charset="2"/>
              <a:buChar char=""/>
            </a:pPr>
            <a:r>
              <a:rPr lang="en-US" sz="2000" b="0" strike="noStrike" spc="-1">
                <a:solidFill>
                  <a:srgbClr val="000000"/>
                </a:solidFill>
                <a:latin typeface="Gill Sans MT"/>
              </a:rPr>
              <a:t>Fifth Outline Level</a:t>
            </a:r>
          </a:p>
          <a:p>
            <a:pPr marL="2592000" lvl="5" indent="-216000">
              <a:lnSpc>
                <a:spcPct val="120000"/>
              </a:lnSpc>
              <a:spcBef>
                <a:spcPts val="283"/>
              </a:spcBef>
              <a:buClr>
                <a:srgbClr val="000000"/>
              </a:buClr>
              <a:buSzPct val="45000"/>
              <a:buFont typeface="Wingdings" charset="2"/>
              <a:buChar char=""/>
            </a:pPr>
            <a:r>
              <a:rPr lang="en-US" sz="2000" b="0" strike="noStrike" spc="-1">
                <a:solidFill>
                  <a:srgbClr val="000000"/>
                </a:solidFill>
                <a:latin typeface="Gill Sans MT"/>
              </a:rPr>
              <a:t>Sixth Outline Level</a:t>
            </a:r>
          </a:p>
          <a:p>
            <a:pPr marL="3024000" lvl="6" indent="-216000">
              <a:lnSpc>
                <a:spcPct val="120000"/>
              </a:lnSpc>
              <a:spcBef>
                <a:spcPts val="283"/>
              </a:spcBef>
              <a:buClr>
                <a:srgbClr val="000000"/>
              </a:buClr>
              <a:buSzPct val="45000"/>
              <a:buFont typeface="Wingdings" charset="2"/>
              <a:buChar char=""/>
            </a:pPr>
            <a:r>
              <a:rPr lang="en-US" sz="2000" b="0" strike="noStrike" spc="-1">
                <a:solidFill>
                  <a:srgbClr val="000000"/>
                </a:solidFill>
                <a:latin typeface="Gill Sans MT"/>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45" name="Rectangle 7"/>
          <p:cNvSpPr/>
          <p:nvPr/>
        </p:nvSpPr>
        <p:spPr>
          <a:xfrm>
            <a:off x="0" y="2019600"/>
            <a:ext cx="12191760" cy="410544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46" name="Picture 6"/>
          <p:cNvPicPr/>
          <p:nvPr/>
        </p:nvPicPr>
        <p:blipFill>
          <a:blip r:embed="rId14"/>
          <a:srcRect t="1526" b="-1526"/>
          <a:stretch/>
        </p:blipFill>
        <p:spPr>
          <a:xfrm>
            <a:off x="0" y="6126480"/>
            <a:ext cx="12191760" cy="742680"/>
          </a:xfrm>
          <a:prstGeom prst="rect">
            <a:avLst/>
          </a:prstGeom>
          <a:ln w="0">
            <a:noFill/>
          </a:ln>
        </p:spPr>
      </p:pic>
      <p:sp>
        <p:nvSpPr>
          <p:cNvPr id="47" name="Straight Connector 9"/>
          <p:cNvSpPr/>
          <p:nvPr/>
        </p:nvSpPr>
        <p:spPr>
          <a:xfrm>
            <a:off x="0" y="61254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48" name="PlaceHolder 1"/>
          <p:cNvSpPr>
            <a:spLocks noGrp="1"/>
          </p:cNvSpPr>
          <p:nvPr>
            <p:ph type="title"/>
          </p:nvPr>
        </p:nvSpPr>
        <p:spPr>
          <a:xfrm>
            <a:off x="1454400" y="1756080"/>
            <a:ext cx="8642880" cy="1887480"/>
          </a:xfrm>
          <a:prstGeom prst="rect">
            <a:avLst/>
          </a:prstGeom>
          <a:noFill/>
          <a:ln w="0">
            <a:noFill/>
          </a:ln>
        </p:spPr>
        <p:txBody>
          <a:bodyPr anchor="b">
            <a:normAutofit/>
          </a:bodyPr>
          <a:lstStyle/>
          <a:p>
            <a:pPr>
              <a:lnSpc>
                <a:spcPct val="90000"/>
              </a:lnSpc>
              <a:buNone/>
            </a:pPr>
            <a:r>
              <a:rPr lang="en-US" sz="3600" b="0" strike="noStrike" cap="all" spc="-1">
                <a:solidFill>
                  <a:srgbClr val="000000"/>
                </a:solidFill>
                <a:latin typeface="Gill Sans MT"/>
              </a:rPr>
              <a:t>Click to edit Master title style</a:t>
            </a:r>
            <a:endParaRPr lang="en-US" sz="3600" b="0" strike="noStrike" spc="-1">
              <a:solidFill>
                <a:srgbClr val="000000"/>
              </a:solidFill>
              <a:latin typeface="Gill Sans MT"/>
            </a:endParaRPr>
          </a:p>
        </p:txBody>
      </p:sp>
      <p:sp>
        <p:nvSpPr>
          <p:cNvPr id="49" name="PlaceHolder 2"/>
          <p:cNvSpPr>
            <a:spLocks noGrp="1"/>
          </p:cNvSpPr>
          <p:nvPr>
            <p:ph type="body"/>
          </p:nvPr>
        </p:nvSpPr>
        <p:spPr>
          <a:xfrm>
            <a:off x="1454400" y="3806280"/>
            <a:ext cx="8629920" cy="1012680"/>
          </a:xfrm>
          <a:prstGeom prst="rect">
            <a:avLst/>
          </a:prstGeom>
          <a:noFill/>
          <a:ln w="0">
            <a:noFill/>
          </a:ln>
        </p:spPr>
        <p:txBody>
          <a:bodyPr tIns="91440" anchor="t">
            <a:normAutofit/>
          </a:bodyPr>
          <a:lstStyle/>
          <a:p>
            <a:pPr>
              <a:lnSpc>
                <a:spcPct val="120000"/>
              </a:lnSpc>
              <a:spcBef>
                <a:spcPts val="1001"/>
              </a:spcBef>
              <a:buNone/>
              <a:tabLst>
                <a:tab pos="0" algn="l"/>
              </a:tabLst>
            </a:pPr>
            <a:r>
              <a:rPr lang="en-US" sz="1800" b="0" strike="noStrike" spc="-1">
                <a:solidFill>
                  <a:srgbClr val="000000"/>
                </a:solidFill>
                <a:latin typeface="Gill Sans MT"/>
              </a:rPr>
              <a:t>Click to edit Master text styles</a:t>
            </a:r>
          </a:p>
        </p:txBody>
      </p:sp>
      <p:sp>
        <p:nvSpPr>
          <p:cNvPr id="50" name="PlaceHolder 3"/>
          <p:cNvSpPr>
            <a:spLocks noGrp="1"/>
          </p:cNvSpPr>
          <p:nvPr>
            <p:ph type="dt" idx="4"/>
          </p:nvPr>
        </p:nvSpPr>
        <p:spPr>
          <a:xfrm>
            <a:off x="7554240" y="330480"/>
            <a:ext cx="3500280" cy="308880"/>
          </a:xfrm>
          <a:prstGeom prst="rect">
            <a:avLst/>
          </a:prstGeom>
          <a:noFill/>
          <a:ln w="0">
            <a:noFill/>
          </a:ln>
        </p:spPr>
        <p:txBody>
          <a:bodyPr anchor="ctr">
            <a:noAutofit/>
          </a:bodyPr>
          <a:lstStyle>
            <a:lvl1pPr algn="r">
              <a:lnSpc>
                <a:spcPct val="100000"/>
              </a:lnSpc>
              <a:buNone/>
              <a:defRPr lang="en-US" sz="1000" b="0" strike="noStrike" spc="-1">
                <a:solidFill>
                  <a:srgbClr val="8B8B8B"/>
                </a:solidFill>
                <a:latin typeface="Gill Sans MT"/>
              </a:defRPr>
            </a:lvl1pPr>
          </a:lstStyle>
          <a:p>
            <a:pPr algn="r">
              <a:lnSpc>
                <a:spcPct val="100000"/>
              </a:lnSpc>
              <a:buNone/>
            </a:pPr>
            <a:r>
              <a:rPr lang="en-US" sz="1000" b="0" strike="noStrike" spc="-1">
                <a:solidFill>
                  <a:srgbClr val="8B8B8B"/>
                </a:solidFill>
                <a:latin typeface="Gill Sans MT"/>
              </a:rPr>
              <a:t>&lt;date/time&gt;</a:t>
            </a:r>
            <a:endParaRPr lang="en-US" sz="1000" b="0" strike="noStrike" spc="-1">
              <a:latin typeface="Times New Roman"/>
            </a:endParaRPr>
          </a:p>
        </p:txBody>
      </p:sp>
      <p:sp>
        <p:nvSpPr>
          <p:cNvPr id="51" name="PlaceHolder 4"/>
          <p:cNvSpPr>
            <a:spLocks noGrp="1"/>
          </p:cNvSpPr>
          <p:nvPr>
            <p:ph type="ftr" idx="5"/>
          </p:nvPr>
        </p:nvSpPr>
        <p:spPr>
          <a:xfrm>
            <a:off x="1451520" y="329400"/>
            <a:ext cx="5938560" cy="308880"/>
          </a:xfrm>
          <a:prstGeom prst="rect">
            <a:avLst/>
          </a:prstGeom>
          <a:noFill/>
          <a:ln w="0">
            <a:noFill/>
          </a:ln>
        </p:spPr>
        <p:txBody>
          <a:bodyPr anchor="ctr">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52" name="PlaceHolder 5"/>
          <p:cNvSpPr>
            <a:spLocks noGrp="1"/>
          </p:cNvSpPr>
          <p:nvPr>
            <p:ph type="sldNum" idx="6"/>
          </p:nvPr>
        </p:nvSpPr>
        <p:spPr>
          <a:xfrm>
            <a:off x="480240" y="798840"/>
            <a:ext cx="810720" cy="503280"/>
          </a:xfrm>
          <a:prstGeom prst="rect">
            <a:avLst/>
          </a:prstGeom>
          <a:noFill/>
          <a:ln w="0">
            <a:noFill/>
          </a:ln>
        </p:spPr>
        <p:txBody>
          <a:bodyPr anchor="t">
            <a:noAutofit/>
          </a:bodyPr>
          <a:lstStyle>
            <a:lvl1pPr algn="r">
              <a:lnSpc>
                <a:spcPct val="100000"/>
              </a:lnSpc>
              <a:buNone/>
              <a:defRPr lang="en-US" sz="2800" b="0" strike="noStrike" spc="-1">
                <a:solidFill>
                  <a:srgbClr val="B71E42"/>
                </a:solidFill>
                <a:latin typeface="Gill Sans MT"/>
              </a:defRPr>
            </a:lvl1pPr>
          </a:lstStyle>
          <a:p>
            <a:pPr algn="r">
              <a:lnSpc>
                <a:spcPct val="100000"/>
              </a:lnSpc>
              <a:buNone/>
            </a:pPr>
            <a:fld id="{751143EF-2E51-4BB8-8251-3B300BDDEFB9}" type="slidenum">
              <a:rPr lang="en-US" sz="2800" b="0" strike="noStrike" spc="-1">
                <a:solidFill>
                  <a:srgbClr val="B71E42"/>
                </a:solidFill>
                <a:latin typeface="Gill Sans MT"/>
              </a:rPr>
              <a:t>‹#›</a:t>
            </a:fld>
            <a:endParaRPr lang="en-US" sz="2800" b="0" strike="noStrike" spc="-1">
              <a:latin typeface="Times New Roman"/>
            </a:endParaRPr>
          </a:p>
        </p:txBody>
      </p:sp>
      <p:sp>
        <p:nvSpPr>
          <p:cNvPr id="53" name="Straight Connector 14"/>
          <p:cNvSpPr/>
          <p:nvPr/>
        </p:nvSpPr>
        <p:spPr>
          <a:xfrm>
            <a:off x="1454040" y="3804840"/>
            <a:ext cx="8630640" cy="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90" name="Rectangle 7"/>
          <p:cNvSpPr/>
          <p:nvPr/>
        </p:nvSpPr>
        <p:spPr>
          <a:xfrm>
            <a:off x="0" y="2019600"/>
            <a:ext cx="12191760" cy="410544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91" name="Picture 6"/>
          <p:cNvPicPr/>
          <p:nvPr/>
        </p:nvPicPr>
        <p:blipFill>
          <a:blip r:embed="rId14"/>
          <a:srcRect t="1526" b="-1526"/>
          <a:stretch/>
        </p:blipFill>
        <p:spPr>
          <a:xfrm>
            <a:off x="0" y="6126480"/>
            <a:ext cx="12191760" cy="742680"/>
          </a:xfrm>
          <a:prstGeom prst="rect">
            <a:avLst/>
          </a:prstGeom>
          <a:ln w="0">
            <a:noFill/>
          </a:ln>
        </p:spPr>
      </p:pic>
      <p:sp>
        <p:nvSpPr>
          <p:cNvPr id="92" name="Straight Connector 9"/>
          <p:cNvSpPr/>
          <p:nvPr/>
        </p:nvSpPr>
        <p:spPr>
          <a:xfrm>
            <a:off x="0" y="61254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93" name="PlaceHolder 1"/>
          <p:cNvSpPr>
            <a:spLocks noGrp="1"/>
          </p:cNvSpPr>
          <p:nvPr>
            <p:ph type="dt" idx="7"/>
          </p:nvPr>
        </p:nvSpPr>
        <p:spPr>
          <a:xfrm>
            <a:off x="7554240" y="330480"/>
            <a:ext cx="3500280" cy="308880"/>
          </a:xfrm>
          <a:prstGeom prst="rect">
            <a:avLst/>
          </a:prstGeom>
          <a:noFill/>
          <a:ln w="0">
            <a:noFill/>
          </a:ln>
        </p:spPr>
        <p:txBody>
          <a:bodyPr anchor="ctr">
            <a:noAutofit/>
          </a:bodyPr>
          <a:lstStyle>
            <a:lvl1pPr algn="r">
              <a:lnSpc>
                <a:spcPct val="100000"/>
              </a:lnSpc>
              <a:buNone/>
              <a:defRPr lang="en-US" sz="1000" b="0" strike="noStrike" spc="-1">
                <a:solidFill>
                  <a:srgbClr val="8B8B8B"/>
                </a:solidFill>
                <a:latin typeface="Gill Sans MT"/>
              </a:defRPr>
            </a:lvl1pPr>
          </a:lstStyle>
          <a:p>
            <a:pPr algn="r">
              <a:lnSpc>
                <a:spcPct val="100000"/>
              </a:lnSpc>
              <a:buNone/>
            </a:pPr>
            <a:r>
              <a:rPr lang="en-US" sz="1000" b="0" strike="noStrike" spc="-1">
                <a:solidFill>
                  <a:srgbClr val="8B8B8B"/>
                </a:solidFill>
                <a:latin typeface="Gill Sans MT"/>
              </a:rPr>
              <a:t>&lt;date/time&gt;</a:t>
            </a:r>
            <a:endParaRPr lang="en-US" sz="1000" b="0" strike="noStrike" spc="-1">
              <a:latin typeface="Times New Roman"/>
            </a:endParaRPr>
          </a:p>
        </p:txBody>
      </p:sp>
      <p:sp>
        <p:nvSpPr>
          <p:cNvPr id="94" name="PlaceHolder 2"/>
          <p:cNvSpPr>
            <a:spLocks noGrp="1"/>
          </p:cNvSpPr>
          <p:nvPr>
            <p:ph type="ftr" idx="8"/>
          </p:nvPr>
        </p:nvSpPr>
        <p:spPr>
          <a:xfrm>
            <a:off x="1451520" y="329400"/>
            <a:ext cx="5938560" cy="308880"/>
          </a:xfrm>
          <a:prstGeom prst="rect">
            <a:avLst/>
          </a:prstGeom>
          <a:noFill/>
          <a:ln w="0">
            <a:noFill/>
          </a:ln>
        </p:spPr>
        <p:txBody>
          <a:bodyPr anchor="ctr">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95" name="PlaceHolder 3"/>
          <p:cNvSpPr>
            <a:spLocks noGrp="1"/>
          </p:cNvSpPr>
          <p:nvPr>
            <p:ph type="sldNum" idx="9"/>
          </p:nvPr>
        </p:nvSpPr>
        <p:spPr>
          <a:xfrm>
            <a:off x="480240" y="798840"/>
            <a:ext cx="810720" cy="503280"/>
          </a:xfrm>
          <a:prstGeom prst="rect">
            <a:avLst/>
          </a:prstGeom>
          <a:noFill/>
          <a:ln w="0">
            <a:noFill/>
          </a:ln>
        </p:spPr>
        <p:txBody>
          <a:bodyPr anchor="t">
            <a:noAutofit/>
          </a:bodyPr>
          <a:lstStyle>
            <a:lvl1pPr algn="r">
              <a:lnSpc>
                <a:spcPct val="100000"/>
              </a:lnSpc>
              <a:buNone/>
              <a:defRPr lang="en-US" sz="2800" b="0" strike="noStrike" spc="-1">
                <a:solidFill>
                  <a:srgbClr val="B71E42"/>
                </a:solidFill>
                <a:latin typeface="Gill Sans MT"/>
              </a:defRPr>
            </a:lvl1pPr>
          </a:lstStyle>
          <a:p>
            <a:pPr algn="r">
              <a:lnSpc>
                <a:spcPct val="100000"/>
              </a:lnSpc>
              <a:buNone/>
            </a:pPr>
            <a:fld id="{71BD3673-D3F6-416A-9D4C-E115355B706F}" type="slidenum">
              <a:rPr lang="en-US" sz="2800" b="0" strike="noStrike" spc="-1">
                <a:solidFill>
                  <a:srgbClr val="B71E42"/>
                </a:solidFill>
                <a:latin typeface="Gill Sans MT"/>
              </a:rPr>
              <a:t>‹#›</a:t>
            </a:fld>
            <a:endParaRPr lang="en-US" sz="2800" b="0" strike="noStrike" spc="-1">
              <a:latin typeface="Times New Roman"/>
            </a:endParaRPr>
          </a:p>
        </p:txBody>
      </p:sp>
      <p:sp>
        <p:nvSpPr>
          <p:cNvPr id="96"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Gill Sans MT"/>
              </a:rPr>
              <a:t>Click to edit the title text format</a:t>
            </a:r>
          </a:p>
        </p:txBody>
      </p:sp>
      <p:sp>
        <p:nvSpPr>
          <p:cNvPr id="9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120000"/>
              </a:lnSpc>
              <a:spcBef>
                <a:spcPts val="1417"/>
              </a:spcBef>
              <a:buClr>
                <a:srgbClr val="000000"/>
              </a:buClr>
              <a:buSzPct val="45000"/>
              <a:buFont typeface="Wingdings" charset="2"/>
              <a:buChar char=""/>
            </a:pPr>
            <a:r>
              <a:rPr lang="en-US" sz="2000" b="0" strike="noStrike" spc="-1">
                <a:solidFill>
                  <a:srgbClr val="000000"/>
                </a:solidFill>
                <a:latin typeface="Gill Sans MT"/>
              </a:rPr>
              <a:t>Click to edit the outline text format</a:t>
            </a:r>
          </a:p>
          <a:p>
            <a:pPr marL="864000" lvl="1" indent="-324000">
              <a:lnSpc>
                <a:spcPct val="120000"/>
              </a:lnSpc>
              <a:spcBef>
                <a:spcPts val="1134"/>
              </a:spcBef>
              <a:buClr>
                <a:srgbClr val="000000"/>
              </a:buClr>
              <a:buSzPct val="75000"/>
              <a:buFont typeface="Symbol" charset="2"/>
              <a:buChar char=""/>
            </a:pPr>
            <a:r>
              <a:rPr lang="en-US" sz="1600" b="0" strike="noStrike" spc="-1">
                <a:solidFill>
                  <a:srgbClr val="000000"/>
                </a:solidFill>
                <a:latin typeface="Gill Sans MT"/>
              </a:rPr>
              <a:t>Second Outline Level</a:t>
            </a:r>
          </a:p>
          <a:p>
            <a:pPr marL="1296000" lvl="2" indent="-288000">
              <a:lnSpc>
                <a:spcPct val="120000"/>
              </a:lnSpc>
              <a:spcBef>
                <a:spcPts val="850"/>
              </a:spcBef>
              <a:buClr>
                <a:srgbClr val="000000"/>
              </a:buClr>
              <a:buSzPct val="45000"/>
              <a:buFont typeface="Wingdings" charset="2"/>
              <a:buChar char=""/>
            </a:pPr>
            <a:r>
              <a:rPr lang="en-US" sz="1400" b="0" strike="noStrike" spc="-1">
                <a:solidFill>
                  <a:srgbClr val="000000"/>
                </a:solidFill>
                <a:latin typeface="Gill Sans MT"/>
              </a:rPr>
              <a:t>Third Outline Level</a:t>
            </a:r>
          </a:p>
          <a:p>
            <a:pPr marL="1728000" lvl="3" indent="-216000">
              <a:lnSpc>
                <a:spcPct val="120000"/>
              </a:lnSpc>
              <a:spcBef>
                <a:spcPts val="567"/>
              </a:spcBef>
              <a:buClr>
                <a:srgbClr val="000000"/>
              </a:buClr>
              <a:buSzPct val="75000"/>
              <a:buFont typeface="Symbol" charset="2"/>
              <a:buChar char=""/>
            </a:pPr>
            <a:r>
              <a:rPr lang="en-US" sz="1200" b="0" strike="noStrike" spc="-1">
                <a:solidFill>
                  <a:srgbClr val="000000"/>
                </a:solidFill>
                <a:latin typeface="Gill Sans MT"/>
              </a:rPr>
              <a:t>Fourth Outline Level</a:t>
            </a:r>
          </a:p>
          <a:p>
            <a:pPr marL="2160000" lvl="4" indent="-216000">
              <a:lnSpc>
                <a:spcPct val="120000"/>
              </a:lnSpc>
              <a:spcBef>
                <a:spcPts val="283"/>
              </a:spcBef>
              <a:buClr>
                <a:srgbClr val="000000"/>
              </a:buClr>
              <a:buSzPct val="45000"/>
              <a:buFont typeface="Wingdings" charset="2"/>
              <a:buChar char=""/>
            </a:pPr>
            <a:r>
              <a:rPr lang="en-US" sz="2000" b="0" strike="noStrike" spc="-1">
                <a:solidFill>
                  <a:srgbClr val="000000"/>
                </a:solidFill>
                <a:latin typeface="Gill Sans MT"/>
              </a:rPr>
              <a:t>Fifth Outline Level</a:t>
            </a:r>
          </a:p>
          <a:p>
            <a:pPr marL="2592000" lvl="5" indent="-216000">
              <a:lnSpc>
                <a:spcPct val="120000"/>
              </a:lnSpc>
              <a:spcBef>
                <a:spcPts val="283"/>
              </a:spcBef>
              <a:buClr>
                <a:srgbClr val="000000"/>
              </a:buClr>
              <a:buSzPct val="45000"/>
              <a:buFont typeface="Wingdings" charset="2"/>
              <a:buChar char=""/>
            </a:pPr>
            <a:r>
              <a:rPr lang="en-US" sz="2000" b="0" strike="noStrike" spc="-1">
                <a:solidFill>
                  <a:srgbClr val="000000"/>
                </a:solidFill>
                <a:latin typeface="Gill Sans MT"/>
              </a:rPr>
              <a:t>Sixth Outline Level</a:t>
            </a:r>
          </a:p>
          <a:p>
            <a:pPr marL="3024000" lvl="6" indent="-216000">
              <a:lnSpc>
                <a:spcPct val="120000"/>
              </a:lnSpc>
              <a:spcBef>
                <a:spcPts val="283"/>
              </a:spcBef>
              <a:buClr>
                <a:srgbClr val="000000"/>
              </a:buClr>
              <a:buSzPct val="45000"/>
              <a:buFont typeface="Wingdings" charset="2"/>
              <a:buChar char=""/>
            </a:pPr>
            <a:r>
              <a:rPr lang="en-US" sz="2000" b="0" strike="noStrike" spc="-1">
                <a:solidFill>
                  <a:srgbClr val="000000"/>
                </a:solidFill>
                <a:latin typeface="Gill Sans MT"/>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134" name="Rectangle 7"/>
          <p:cNvSpPr/>
          <p:nvPr/>
        </p:nvSpPr>
        <p:spPr>
          <a:xfrm>
            <a:off x="0" y="2019600"/>
            <a:ext cx="12191760" cy="410544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35" name="Picture 6"/>
          <p:cNvPicPr/>
          <p:nvPr/>
        </p:nvPicPr>
        <p:blipFill>
          <a:blip r:embed="rId14"/>
          <a:srcRect t="1526" b="-1526"/>
          <a:stretch/>
        </p:blipFill>
        <p:spPr>
          <a:xfrm>
            <a:off x="0" y="6126480"/>
            <a:ext cx="12191760" cy="742680"/>
          </a:xfrm>
          <a:prstGeom prst="rect">
            <a:avLst/>
          </a:prstGeom>
          <a:ln w="0">
            <a:noFill/>
          </a:ln>
        </p:spPr>
      </p:pic>
      <p:sp>
        <p:nvSpPr>
          <p:cNvPr id="136" name="Straight Connector 9"/>
          <p:cNvSpPr/>
          <p:nvPr/>
        </p:nvSpPr>
        <p:spPr>
          <a:xfrm>
            <a:off x="0" y="61254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137" name="Straight Connector 32"/>
          <p:cNvSpPr/>
          <p:nvPr/>
        </p:nvSpPr>
        <p:spPr>
          <a:xfrm flipV="1">
            <a:off x="-3960" y="1049040"/>
            <a:ext cx="12195720" cy="18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pic>
        <p:nvPicPr>
          <p:cNvPr id="138" name="Picture 14"/>
          <p:cNvPicPr/>
          <p:nvPr/>
        </p:nvPicPr>
        <p:blipFill>
          <a:blip r:embed="rId15"/>
          <a:stretch/>
        </p:blipFill>
        <p:spPr>
          <a:xfrm>
            <a:off x="0" y="0"/>
            <a:ext cx="12191760" cy="6857640"/>
          </a:xfrm>
          <a:prstGeom prst="rect">
            <a:avLst/>
          </a:prstGeom>
          <a:ln w="0">
            <a:noFill/>
          </a:ln>
        </p:spPr>
      </p:pic>
      <p:sp>
        <p:nvSpPr>
          <p:cNvPr id="139" name="PlaceHolder 1"/>
          <p:cNvSpPr>
            <a:spLocks noGrp="1"/>
          </p:cNvSpPr>
          <p:nvPr>
            <p:ph type="body"/>
          </p:nvPr>
        </p:nvSpPr>
        <p:spPr>
          <a:xfrm>
            <a:off x="0" y="1082520"/>
            <a:ext cx="12191760" cy="5766120"/>
          </a:xfrm>
          <a:prstGeom prst="rect">
            <a:avLst/>
          </a:prstGeom>
          <a:noFill/>
          <a:ln w="0">
            <a:noFill/>
          </a:ln>
        </p:spPr>
        <p:txBody>
          <a:bodyPr anchor="t">
            <a:noAutofit/>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Click to edit Master text styles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Second level</a:t>
            </a:r>
          </a:p>
          <a:p>
            <a:pPr marL="1143000" lvl="2" indent="-228600">
              <a:lnSpc>
                <a:spcPct val="120000"/>
              </a:lnSpc>
              <a:spcBef>
                <a:spcPts val="499"/>
              </a:spcBef>
              <a:buClr>
                <a:srgbClr val="B71E42"/>
              </a:buClr>
              <a:buFont typeface="Arial"/>
              <a:buChar char="•"/>
            </a:pPr>
            <a:r>
              <a:rPr lang="en-US" sz="1600" b="0" strike="noStrike" spc="-1">
                <a:solidFill>
                  <a:srgbClr val="000000"/>
                </a:solidFill>
                <a:latin typeface="Gill Sans MT"/>
              </a:rPr>
              <a:t>Third level</a:t>
            </a:r>
          </a:p>
          <a:p>
            <a:pPr marL="1600200" lvl="3" indent="-228600">
              <a:lnSpc>
                <a:spcPct val="120000"/>
              </a:lnSpc>
              <a:spcBef>
                <a:spcPts val="499"/>
              </a:spcBef>
              <a:buClr>
                <a:srgbClr val="B71E42"/>
              </a:buClr>
              <a:buFont typeface="Arial"/>
              <a:buChar char="•"/>
            </a:pPr>
            <a:r>
              <a:rPr lang="en-US" sz="1400" b="0" strike="noStrike" spc="-1">
                <a:solidFill>
                  <a:srgbClr val="000000"/>
                </a:solidFill>
                <a:latin typeface="Gill Sans MT"/>
              </a:rPr>
              <a:t>Fourth level</a:t>
            </a:r>
          </a:p>
          <a:p>
            <a:pPr marL="2057400" lvl="4" indent="-228600">
              <a:lnSpc>
                <a:spcPct val="120000"/>
              </a:lnSpc>
              <a:spcBef>
                <a:spcPts val="499"/>
              </a:spcBef>
              <a:buClr>
                <a:srgbClr val="B71E42"/>
              </a:buClr>
              <a:buFont typeface="Arial"/>
              <a:buChar char="•"/>
            </a:pPr>
            <a:r>
              <a:rPr lang="en-US" sz="1200" b="0" strike="noStrike" spc="-1">
                <a:solidFill>
                  <a:srgbClr val="000000"/>
                </a:solidFill>
                <a:latin typeface="Gill Sans MT"/>
              </a:rPr>
              <a:t>Fifth level</a:t>
            </a:r>
          </a:p>
        </p:txBody>
      </p:sp>
      <p:sp>
        <p:nvSpPr>
          <p:cNvPr id="140" name="PlaceHolder 2"/>
          <p:cNvSpPr>
            <a:spLocks noGrp="1"/>
          </p:cNvSpPr>
          <p:nvPr>
            <p:ph type="title"/>
          </p:nvPr>
        </p:nvSpPr>
        <p:spPr>
          <a:xfrm>
            <a:off x="0" y="9000"/>
            <a:ext cx="12195720" cy="1049040"/>
          </a:xfrm>
          <a:prstGeom prst="rect">
            <a:avLst/>
          </a:prstGeom>
          <a:noFill/>
          <a:ln w="0">
            <a:noFill/>
          </a:ln>
        </p:spPr>
        <p:txBody>
          <a:bodyPr anchor="t">
            <a:noAutofit/>
          </a:bodyPr>
          <a:lstStyle/>
          <a:p>
            <a:pPr>
              <a:lnSpc>
                <a:spcPct val="90000"/>
              </a:lnSpc>
              <a:buNone/>
            </a:pPr>
            <a:r>
              <a:rPr lang="en-US" sz="3200" b="0" strike="noStrike" cap="all" spc="-1">
                <a:solidFill>
                  <a:srgbClr val="000000"/>
                </a:solidFill>
                <a:latin typeface="Gill Sans MT"/>
              </a:rPr>
              <a:t>Click to edit Master title style</a:t>
            </a:r>
            <a:endParaRPr lang="en-US" sz="3200" b="0" strike="noStrike" spc="-1">
              <a:solidFill>
                <a:srgbClr val="000000"/>
              </a:solidFill>
              <a:latin typeface="Gill Sans MT"/>
            </a:endParaRPr>
          </a:p>
        </p:txBody>
      </p:sp>
      <p:sp>
        <p:nvSpPr>
          <p:cNvPr id="141" name="Straight Connector 16"/>
          <p:cNvSpPr/>
          <p:nvPr/>
        </p:nvSpPr>
        <p:spPr>
          <a:xfrm flipV="1">
            <a:off x="0" y="1067760"/>
            <a:ext cx="12196080" cy="18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
        <p:nvSpPr>
          <p:cNvPr id="142" name="Straight Connector 17"/>
          <p:cNvSpPr/>
          <p:nvPr/>
        </p:nvSpPr>
        <p:spPr>
          <a:xfrm flipV="1">
            <a:off x="-3960" y="6830280"/>
            <a:ext cx="12195720" cy="18360"/>
          </a:xfrm>
          <a:prstGeom prst="line">
            <a:avLst/>
          </a:prstGeom>
          <a:ln w="31750">
            <a:solidFill>
              <a:srgbClr val="B71E42"/>
            </a:solidFill>
            <a:round/>
          </a:ln>
        </p:spPr>
        <p:style>
          <a:lnRef idx="3">
            <a:schemeClr val="accent1"/>
          </a:lnRef>
          <a:fillRef idx="0">
            <a:schemeClr val="accent1"/>
          </a:fillRef>
          <a:effectRef idx="2">
            <a:schemeClr val="accent1"/>
          </a:effectRef>
          <a:fontRef idx="minor"/>
        </p:style>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https://wikism.org/Physical_Exam_Back"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947880" y="1082160"/>
            <a:ext cx="10106640" cy="2261160"/>
          </a:xfrm>
          <a:prstGeom prst="rect">
            <a:avLst/>
          </a:prstGeom>
          <a:noFill/>
          <a:ln w="0">
            <a:noFill/>
          </a:ln>
        </p:spPr>
        <p:txBody>
          <a:bodyPr bIns="0" anchor="b">
            <a:noAutofit/>
          </a:bodyPr>
          <a:lstStyle/>
          <a:p>
            <a:pPr>
              <a:lnSpc>
                <a:spcPct val="90000"/>
              </a:lnSpc>
              <a:buNone/>
            </a:pPr>
            <a:r>
              <a:rPr lang="en-US" sz="6600" b="0" strike="noStrike" cap="all" spc="-1">
                <a:solidFill>
                  <a:srgbClr val="000000"/>
                </a:solidFill>
                <a:latin typeface="Gill Sans MT"/>
              </a:rPr>
              <a:t>Atraumatic Back Pain</a:t>
            </a:r>
            <a:endParaRPr lang="en-US" sz="6600" b="0" strike="noStrike" spc="-1">
              <a:solidFill>
                <a:srgbClr val="000000"/>
              </a:solidFill>
              <a:latin typeface="Gill Sans MT"/>
            </a:endParaRPr>
          </a:p>
        </p:txBody>
      </p:sp>
      <p:sp>
        <p:nvSpPr>
          <p:cNvPr id="186" name="PlaceHolder 2"/>
          <p:cNvSpPr>
            <a:spLocks noGrp="1"/>
          </p:cNvSpPr>
          <p:nvPr>
            <p:ph type="subTitle"/>
          </p:nvPr>
        </p:nvSpPr>
        <p:spPr>
          <a:xfrm>
            <a:off x="2417760" y="3531240"/>
            <a:ext cx="8636760" cy="1770120"/>
          </a:xfrm>
          <a:prstGeom prst="rect">
            <a:avLst/>
          </a:prstGeom>
          <a:noFill/>
          <a:ln w="0">
            <a:noFill/>
          </a:ln>
        </p:spPr>
        <p:txBody>
          <a:bodyPr tIns="91440" bIns="91440" anchor="t">
            <a:normAutofit/>
          </a:bodyPr>
          <a:lstStyle/>
          <a:p>
            <a:pPr>
              <a:lnSpc>
                <a:spcPct val="120000"/>
              </a:lnSpc>
              <a:spcBef>
                <a:spcPts val="1001"/>
              </a:spcBef>
              <a:buNone/>
              <a:tabLst>
                <a:tab pos="0" algn="l"/>
              </a:tabLst>
            </a:pPr>
            <a:r>
              <a:rPr lang="en-US" sz="1800" b="0" strike="noStrike" cap="all" spc="-1">
                <a:solidFill>
                  <a:srgbClr val="000000"/>
                </a:solidFill>
                <a:latin typeface="Gill Sans MT"/>
              </a:rPr>
              <a:t>John Kiel DO/MPH</a:t>
            </a:r>
            <a:endParaRPr lang="en-US" sz="1800" b="0" strike="noStrike" spc="-1">
              <a:latin typeface="Arial"/>
            </a:endParaRPr>
          </a:p>
          <a:p>
            <a:pPr>
              <a:lnSpc>
                <a:spcPct val="120000"/>
              </a:lnSpc>
              <a:spcBef>
                <a:spcPts val="1001"/>
              </a:spcBef>
              <a:buNone/>
              <a:tabLst>
                <a:tab pos="0" algn="l"/>
              </a:tabLst>
            </a:pPr>
            <a:r>
              <a:rPr lang="en-US" sz="1800" b="0" strike="noStrike" cap="all" spc="-1">
                <a:solidFill>
                  <a:srgbClr val="000000"/>
                </a:solidFill>
                <a:latin typeface="Gill Sans MT"/>
              </a:rPr>
              <a:t>Assistant Professor of emergency medicine</a:t>
            </a:r>
            <a:endParaRPr lang="en-US" sz="1800" b="0" strike="noStrike" spc="-1">
              <a:latin typeface="Arial"/>
            </a:endParaRPr>
          </a:p>
          <a:p>
            <a:pPr>
              <a:lnSpc>
                <a:spcPct val="120000"/>
              </a:lnSpc>
              <a:spcBef>
                <a:spcPts val="1001"/>
              </a:spcBef>
              <a:buNone/>
              <a:tabLst>
                <a:tab pos="0" algn="l"/>
              </a:tabLst>
            </a:pPr>
            <a:r>
              <a:rPr lang="en-US" sz="1800" b="0" strike="noStrike" cap="all" spc="-1">
                <a:solidFill>
                  <a:srgbClr val="000000"/>
                </a:solidFill>
                <a:latin typeface="Gill Sans MT"/>
              </a:rPr>
              <a:t>University of Florida CoM - Jacksonville</a:t>
            </a:r>
            <a:endParaRPr lang="en-US"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Physical exam</a:t>
            </a:r>
            <a:endParaRPr lang="en-US" sz="3600" b="0" strike="noStrike" spc="-1">
              <a:solidFill>
                <a:srgbClr val="000000"/>
              </a:solidFill>
              <a:latin typeface="Gill Sans MT"/>
            </a:endParaRPr>
          </a:p>
        </p:txBody>
      </p:sp>
      <p:sp>
        <p:nvSpPr>
          <p:cNvPr id="206"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Content Placeholder 4"/>
          <p:cNvPicPr/>
          <p:nvPr/>
        </p:nvPicPr>
        <p:blipFill>
          <a:blip r:embed="rId3"/>
          <a:stretch/>
        </p:blipFill>
        <p:spPr>
          <a:xfrm>
            <a:off x="0" y="9000"/>
            <a:ext cx="12159000" cy="6839280"/>
          </a:xfrm>
          <a:prstGeom prst="rect">
            <a:avLst/>
          </a:prstGeom>
          <a:ln w="0">
            <a:noFill/>
          </a:ln>
        </p:spPr>
      </p:pic>
      <p:sp>
        <p:nvSpPr>
          <p:cNvPr id="208" name="PlaceHolder 1"/>
          <p:cNvSpPr>
            <a:spLocks noGrp="1"/>
          </p:cNvSpPr>
          <p:nvPr>
            <p:ph type="title"/>
          </p:nvPr>
        </p:nvSpPr>
        <p:spPr>
          <a:xfrm>
            <a:off x="0" y="9000"/>
            <a:ext cx="12195720" cy="1049040"/>
          </a:xfrm>
          <a:prstGeom prst="rect">
            <a:avLst/>
          </a:prstGeom>
          <a:noFill/>
          <a:ln w="0">
            <a:noFill/>
          </a:ln>
        </p:spPr>
        <p:txBody>
          <a:bodyPr anchor="t">
            <a:noAutofit/>
          </a:bodyPr>
          <a:lstStyle/>
          <a:p>
            <a:endParaRPr lang="en-US" sz="1800" b="0" strike="noStrike" spc="-1">
              <a:solidFill>
                <a:srgbClr val="000000"/>
              </a:solidFill>
              <a:latin typeface="Gill Sans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p:nvPr>
        </p:nvSpPr>
        <p:spPr>
          <a:xfrm>
            <a:off x="0" y="1082520"/>
            <a:ext cx="12191760" cy="5766120"/>
          </a:xfrm>
          <a:prstGeom prst="rect">
            <a:avLst/>
          </a:prstGeom>
          <a:noFill/>
          <a:ln w="0">
            <a:noFill/>
          </a:ln>
        </p:spPr>
        <p:txBody>
          <a:bodyPr anchor="t">
            <a:normAutofit fontScale="86000"/>
          </a:bodyPr>
          <a:lstStyle/>
          <a:p>
            <a:pPr marL="228600" indent="-228600">
              <a:lnSpc>
                <a:spcPct val="120000"/>
              </a:lnSpc>
              <a:spcBef>
                <a:spcPts val="1001"/>
              </a:spcBef>
              <a:buClr>
                <a:srgbClr val="B71E42"/>
              </a:buClr>
              <a:buFont typeface="Arial"/>
              <a:buChar char="•"/>
            </a:pPr>
            <a:r>
              <a:rPr lang="en-US" sz="5400" b="0" strike="noStrike" spc="-1">
                <a:solidFill>
                  <a:srgbClr val="FF0000"/>
                </a:solidFill>
                <a:latin typeface="Gill Sans MT"/>
              </a:rPr>
              <a:t>I</a:t>
            </a:r>
            <a:r>
              <a:rPr lang="en-US" sz="5400" b="0" strike="noStrike" spc="-1">
                <a:solidFill>
                  <a:srgbClr val="000000"/>
                </a:solidFill>
                <a:latin typeface="Gill Sans MT"/>
              </a:rPr>
              <a:t>nspection</a:t>
            </a:r>
          </a:p>
          <a:p>
            <a:pPr marL="228600" indent="-228600">
              <a:lnSpc>
                <a:spcPct val="120000"/>
              </a:lnSpc>
              <a:spcBef>
                <a:spcPts val="1001"/>
              </a:spcBef>
              <a:buClr>
                <a:srgbClr val="B71E42"/>
              </a:buClr>
              <a:buFont typeface="Arial"/>
              <a:buChar char="•"/>
            </a:pPr>
            <a:r>
              <a:rPr lang="en-US" sz="5400" b="0" strike="noStrike" spc="-1">
                <a:solidFill>
                  <a:srgbClr val="FF0000"/>
                </a:solidFill>
                <a:latin typeface="Gill Sans MT"/>
              </a:rPr>
              <a:t>P</a:t>
            </a:r>
            <a:r>
              <a:rPr lang="en-US" sz="5400" b="0" strike="noStrike" spc="-1">
                <a:solidFill>
                  <a:srgbClr val="000000"/>
                </a:solidFill>
                <a:latin typeface="Gill Sans MT"/>
              </a:rPr>
              <a:t>alpation</a:t>
            </a:r>
          </a:p>
          <a:p>
            <a:pPr marL="228600" indent="-228600">
              <a:lnSpc>
                <a:spcPct val="120000"/>
              </a:lnSpc>
              <a:spcBef>
                <a:spcPts val="1001"/>
              </a:spcBef>
              <a:buClr>
                <a:srgbClr val="B71E42"/>
              </a:buClr>
              <a:buFont typeface="Arial"/>
              <a:buChar char="•"/>
            </a:pPr>
            <a:r>
              <a:rPr lang="en-US" sz="5400" b="0" strike="noStrike" spc="-1">
                <a:solidFill>
                  <a:srgbClr val="FF0000"/>
                </a:solidFill>
                <a:latin typeface="Gill Sans MT"/>
              </a:rPr>
              <a:t>P</a:t>
            </a:r>
            <a:r>
              <a:rPr lang="en-US" sz="5400" b="0" strike="noStrike" spc="-1">
                <a:solidFill>
                  <a:srgbClr val="000000"/>
                </a:solidFill>
                <a:latin typeface="Gill Sans MT"/>
              </a:rPr>
              <a:t>assive Range of Motion</a:t>
            </a:r>
          </a:p>
          <a:p>
            <a:pPr marL="228600" indent="-228600">
              <a:lnSpc>
                <a:spcPct val="120000"/>
              </a:lnSpc>
              <a:spcBef>
                <a:spcPts val="1001"/>
              </a:spcBef>
              <a:buClr>
                <a:srgbClr val="B71E42"/>
              </a:buClr>
              <a:buFont typeface="Arial"/>
              <a:buChar char="•"/>
            </a:pPr>
            <a:r>
              <a:rPr lang="en-US" sz="5400" b="0" strike="noStrike" spc="-1">
                <a:solidFill>
                  <a:srgbClr val="FF0000"/>
                </a:solidFill>
                <a:latin typeface="Gill Sans MT"/>
              </a:rPr>
              <a:t>A</a:t>
            </a:r>
            <a:r>
              <a:rPr lang="en-US" sz="5400" b="0" strike="noStrike" spc="-1">
                <a:solidFill>
                  <a:srgbClr val="000000"/>
                </a:solidFill>
                <a:latin typeface="Gill Sans MT"/>
              </a:rPr>
              <a:t>ctive Range of Motion</a:t>
            </a:r>
          </a:p>
          <a:p>
            <a:pPr marL="228600" indent="-228600">
              <a:lnSpc>
                <a:spcPct val="120000"/>
              </a:lnSpc>
              <a:spcBef>
                <a:spcPts val="1001"/>
              </a:spcBef>
              <a:buClr>
                <a:srgbClr val="B71E42"/>
              </a:buClr>
              <a:buFont typeface="Arial"/>
              <a:buChar char="•"/>
            </a:pPr>
            <a:r>
              <a:rPr lang="en-US" sz="5400" b="0" strike="noStrike" spc="-1">
                <a:solidFill>
                  <a:srgbClr val="FF0000"/>
                </a:solidFill>
                <a:latin typeface="Gill Sans MT"/>
              </a:rPr>
              <a:t>S</a:t>
            </a:r>
            <a:r>
              <a:rPr lang="en-US" sz="5400" b="0" strike="noStrike" spc="-1">
                <a:solidFill>
                  <a:srgbClr val="000000"/>
                </a:solidFill>
                <a:latin typeface="Gill Sans MT"/>
              </a:rPr>
              <a:t>trength and Neurovascular</a:t>
            </a:r>
          </a:p>
          <a:p>
            <a:pPr marL="228600" indent="-228600">
              <a:lnSpc>
                <a:spcPct val="120000"/>
              </a:lnSpc>
              <a:spcBef>
                <a:spcPts val="1001"/>
              </a:spcBef>
              <a:buClr>
                <a:srgbClr val="B71E42"/>
              </a:buClr>
              <a:buFont typeface="Arial"/>
              <a:buChar char="•"/>
            </a:pPr>
            <a:r>
              <a:rPr lang="en-US" sz="5400" b="0" strike="noStrike" spc="-1">
                <a:solidFill>
                  <a:srgbClr val="FF0000"/>
                </a:solidFill>
                <a:latin typeface="Gill Sans MT"/>
              </a:rPr>
              <a:t>S</a:t>
            </a:r>
            <a:r>
              <a:rPr lang="en-US" sz="5400" b="0" strike="noStrike" spc="-1">
                <a:solidFill>
                  <a:srgbClr val="000000"/>
                </a:solidFill>
                <a:latin typeface="Gill Sans MT"/>
              </a:rPr>
              <a:t>pecial Tests</a:t>
            </a:r>
          </a:p>
        </p:txBody>
      </p:sp>
      <p:sp>
        <p:nvSpPr>
          <p:cNvPr id="210" name="PlaceHolder 2"/>
          <p:cNvSpPr>
            <a:spLocks noGrp="1"/>
          </p:cNvSpPr>
          <p:nvPr>
            <p:ph type="title"/>
          </p:nvPr>
        </p:nvSpPr>
        <p:spPr>
          <a:xfrm>
            <a:off x="0" y="9000"/>
            <a:ext cx="12195720" cy="1049040"/>
          </a:xfrm>
          <a:prstGeom prst="rect">
            <a:avLst/>
          </a:prstGeom>
          <a:noFill/>
          <a:ln w="0">
            <a:noFill/>
          </a:ln>
        </p:spPr>
        <p:txBody>
          <a:bodyPr anchor="t">
            <a:normAutofit fontScale="97000"/>
          </a:bodyPr>
          <a:lstStyle/>
          <a:p>
            <a:pPr algn="ctr">
              <a:lnSpc>
                <a:spcPct val="90000"/>
              </a:lnSpc>
              <a:buNone/>
            </a:pPr>
            <a:r>
              <a:rPr lang="en-US" sz="7200" b="0" strike="noStrike" cap="all" spc="-1">
                <a:solidFill>
                  <a:srgbClr val="000000"/>
                </a:solidFill>
                <a:latin typeface="Gill Sans MT"/>
              </a:rPr>
              <a:t>IPPASS</a:t>
            </a:r>
            <a:endParaRPr lang="en-US" sz="7200" b="0" strike="noStrike" spc="-1">
              <a:solidFill>
                <a:srgbClr val="000000"/>
              </a:solidFill>
              <a:latin typeface="Gill Sans MT"/>
            </a:endParaRPr>
          </a:p>
        </p:txBody>
      </p:sp>
      <p:sp>
        <p:nvSpPr>
          <p:cNvPr id="211" name="TextBox 3"/>
          <p:cNvSpPr/>
          <p:nvPr/>
        </p:nvSpPr>
        <p:spPr>
          <a:xfrm>
            <a:off x="8324640" y="1257840"/>
            <a:ext cx="3867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u="sng" strike="noStrike" spc="-1">
                <a:solidFill>
                  <a:srgbClr val="FA2B5C"/>
                </a:solidFill>
                <a:uFillTx/>
                <a:latin typeface="Gill Sans MT"/>
                <a:hlinkClick r:id="rId3"/>
              </a:rPr>
              <a:t>https://wikism.org/Physical_Exam_Back</a:t>
            </a:r>
            <a:endParaRPr lang="en-US" sz="18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Content Placeholder 4"/>
          <p:cNvPicPr/>
          <p:nvPr/>
        </p:nvPicPr>
        <p:blipFill>
          <a:blip r:embed="rId3"/>
          <a:stretch/>
        </p:blipFill>
        <p:spPr>
          <a:xfrm>
            <a:off x="0" y="0"/>
            <a:ext cx="4063680" cy="6857640"/>
          </a:xfrm>
          <a:prstGeom prst="rect">
            <a:avLst/>
          </a:prstGeom>
          <a:ln w="0">
            <a:noFill/>
          </a:ln>
        </p:spPr>
      </p:pic>
      <p:sp>
        <p:nvSpPr>
          <p:cNvPr id="213" name="PlaceHolder 1"/>
          <p:cNvSpPr>
            <a:spLocks noGrp="1"/>
          </p:cNvSpPr>
          <p:nvPr>
            <p:ph type="title"/>
          </p:nvPr>
        </p:nvSpPr>
        <p:spPr>
          <a:xfrm>
            <a:off x="0" y="9000"/>
            <a:ext cx="12195720" cy="1049040"/>
          </a:xfrm>
          <a:prstGeom prst="rect">
            <a:avLst/>
          </a:prstGeom>
          <a:noFill/>
          <a:ln w="0">
            <a:noFill/>
          </a:ln>
        </p:spPr>
        <p:txBody>
          <a:bodyPr anchor="t">
            <a:noAutofit/>
          </a:bodyPr>
          <a:lstStyle/>
          <a:p>
            <a:endParaRPr lang="en-US" sz="1800" b="0" strike="noStrike" spc="-1">
              <a:solidFill>
                <a:srgbClr val="000000"/>
              </a:solidFill>
              <a:latin typeface="Gill Sans MT"/>
            </a:endParaRPr>
          </a:p>
        </p:txBody>
      </p:sp>
      <p:pic>
        <p:nvPicPr>
          <p:cNvPr id="214" name="Picture 6"/>
          <p:cNvPicPr/>
          <p:nvPr/>
        </p:nvPicPr>
        <p:blipFill>
          <a:blip r:embed="rId4"/>
          <a:stretch/>
        </p:blipFill>
        <p:spPr>
          <a:xfrm>
            <a:off x="4064040" y="0"/>
            <a:ext cx="4063680" cy="6857640"/>
          </a:xfrm>
          <a:prstGeom prst="rect">
            <a:avLst/>
          </a:prstGeom>
          <a:ln w="0">
            <a:noFill/>
          </a:ln>
        </p:spPr>
      </p:pic>
      <p:pic>
        <p:nvPicPr>
          <p:cNvPr id="215" name="Picture 8"/>
          <p:cNvPicPr/>
          <p:nvPr/>
        </p:nvPicPr>
        <p:blipFill>
          <a:blip r:embed="rId5"/>
          <a:stretch/>
        </p:blipFill>
        <p:spPr>
          <a:xfrm>
            <a:off x="8128080" y="0"/>
            <a:ext cx="4063680" cy="685764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Content Placeholder 4"/>
          <p:cNvPicPr/>
          <p:nvPr/>
        </p:nvPicPr>
        <p:blipFill>
          <a:blip r:embed="rId2"/>
          <a:stretch/>
        </p:blipFill>
        <p:spPr>
          <a:xfrm>
            <a:off x="0" y="0"/>
            <a:ext cx="6095520" cy="6857640"/>
          </a:xfrm>
          <a:prstGeom prst="rect">
            <a:avLst/>
          </a:prstGeom>
          <a:ln w="0">
            <a:noFill/>
          </a:ln>
        </p:spPr>
      </p:pic>
      <p:pic>
        <p:nvPicPr>
          <p:cNvPr id="217" name="Picture 6"/>
          <p:cNvPicPr/>
          <p:nvPr/>
        </p:nvPicPr>
        <p:blipFill>
          <a:blip r:embed="rId3"/>
          <a:stretch/>
        </p:blipFill>
        <p:spPr>
          <a:xfrm>
            <a:off x="6104160" y="0"/>
            <a:ext cx="6087600" cy="6848640"/>
          </a:xfrm>
          <a:prstGeom prst="rect">
            <a:avLst/>
          </a:prstGeom>
          <a:ln w="0">
            <a:noFill/>
          </a:ln>
        </p:spPr>
      </p:pic>
      <p:sp>
        <p:nvSpPr>
          <p:cNvPr id="218" name="PlaceHolder 1"/>
          <p:cNvSpPr>
            <a:spLocks noGrp="1"/>
          </p:cNvSpPr>
          <p:nvPr>
            <p:ph type="title"/>
          </p:nvPr>
        </p:nvSpPr>
        <p:spPr>
          <a:xfrm>
            <a:off x="0" y="9000"/>
            <a:ext cx="12195720" cy="1049040"/>
          </a:xfrm>
          <a:prstGeom prst="rect">
            <a:avLst/>
          </a:prstGeom>
          <a:noFill/>
          <a:ln w="0">
            <a:noFill/>
          </a:ln>
        </p:spPr>
        <p:txBody>
          <a:bodyPr anchor="t">
            <a:noAutofit/>
          </a:bodyPr>
          <a:lstStyle/>
          <a:p>
            <a:endParaRPr lang="en-US" sz="1800" b="0" strike="noStrike" spc="-1">
              <a:solidFill>
                <a:srgbClr val="000000"/>
              </a:solidFill>
              <a:latin typeface="Gill Sans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Content Placeholder 4"/>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epidemiology</a:t>
            </a:r>
            <a:endParaRPr lang="en-US" sz="3600" b="0" strike="noStrike" spc="-1">
              <a:solidFill>
                <a:srgbClr val="000000"/>
              </a:solidFill>
              <a:latin typeface="Gill Sans MT"/>
            </a:endParaRPr>
          </a:p>
        </p:txBody>
      </p:sp>
      <p:sp>
        <p:nvSpPr>
          <p:cNvPr id="188"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p:nvPr>
        </p:nvSpPr>
        <p:spPr>
          <a:xfrm>
            <a:off x="0" y="1082520"/>
            <a:ext cx="6095520" cy="5766120"/>
          </a:xfrm>
          <a:prstGeom prst="rect">
            <a:avLst/>
          </a:prstGeom>
          <a:noFill/>
          <a:ln w="0">
            <a:noFill/>
          </a:ln>
        </p:spPr>
        <p:txBody>
          <a:bodyPr anchor="t">
            <a:normAutofit/>
          </a:bodyPr>
          <a:lstStyle/>
          <a:p>
            <a:pPr marL="228600" indent="-228600">
              <a:lnSpc>
                <a:spcPct val="120000"/>
              </a:lnSpc>
              <a:spcBef>
                <a:spcPts val="1001"/>
              </a:spcBef>
              <a:buClr>
                <a:srgbClr val="B71E42"/>
              </a:buClr>
              <a:buFont typeface="Arial"/>
              <a:buChar char="•"/>
            </a:pPr>
            <a:r>
              <a:rPr lang="en-US" sz="2800" b="0" u="sng" strike="noStrike" spc="-1">
                <a:solidFill>
                  <a:srgbClr val="333333"/>
                </a:solidFill>
                <a:uFillTx/>
                <a:latin typeface="Open Sans"/>
              </a:rPr>
              <a:t>Thoracic</a:t>
            </a:r>
            <a:endParaRPr lang="en-US" sz="2800" b="0" strike="noStrike" spc="-1">
              <a:solidFill>
                <a:srgbClr val="000000"/>
              </a:solidFill>
              <a:latin typeface="Gill Sans MT"/>
            </a:endParaRPr>
          </a:p>
          <a:p>
            <a:pPr marL="743040" lvl="1" indent="-285840">
              <a:lnSpc>
                <a:spcPct val="120000"/>
              </a:lnSpc>
              <a:spcBef>
                <a:spcPts val="499"/>
              </a:spcBef>
              <a:buClr>
                <a:srgbClr val="B71E42"/>
              </a:buClr>
              <a:buFont typeface="Arial"/>
              <a:buChar char="•"/>
            </a:pPr>
            <a:r>
              <a:rPr lang="en-US" sz="2400" b="0" strike="noStrike" spc="-1">
                <a:solidFill>
                  <a:srgbClr val="333333"/>
                </a:solidFill>
                <a:latin typeface="Open Sans"/>
              </a:rPr>
              <a:t>Flexion: 80 ˚</a:t>
            </a:r>
            <a:endParaRPr lang="en-US" sz="2400" b="0" strike="noStrike" spc="-1">
              <a:solidFill>
                <a:srgbClr val="000000"/>
              </a:solidFill>
              <a:latin typeface="Gill Sans MT"/>
            </a:endParaRPr>
          </a:p>
          <a:p>
            <a:pPr marL="743040" lvl="1" indent="-285840">
              <a:lnSpc>
                <a:spcPct val="120000"/>
              </a:lnSpc>
              <a:spcBef>
                <a:spcPts val="499"/>
              </a:spcBef>
              <a:buClr>
                <a:srgbClr val="B71E42"/>
              </a:buClr>
              <a:buFont typeface="Arial"/>
              <a:buChar char="•"/>
            </a:pPr>
            <a:r>
              <a:rPr lang="en-US" sz="2400" b="0" strike="noStrike" spc="-1">
                <a:solidFill>
                  <a:srgbClr val="333333"/>
                </a:solidFill>
                <a:latin typeface="Open Sans"/>
              </a:rPr>
              <a:t>Extension: 30 ˚</a:t>
            </a:r>
            <a:endParaRPr lang="en-US" sz="2400" b="0" strike="noStrike" spc="-1">
              <a:solidFill>
                <a:srgbClr val="000000"/>
              </a:solidFill>
              <a:latin typeface="Gill Sans MT"/>
            </a:endParaRPr>
          </a:p>
          <a:p>
            <a:pPr marL="285840" indent="-285840">
              <a:lnSpc>
                <a:spcPct val="120000"/>
              </a:lnSpc>
              <a:spcBef>
                <a:spcPts val="1001"/>
              </a:spcBef>
              <a:buClr>
                <a:srgbClr val="B71E42"/>
              </a:buClr>
              <a:buFont typeface="Arial"/>
              <a:buChar char="•"/>
            </a:pPr>
            <a:r>
              <a:rPr lang="en-US" sz="2800" b="0" u="sng" strike="noStrike" spc="-1">
                <a:solidFill>
                  <a:srgbClr val="333333"/>
                </a:solidFill>
                <a:uFillTx/>
                <a:latin typeface="Open Sans"/>
              </a:rPr>
              <a:t>Lumbar</a:t>
            </a:r>
            <a:endParaRPr lang="en-US" sz="2800" b="0" strike="noStrike" spc="-1">
              <a:solidFill>
                <a:srgbClr val="000000"/>
              </a:solidFill>
              <a:latin typeface="Gill Sans MT"/>
            </a:endParaRPr>
          </a:p>
          <a:p>
            <a:pPr marL="743040" lvl="1" indent="-285840">
              <a:lnSpc>
                <a:spcPct val="120000"/>
              </a:lnSpc>
              <a:spcBef>
                <a:spcPts val="499"/>
              </a:spcBef>
              <a:buClr>
                <a:srgbClr val="B71E42"/>
              </a:buClr>
              <a:buFont typeface="Arial"/>
              <a:buChar char="•"/>
            </a:pPr>
            <a:r>
              <a:rPr lang="en-US" sz="2400" b="0" strike="noStrike" spc="-1">
                <a:solidFill>
                  <a:srgbClr val="333333"/>
                </a:solidFill>
                <a:latin typeface="Open Sans"/>
              </a:rPr>
              <a:t>Flexion: 40-60 ˚</a:t>
            </a:r>
            <a:endParaRPr lang="en-US" sz="2400" b="0" strike="noStrike" spc="-1">
              <a:solidFill>
                <a:srgbClr val="000000"/>
              </a:solidFill>
              <a:latin typeface="Gill Sans MT"/>
            </a:endParaRPr>
          </a:p>
          <a:p>
            <a:pPr marL="743040" lvl="1" indent="-285840">
              <a:lnSpc>
                <a:spcPct val="120000"/>
              </a:lnSpc>
              <a:spcBef>
                <a:spcPts val="499"/>
              </a:spcBef>
              <a:buClr>
                <a:srgbClr val="B71E42"/>
              </a:buClr>
              <a:buFont typeface="Arial"/>
              <a:buChar char="•"/>
            </a:pPr>
            <a:r>
              <a:rPr lang="en-US" sz="2400" b="0" strike="noStrike" spc="-1">
                <a:solidFill>
                  <a:srgbClr val="333333"/>
                </a:solidFill>
                <a:latin typeface="Open Sans"/>
              </a:rPr>
              <a:t>Extension: 20-35 ˚ </a:t>
            </a:r>
            <a:endParaRPr lang="en-US" sz="2400" b="0" strike="noStrike" spc="-1">
              <a:solidFill>
                <a:srgbClr val="000000"/>
              </a:solidFill>
              <a:latin typeface="Gill Sans MT"/>
            </a:endParaRPr>
          </a:p>
          <a:p>
            <a:pPr marL="743040" lvl="1" indent="-285840">
              <a:lnSpc>
                <a:spcPct val="120000"/>
              </a:lnSpc>
              <a:spcBef>
                <a:spcPts val="499"/>
              </a:spcBef>
              <a:buClr>
                <a:srgbClr val="B71E42"/>
              </a:buClr>
              <a:buFont typeface="Arial"/>
              <a:buChar char="•"/>
            </a:pPr>
            <a:r>
              <a:rPr lang="en-US" sz="2400" b="0" strike="noStrike" spc="-1">
                <a:solidFill>
                  <a:srgbClr val="333333"/>
                </a:solidFill>
                <a:latin typeface="Open Sans"/>
              </a:rPr>
              <a:t>Rotation: 45 ˚</a:t>
            </a:r>
            <a:endParaRPr lang="en-US" sz="2400" b="0" strike="noStrike" spc="-1">
              <a:solidFill>
                <a:srgbClr val="000000"/>
              </a:solidFill>
              <a:latin typeface="Gill Sans MT"/>
            </a:endParaRPr>
          </a:p>
          <a:p>
            <a:pPr marL="743040" lvl="1" indent="-285840">
              <a:lnSpc>
                <a:spcPct val="120000"/>
              </a:lnSpc>
              <a:spcBef>
                <a:spcPts val="499"/>
              </a:spcBef>
              <a:buClr>
                <a:srgbClr val="B71E42"/>
              </a:buClr>
              <a:buFont typeface="Arial"/>
              <a:buChar char="•"/>
            </a:pPr>
            <a:r>
              <a:rPr lang="en-US" sz="2400" b="0" strike="noStrike" spc="-1">
                <a:solidFill>
                  <a:srgbClr val="333333"/>
                </a:solidFill>
                <a:latin typeface="Open Sans"/>
              </a:rPr>
              <a:t>Lateral Flexion (sidebending): 25 ˚</a:t>
            </a:r>
            <a:endParaRPr lang="en-US" sz="2400" b="0" strike="noStrike" spc="-1">
              <a:solidFill>
                <a:srgbClr val="000000"/>
              </a:solidFill>
              <a:latin typeface="Gill Sans MT"/>
            </a:endParaRPr>
          </a:p>
        </p:txBody>
      </p:sp>
      <p:sp>
        <p:nvSpPr>
          <p:cNvPr id="221" name="PlaceHolder 2"/>
          <p:cNvSpPr>
            <a:spLocks noGrp="1"/>
          </p:cNvSpPr>
          <p:nvPr>
            <p:ph type="title"/>
          </p:nvPr>
        </p:nvSpPr>
        <p:spPr>
          <a:xfrm>
            <a:off x="0" y="9000"/>
            <a:ext cx="6095520" cy="1049040"/>
          </a:xfrm>
          <a:prstGeom prst="rect">
            <a:avLst/>
          </a:prstGeom>
          <a:noFill/>
          <a:ln w="0">
            <a:noFill/>
          </a:ln>
        </p:spPr>
        <p:txBody>
          <a:bodyPr anchor="t">
            <a:normAutofit/>
          </a:bodyPr>
          <a:lstStyle/>
          <a:p>
            <a:pPr>
              <a:lnSpc>
                <a:spcPct val="90000"/>
              </a:lnSpc>
              <a:buNone/>
            </a:pPr>
            <a:r>
              <a:rPr lang="en-US" sz="4800" b="0" strike="noStrike" cap="all" spc="-1">
                <a:solidFill>
                  <a:srgbClr val="000000"/>
                </a:solidFill>
                <a:latin typeface="Gill Sans MT"/>
              </a:rPr>
              <a:t>Range of motion</a:t>
            </a:r>
            <a:endParaRPr lang="en-US" sz="4800" b="0" strike="noStrike" spc="-1">
              <a:solidFill>
                <a:srgbClr val="000000"/>
              </a:solidFill>
              <a:latin typeface="Gill Sans MT"/>
            </a:endParaRPr>
          </a:p>
        </p:txBody>
      </p:sp>
      <p:pic>
        <p:nvPicPr>
          <p:cNvPr id="222" name="Picture 4"/>
          <p:cNvPicPr/>
          <p:nvPr/>
        </p:nvPicPr>
        <p:blipFill>
          <a:blip r:embed="rId2"/>
          <a:stretch/>
        </p:blipFill>
        <p:spPr>
          <a:xfrm>
            <a:off x="6095880" y="9000"/>
            <a:ext cx="6095520" cy="685764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p:cNvPicPr/>
          <p:nvPr/>
        </p:nvPicPr>
        <p:blipFill>
          <a:blip r:embed="rId2"/>
          <a:stretch/>
        </p:blipFill>
        <p:spPr>
          <a:xfrm>
            <a:off x="0" y="0"/>
            <a:ext cx="6095520" cy="6857640"/>
          </a:xfrm>
          <a:prstGeom prst="rect">
            <a:avLst/>
          </a:prstGeom>
          <a:ln w="0">
            <a:noFill/>
          </a:ln>
        </p:spPr>
      </p:pic>
      <p:pic>
        <p:nvPicPr>
          <p:cNvPr id="224" name="Picture 4"/>
          <p:cNvPicPr/>
          <p:nvPr/>
        </p:nvPicPr>
        <p:blipFill>
          <a:blip r:embed="rId3"/>
          <a:stretch/>
        </p:blipFill>
        <p:spPr>
          <a:xfrm>
            <a:off x="6095880" y="0"/>
            <a:ext cx="6095520" cy="685764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Content Placeholder 4"/>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Content Placeholder 4"/>
          <p:cNvPicPr/>
          <p:nvPr/>
        </p:nvPicPr>
        <p:blipFill>
          <a:blip r:embed="rId3"/>
          <a:stretch/>
        </p:blipFill>
        <p:spPr>
          <a:xfrm>
            <a:off x="0" y="0"/>
            <a:ext cx="12175560" cy="684864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Content Placeholder 4"/>
          <p:cNvPicPr/>
          <p:nvPr/>
        </p:nvPicPr>
        <p:blipFill>
          <a:blip r:embed="rId3"/>
          <a:stretch/>
        </p:blipFill>
        <p:spPr>
          <a:xfrm>
            <a:off x="0" y="0"/>
            <a:ext cx="6095520" cy="6857640"/>
          </a:xfrm>
          <a:prstGeom prst="rect">
            <a:avLst/>
          </a:prstGeom>
          <a:ln w="0">
            <a:noFill/>
          </a:ln>
        </p:spPr>
      </p:pic>
      <p:pic>
        <p:nvPicPr>
          <p:cNvPr id="228" name="Picture 6"/>
          <p:cNvPicPr/>
          <p:nvPr/>
        </p:nvPicPr>
        <p:blipFill>
          <a:blip r:embed="rId4"/>
          <a:stretch/>
        </p:blipFill>
        <p:spPr>
          <a:xfrm>
            <a:off x="6095880" y="0"/>
            <a:ext cx="6095520" cy="685764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Content Placeholder 4"/>
          <p:cNvPicPr/>
          <p:nvPr/>
        </p:nvPicPr>
        <p:blipFill>
          <a:blip r:embed="rId3"/>
          <a:stretch/>
        </p:blipFill>
        <p:spPr>
          <a:xfrm>
            <a:off x="0" y="9000"/>
            <a:ext cx="6087600" cy="6848640"/>
          </a:xfrm>
          <a:prstGeom prst="rect">
            <a:avLst/>
          </a:prstGeom>
          <a:ln w="0">
            <a:noFill/>
          </a:ln>
        </p:spPr>
      </p:pic>
      <p:pic>
        <p:nvPicPr>
          <p:cNvPr id="230" name="Picture 6"/>
          <p:cNvPicPr/>
          <p:nvPr/>
        </p:nvPicPr>
        <p:blipFill>
          <a:blip r:embed="rId4"/>
          <a:stretch/>
        </p:blipFill>
        <p:spPr>
          <a:xfrm>
            <a:off x="6104160" y="0"/>
            <a:ext cx="6087600" cy="6848640"/>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p:nvPr>
        </p:nvSpPr>
        <p:spPr>
          <a:xfrm>
            <a:off x="0" y="1082520"/>
            <a:ext cx="6095520" cy="5766120"/>
          </a:xfrm>
          <a:prstGeom prst="rect">
            <a:avLst/>
          </a:prstGeom>
          <a:noFill/>
          <a:ln w="0">
            <a:noFill/>
          </a:ln>
        </p:spPr>
        <p:txBody>
          <a:bodyPr anchor="t">
            <a:noAutofit/>
          </a:bodyPr>
          <a:lstStyle/>
          <a:p>
            <a:pPr algn="ctr">
              <a:lnSpc>
                <a:spcPct val="120000"/>
              </a:lnSpc>
              <a:spcBef>
                <a:spcPts val="1001"/>
              </a:spcBef>
              <a:buNone/>
              <a:tabLst>
                <a:tab pos="0" algn="l"/>
              </a:tabLst>
            </a:pPr>
            <a:endParaRPr lang="en-US" sz="2000" b="0" strike="noStrike" spc="-1">
              <a:solidFill>
                <a:srgbClr val="000000"/>
              </a:solidFill>
              <a:latin typeface="Gill Sans MT"/>
            </a:endParaRPr>
          </a:p>
          <a:p>
            <a:pPr algn="ctr">
              <a:lnSpc>
                <a:spcPct val="120000"/>
              </a:lnSpc>
              <a:spcBef>
                <a:spcPts val="1001"/>
              </a:spcBef>
              <a:buNone/>
              <a:tabLst>
                <a:tab pos="0" algn="l"/>
              </a:tabLst>
            </a:pPr>
            <a:endParaRPr lang="en-US" sz="2000" b="0" strike="noStrike" spc="-1">
              <a:solidFill>
                <a:srgbClr val="000000"/>
              </a:solidFill>
              <a:latin typeface="Gill Sans MT"/>
            </a:endParaRPr>
          </a:p>
          <a:p>
            <a:pPr algn="ctr">
              <a:lnSpc>
                <a:spcPct val="120000"/>
              </a:lnSpc>
              <a:spcBef>
                <a:spcPts val="1001"/>
              </a:spcBef>
              <a:buNone/>
              <a:tabLst>
                <a:tab pos="0" algn="l"/>
              </a:tabLst>
            </a:pPr>
            <a:endParaRPr lang="en-US" sz="2000" b="0" strike="noStrike" spc="-1">
              <a:solidFill>
                <a:srgbClr val="000000"/>
              </a:solidFill>
              <a:latin typeface="Gill Sans MT"/>
            </a:endParaRPr>
          </a:p>
          <a:p>
            <a:pPr algn="ctr">
              <a:lnSpc>
                <a:spcPct val="120000"/>
              </a:lnSpc>
              <a:spcBef>
                <a:spcPts val="1001"/>
              </a:spcBef>
              <a:buNone/>
              <a:tabLst>
                <a:tab pos="0" algn="l"/>
              </a:tabLst>
            </a:pPr>
            <a:endParaRPr lang="en-US" sz="2000" b="0" strike="noStrike" spc="-1">
              <a:solidFill>
                <a:srgbClr val="000000"/>
              </a:solidFill>
              <a:latin typeface="Gill Sans MT"/>
            </a:endParaRPr>
          </a:p>
        </p:txBody>
      </p:sp>
      <p:pic>
        <p:nvPicPr>
          <p:cNvPr id="232" name="Picture 6"/>
          <p:cNvPicPr/>
          <p:nvPr/>
        </p:nvPicPr>
        <p:blipFill>
          <a:blip r:embed="rId3"/>
          <a:stretch/>
        </p:blipFill>
        <p:spPr>
          <a:xfrm>
            <a:off x="6104160" y="0"/>
            <a:ext cx="6087600" cy="6848640"/>
          </a:xfrm>
          <a:prstGeom prst="rect">
            <a:avLst/>
          </a:prstGeom>
          <a:ln w="0">
            <a:noFill/>
          </a:ln>
        </p:spPr>
      </p:pic>
      <p:pic>
        <p:nvPicPr>
          <p:cNvPr id="233" name="Picture 4"/>
          <p:cNvPicPr/>
          <p:nvPr/>
        </p:nvPicPr>
        <p:blipFill>
          <a:blip r:embed="rId4"/>
          <a:stretch/>
        </p:blipFill>
        <p:spPr>
          <a:xfrm>
            <a:off x="0" y="0"/>
            <a:ext cx="6087600" cy="684864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p:nvPr>
        </p:nvSpPr>
        <p:spPr>
          <a:xfrm>
            <a:off x="0" y="1082520"/>
            <a:ext cx="6095520" cy="5766120"/>
          </a:xfrm>
          <a:prstGeom prst="rect">
            <a:avLst/>
          </a:prstGeom>
          <a:noFill/>
          <a:ln w="0">
            <a:noFill/>
          </a:ln>
        </p:spPr>
        <p:txBody>
          <a:bodyPr anchor="t">
            <a:noAutofit/>
          </a:bodyPr>
          <a:lstStyle/>
          <a:p>
            <a:pPr algn="ctr">
              <a:lnSpc>
                <a:spcPct val="120000"/>
              </a:lnSpc>
              <a:spcBef>
                <a:spcPts val="1001"/>
              </a:spcBef>
              <a:buNone/>
              <a:tabLst>
                <a:tab pos="0" algn="l"/>
              </a:tabLst>
            </a:pPr>
            <a:endParaRPr lang="en-US" sz="2000" b="0" strike="noStrike" spc="-1">
              <a:solidFill>
                <a:srgbClr val="000000"/>
              </a:solidFill>
              <a:latin typeface="Gill Sans MT"/>
            </a:endParaRPr>
          </a:p>
          <a:p>
            <a:pPr algn="ctr">
              <a:lnSpc>
                <a:spcPct val="120000"/>
              </a:lnSpc>
              <a:spcBef>
                <a:spcPts val="1001"/>
              </a:spcBef>
              <a:buNone/>
              <a:tabLst>
                <a:tab pos="0" algn="l"/>
              </a:tabLst>
            </a:pPr>
            <a:endParaRPr lang="en-US" sz="2000" b="0" strike="noStrike" spc="-1">
              <a:solidFill>
                <a:srgbClr val="000000"/>
              </a:solidFill>
              <a:latin typeface="Gill Sans MT"/>
            </a:endParaRPr>
          </a:p>
          <a:p>
            <a:pPr algn="ctr">
              <a:lnSpc>
                <a:spcPct val="120000"/>
              </a:lnSpc>
              <a:spcBef>
                <a:spcPts val="1001"/>
              </a:spcBef>
              <a:buNone/>
              <a:tabLst>
                <a:tab pos="0" algn="l"/>
              </a:tabLst>
            </a:pPr>
            <a:endParaRPr lang="en-US" sz="2000" b="0" strike="noStrike" spc="-1">
              <a:solidFill>
                <a:srgbClr val="000000"/>
              </a:solidFill>
              <a:latin typeface="Gill Sans MT"/>
            </a:endParaRPr>
          </a:p>
          <a:p>
            <a:pPr algn="ctr">
              <a:lnSpc>
                <a:spcPct val="120000"/>
              </a:lnSpc>
              <a:spcBef>
                <a:spcPts val="1001"/>
              </a:spcBef>
              <a:buNone/>
              <a:tabLst>
                <a:tab pos="0" algn="l"/>
              </a:tabLst>
            </a:pPr>
            <a:r>
              <a:rPr lang="en-US" sz="3600" b="0" strike="noStrike" spc="-1">
                <a:solidFill>
                  <a:srgbClr val="000000"/>
                </a:solidFill>
                <a:latin typeface="Gill Sans MT"/>
              </a:rPr>
              <a:t>Bulbocavernous Reflex?</a:t>
            </a:r>
          </a:p>
          <a:p>
            <a:pPr algn="ctr">
              <a:lnSpc>
                <a:spcPct val="120000"/>
              </a:lnSpc>
              <a:spcBef>
                <a:spcPts val="1001"/>
              </a:spcBef>
              <a:buNone/>
              <a:tabLst>
                <a:tab pos="0" algn="l"/>
              </a:tabLst>
            </a:pPr>
            <a:r>
              <a:rPr lang="en-US" sz="3600" b="0" strike="noStrike" spc="-1">
                <a:solidFill>
                  <a:srgbClr val="000000"/>
                </a:solidFill>
                <a:latin typeface="Gill Sans MT"/>
              </a:rPr>
              <a:t>Rectal?</a:t>
            </a:r>
          </a:p>
        </p:txBody>
      </p:sp>
      <p:pic>
        <p:nvPicPr>
          <p:cNvPr id="236" name="Picture 3"/>
          <p:cNvPicPr/>
          <p:nvPr/>
        </p:nvPicPr>
        <p:blipFill>
          <a:blip r:embed="rId3"/>
          <a:stretch/>
        </p:blipFill>
        <p:spPr>
          <a:xfrm>
            <a:off x="6095880" y="0"/>
            <a:ext cx="6095520" cy="685764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p:nvPr>
        </p:nvSpPr>
        <p:spPr>
          <a:xfrm>
            <a:off x="0" y="1082520"/>
            <a:ext cx="12191760" cy="5766120"/>
          </a:xfrm>
          <a:prstGeom prst="rect">
            <a:avLst/>
          </a:prstGeom>
          <a:noFill/>
          <a:ln w="0">
            <a:noFill/>
          </a:ln>
        </p:spPr>
        <p:txBody>
          <a:bodyPr anchor="t">
            <a:normAutofit fontScale="84000"/>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Developed by wadell to predict patients likely to experience poor surgical outcome</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More recently used (misused) to identify non-organic or psychogenic back pain</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Tenderness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Superficial: ttp to light touch over a large area</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Nonanatomic: deep ttp over wide area, doesn’t localize, crosses anatomic boundaries</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Simulation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Axial load: light load over top of skulll skull causes lumbar pain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Acetabular rotation: pain within first 30 degrees of rotation of shoulder and pelvis as patient stands</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Distraction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Straight Leg Raise: improved SLR test when patient distracted (for example in seated position)</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Regional</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Weakness, cogwheeling, buckling of muscles that don’t follow anatomic/ neurologic basis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Sensory disturbance that doesn’t follow dermatomes</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Overreaction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Exaggerated response to stimulus that is not reproduced when re-tested later</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Disproportionate verbalization, facial expression, muscle tension, tremor, collapsing, sweating</a:t>
            </a:r>
          </a:p>
        </p:txBody>
      </p:sp>
      <p:sp>
        <p:nvSpPr>
          <p:cNvPr id="238" name="PlaceHolder 2"/>
          <p:cNvSpPr>
            <a:spLocks noGrp="1"/>
          </p:cNvSpPr>
          <p:nvPr>
            <p:ph type="title"/>
          </p:nvPr>
        </p:nvSpPr>
        <p:spPr>
          <a:xfrm>
            <a:off x="0" y="9000"/>
            <a:ext cx="12195720" cy="1049040"/>
          </a:xfrm>
          <a:prstGeom prst="rect">
            <a:avLst/>
          </a:prstGeom>
          <a:noFill/>
          <a:ln w="0">
            <a:noFill/>
          </a:ln>
        </p:spPr>
        <p:txBody>
          <a:bodyPr anchor="t">
            <a:normAutofit fontScale="97000"/>
          </a:bodyPr>
          <a:lstStyle/>
          <a:p>
            <a:pPr algn="ctr">
              <a:lnSpc>
                <a:spcPct val="90000"/>
              </a:lnSpc>
              <a:buNone/>
            </a:pPr>
            <a:r>
              <a:rPr lang="en-US" sz="7200" b="0" strike="noStrike" cap="all" spc="-1">
                <a:solidFill>
                  <a:srgbClr val="000000"/>
                </a:solidFill>
                <a:latin typeface="Gill Sans MT"/>
              </a:rPr>
              <a:t>Wadells signs</a:t>
            </a:r>
            <a:endParaRPr lang="en-US" sz="72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237">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37">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3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237">
                                            <p:txEl>
                                              <p:pRg st="5" end="5"/>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237">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23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37">
                                            <p:txEl>
                                              <p:pRg st="8" end="8"/>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3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7">
                                            <p:txEl>
                                              <p:pRg st="10" end="10"/>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237">
                                            <p:txEl>
                                              <p:pRg st="11" end="11"/>
                                            </p:txEl>
                                          </p:spTgt>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23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237">
                                            <p:txEl>
                                              <p:pRg st="13" end="13"/>
                                            </p:txEl>
                                          </p:spTgt>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237">
                                            <p:txEl>
                                              <p:pRg st="14" end="14"/>
                                            </p:txEl>
                                          </p:spTgt>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23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2"/>
          <p:cNvPicPr/>
          <p:nvPr/>
        </p:nvPicPr>
        <p:blipFill>
          <a:blip r:embed="rId2"/>
          <a:stretch/>
        </p:blipFill>
        <p:spPr>
          <a:xfrm>
            <a:off x="0" y="0"/>
            <a:ext cx="12191760" cy="6857640"/>
          </a:xfrm>
          <a:prstGeom prst="rect">
            <a:avLst/>
          </a:prstGeom>
          <a:ln w="0">
            <a:noFill/>
          </a:ln>
        </p:spPr>
      </p:pic>
      <p:sp>
        <p:nvSpPr>
          <p:cNvPr id="190" name="TextBox 3"/>
          <p:cNvSpPr/>
          <p:nvPr/>
        </p:nvSpPr>
        <p:spPr>
          <a:xfrm>
            <a:off x="127080" y="126000"/>
            <a:ext cx="11148480" cy="39528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000" b="0" strike="noStrike" spc="-1">
                <a:solidFill>
                  <a:srgbClr val="000000"/>
                </a:solidFill>
                <a:latin typeface="Arial"/>
              </a:rPr>
              <a:t>Low back pain related disorders caused 2.63 million annual ED visits in the US (Friedman, 2010)</a:t>
            </a:r>
            <a:endParaRPr lang="en-US" sz="20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radiology</a:t>
            </a:r>
            <a:endParaRPr lang="en-US" sz="3600" b="0" strike="noStrike" spc="-1">
              <a:solidFill>
                <a:srgbClr val="000000"/>
              </a:solidFill>
              <a:latin typeface="Gill Sans MT"/>
            </a:endParaRPr>
          </a:p>
        </p:txBody>
      </p:sp>
      <p:sp>
        <p:nvSpPr>
          <p:cNvPr id="240"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p:nvPr>
        </p:nvSpPr>
        <p:spPr>
          <a:xfrm>
            <a:off x="0" y="1082520"/>
            <a:ext cx="12191760" cy="5766120"/>
          </a:xfrm>
          <a:prstGeom prst="rect">
            <a:avLst/>
          </a:prstGeom>
          <a:noFill/>
          <a:ln w="0">
            <a:noFill/>
          </a:ln>
        </p:spPr>
        <p:txBody>
          <a:bodyPr anchor="t">
            <a:noAutofit/>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ACEP Choosing wisely/ ACR Appropriateness Criteria for LBP Imaging (category B recommendation)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Serious concerns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History of trauma</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Presence of red flags</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Harms of imaging</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Increased cost, radiation exposure (Lspine XR exposure 75x that CXR), resource utilization, ED LOS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Subsequent office visits and testing, increased procedures (Jarvik 2003)</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If none of the above present, no imaging indicated for 6 weeks of medical management, physical therapy</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In general after 6 weeks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XR: screening tool</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CT: fracture suspected or identified on XR</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MRI: persistent radicular symptoms, progressive neuro deficits or red flags</a:t>
            </a:r>
          </a:p>
        </p:txBody>
      </p:sp>
      <p:sp>
        <p:nvSpPr>
          <p:cNvPr id="242" name="PlaceHolder 2"/>
          <p:cNvSpPr>
            <a:spLocks noGrp="1"/>
          </p:cNvSpPr>
          <p:nvPr>
            <p:ph type="title"/>
          </p:nvPr>
        </p:nvSpPr>
        <p:spPr>
          <a:xfrm>
            <a:off x="0" y="9000"/>
            <a:ext cx="12195720" cy="1049040"/>
          </a:xfrm>
          <a:prstGeom prst="rect">
            <a:avLst/>
          </a:prstGeom>
          <a:noFill/>
          <a:ln w="0">
            <a:noFill/>
          </a:ln>
        </p:spPr>
        <p:txBody>
          <a:bodyPr anchor="t">
            <a:noAutofit/>
          </a:bodyPr>
          <a:lstStyle/>
          <a:p>
            <a:pPr algn="ctr">
              <a:lnSpc>
                <a:spcPct val="90000"/>
              </a:lnSpc>
              <a:buNone/>
            </a:pPr>
            <a:r>
              <a:rPr lang="en-US" sz="6600" b="0" strike="noStrike" cap="all" spc="-1">
                <a:solidFill>
                  <a:srgbClr val="000000"/>
                </a:solidFill>
                <a:latin typeface="Gill Sans MT"/>
              </a:rPr>
              <a:t>Indications</a:t>
            </a:r>
            <a:endParaRPr lang="en-US" sz="66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1">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41">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4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4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41">
                                            <p:txEl>
                                              <p:pRg st="8" end="8"/>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241">
                                            <p:txEl>
                                              <p:pRg st="9" end="9"/>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41">
                                            <p:txEl>
                                              <p:pRg st="10" end="10"/>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2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p:nvPr>
        </p:nvSpPr>
        <p:spPr>
          <a:xfrm>
            <a:off x="0" y="1082520"/>
            <a:ext cx="12191760" cy="5766120"/>
          </a:xfrm>
          <a:prstGeom prst="rect">
            <a:avLst/>
          </a:prstGeom>
          <a:noFill/>
          <a:ln w="0">
            <a:noFill/>
          </a:ln>
        </p:spPr>
        <p:txBody>
          <a:bodyPr anchor="t">
            <a:normAutofit/>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General</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Approximately 1/3 of patients presenting to ED with LBP get imaging (32% XR, 2.5% CT, &lt;1% MR) (Pakpoor 2019)</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Asymptomatic patients &gt;60 MR: 36% herniated disc, 21% spinal stenosis, 90% degen/ bulging disc (Boden 1990)</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Early imaging: worse overall outcomes and likely to identify minor, clinically irrelevant abnormalities (Patel 2016)</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No difference among patients between XR, MR and CT at 3, 6 and 12 months in the absence of red flags (Chou 2009)</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The presence of low back pain with radicular features is not an indication for early imaging (Chou 2012)</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Jarvik et al (2003): Compared early MRI to standard radiographs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Both modalities resulted in nearly identical outcomes for PCP patients with LBP</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No benefit to early MRI, increased cost of care due to increased number of spine procedures</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Henschke et al (2009): surveyed 1,172 LBP patients with 25 red flag questions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80% (942/1172) had at least one red flag</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0.9% (11/1172) had serious disease</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Initial XR vs CT?</a:t>
            </a:r>
          </a:p>
        </p:txBody>
      </p:sp>
      <p:sp>
        <p:nvSpPr>
          <p:cNvPr id="244" name="PlaceHolder 2"/>
          <p:cNvSpPr>
            <a:spLocks noGrp="1"/>
          </p:cNvSpPr>
          <p:nvPr>
            <p:ph type="title"/>
          </p:nvPr>
        </p:nvSpPr>
        <p:spPr>
          <a:xfrm>
            <a:off x="0" y="9000"/>
            <a:ext cx="12195720" cy="1049040"/>
          </a:xfrm>
          <a:prstGeom prst="rect">
            <a:avLst/>
          </a:prstGeom>
          <a:noFill/>
          <a:ln w="0">
            <a:noFill/>
          </a:ln>
        </p:spPr>
        <p:txBody>
          <a:bodyPr anchor="t">
            <a:normAutofit/>
          </a:bodyPr>
          <a:lstStyle/>
          <a:p>
            <a:pPr algn="ctr">
              <a:lnSpc>
                <a:spcPct val="90000"/>
              </a:lnSpc>
              <a:buNone/>
            </a:pPr>
            <a:r>
              <a:rPr lang="en-US" sz="6600" b="0" strike="noStrike" cap="all" spc="-1">
                <a:solidFill>
                  <a:srgbClr val="000000"/>
                </a:solidFill>
                <a:latin typeface="Gill Sans MT"/>
              </a:rPr>
              <a:t>Imaging pearls</a:t>
            </a:r>
            <a:endParaRPr lang="en-US" sz="66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43">
                                            <p:txEl>
                                              <p:pRg st="6" end="6"/>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243">
                                            <p:txEl>
                                              <p:pRg st="7" end="7"/>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4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43">
                                            <p:txEl>
                                              <p:pRg st="9" end="9"/>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243">
                                            <p:txEl>
                                              <p:pRg st="10" end="10"/>
                                            </p:txEl>
                                          </p:spTgt>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24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p:nvPr>
        </p:nvSpPr>
        <p:spPr>
          <a:xfrm>
            <a:off x="0" y="1082520"/>
            <a:ext cx="12191760" cy="5766120"/>
          </a:xfrm>
          <a:prstGeom prst="rect">
            <a:avLst/>
          </a:prstGeom>
          <a:noFill/>
          <a:ln w="0">
            <a:noFill/>
          </a:ln>
        </p:spPr>
        <p:txBody>
          <a:bodyPr anchor="t">
            <a:normAutofit fontScale="80000"/>
          </a:bodyPr>
          <a:lstStyle/>
          <a:p>
            <a:pPr marL="228600" indent="-228600">
              <a:lnSpc>
                <a:spcPct val="120000"/>
              </a:lnSpc>
              <a:spcBef>
                <a:spcPts val="1001"/>
              </a:spcBef>
              <a:buClr>
                <a:srgbClr val="B71E42"/>
              </a:buClr>
              <a:buFont typeface="Arial"/>
              <a:buChar char="•"/>
            </a:pPr>
            <a:r>
              <a:rPr lang="en-US" sz="2800" b="0" strike="noStrike" spc="-1">
                <a:solidFill>
                  <a:srgbClr val="333333"/>
                </a:solidFill>
                <a:latin typeface="Open Sans"/>
              </a:rPr>
              <a:t>Neurological</a:t>
            </a:r>
            <a:endParaRPr lang="en-US" sz="2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2600" b="0" strike="noStrike" spc="-1">
                <a:solidFill>
                  <a:srgbClr val="333333"/>
                </a:solidFill>
                <a:latin typeface="Open Sans"/>
              </a:rPr>
              <a:t>Saddle anesthesia</a:t>
            </a:r>
            <a:endParaRPr lang="en-US" sz="26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2600" b="0" strike="noStrike" spc="-1">
                <a:solidFill>
                  <a:srgbClr val="333333"/>
                </a:solidFill>
                <a:latin typeface="Open Sans"/>
              </a:rPr>
              <a:t>Bowel or bladder dysfunction</a:t>
            </a:r>
            <a:endParaRPr lang="en-US" sz="2600" b="0" strike="noStrike" spc="-1">
              <a:solidFill>
                <a:srgbClr val="000000"/>
              </a:solidFill>
              <a:latin typeface="Gill Sans MT"/>
            </a:endParaRPr>
          </a:p>
          <a:p>
            <a:pPr marL="228600" indent="-228600">
              <a:lnSpc>
                <a:spcPct val="120000"/>
              </a:lnSpc>
              <a:spcBef>
                <a:spcPts val="1001"/>
              </a:spcBef>
              <a:buClr>
                <a:srgbClr val="B71E42"/>
              </a:buClr>
              <a:buFont typeface="Arial"/>
              <a:buChar char="•"/>
            </a:pPr>
            <a:r>
              <a:rPr lang="en-US" sz="2800" b="0" strike="noStrike" spc="-1">
                <a:solidFill>
                  <a:srgbClr val="333333"/>
                </a:solidFill>
                <a:latin typeface="Open Sans"/>
              </a:rPr>
              <a:t>B symptoms</a:t>
            </a:r>
            <a:endParaRPr lang="en-US" sz="2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2600" b="0" strike="noStrike" spc="-1">
                <a:solidFill>
                  <a:srgbClr val="333333"/>
                </a:solidFill>
                <a:latin typeface="Open Sans"/>
              </a:rPr>
              <a:t>Unexplained weight loss</a:t>
            </a:r>
            <a:endParaRPr lang="en-US" sz="26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2600" b="0" strike="noStrike" spc="-1">
                <a:solidFill>
                  <a:srgbClr val="333333"/>
                </a:solidFill>
                <a:latin typeface="Open Sans"/>
              </a:rPr>
              <a:t>Fevers, chills</a:t>
            </a:r>
            <a:endParaRPr lang="en-US" sz="26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2600" b="0" strike="noStrike" spc="-1">
                <a:solidFill>
                  <a:srgbClr val="333333"/>
                </a:solidFill>
                <a:latin typeface="Open Sans"/>
              </a:rPr>
              <a:t>Night sweats</a:t>
            </a:r>
            <a:endParaRPr lang="en-US" sz="2600" b="0" strike="noStrike" spc="-1">
              <a:solidFill>
                <a:srgbClr val="000000"/>
              </a:solidFill>
              <a:latin typeface="Gill Sans MT"/>
            </a:endParaRPr>
          </a:p>
          <a:p>
            <a:pPr marL="228600" indent="-228600">
              <a:lnSpc>
                <a:spcPct val="120000"/>
              </a:lnSpc>
              <a:spcBef>
                <a:spcPts val="1001"/>
              </a:spcBef>
              <a:buClr>
                <a:srgbClr val="B71E42"/>
              </a:buClr>
              <a:buFont typeface="Arial"/>
              <a:buChar char="•"/>
            </a:pPr>
            <a:r>
              <a:rPr lang="en-US" sz="2800" b="0" strike="noStrike" spc="-1">
                <a:solidFill>
                  <a:srgbClr val="333333"/>
                </a:solidFill>
                <a:latin typeface="Open Sans"/>
              </a:rPr>
              <a:t>History of violent trauma</a:t>
            </a:r>
            <a:endParaRPr lang="en-US" sz="2800" b="0" strike="noStrike" spc="-1">
              <a:solidFill>
                <a:srgbClr val="000000"/>
              </a:solidFill>
              <a:latin typeface="Gill Sans MT"/>
            </a:endParaRPr>
          </a:p>
          <a:p>
            <a:pPr marL="228600" indent="-228600">
              <a:lnSpc>
                <a:spcPct val="120000"/>
              </a:lnSpc>
              <a:spcBef>
                <a:spcPts val="1001"/>
              </a:spcBef>
              <a:buClr>
                <a:srgbClr val="B71E42"/>
              </a:buClr>
              <a:buFont typeface="Arial"/>
              <a:buChar char="•"/>
            </a:pPr>
            <a:r>
              <a:rPr lang="en-US" sz="2800" b="0" strike="noStrike" spc="-1">
                <a:solidFill>
                  <a:srgbClr val="333333"/>
                </a:solidFill>
                <a:latin typeface="Open Sans"/>
              </a:rPr>
              <a:t>History of cancer or immunocompromised state</a:t>
            </a:r>
            <a:endParaRPr lang="en-US" sz="2800" b="0" strike="noStrike" spc="-1">
              <a:solidFill>
                <a:srgbClr val="000000"/>
              </a:solidFill>
              <a:latin typeface="Gill Sans MT"/>
            </a:endParaRPr>
          </a:p>
          <a:p>
            <a:pPr marL="228600" indent="-228600">
              <a:lnSpc>
                <a:spcPct val="120000"/>
              </a:lnSpc>
              <a:spcBef>
                <a:spcPts val="1001"/>
              </a:spcBef>
              <a:buClr>
                <a:srgbClr val="B71E42"/>
              </a:buClr>
              <a:buFont typeface="Arial"/>
              <a:buChar char="•"/>
            </a:pPr>
            <a:r>
              <a:rPr lang="en-US" sz="2800" b="0" strike="noStrike" spc="-1">
                <a:solidFill>
                  <a:srgbClr val="333333"/>
                </a:solidFill>
                <a:latin typeface="Open Sans"/>
              </a:rPr>
              <a:t>Absence of relief after 6 weeks of treatment</a:t>
            </a:r>
            <a:endParaRPr lang="en-US" sz="2800" b="0" strike="noStrike" spc="-1">
              <a:solidFill>
                <a:srgbClr val="000000"/>
              </a:solidFill>
              <a:latin typeface="Gill Sans MT"/>
            </a:endParaRPr>
          </a:p>
          <a:p>
            <a:pPr marL="228600" indent="-228600">
              <a:lnSpc>
                <a:spcPct val="120000"/>
              </a:lnSpc>
              <a:spcBef>
                <a:spcPts val="1001"/>
              </a:spcBef>
              <a:buClr>
                <a:srgbClr val="B71E42"/>
              </a:buClr>
              <a:buFont typeface="Arial"/>
              <a:buChar char="•"/>
            </a:pPr>
            <a:r>
              <a:rPr lang="en-US" sz="2800" b="0" strike="noStrike" spc="-1">
                <a:solidFill>
                  <a:srgbClr val="333333"/>
                </a:solidFill>
                <a:latin typeface="Open Sans"/>
              </a:rPr>
              <a:t>History of IV drug use</a:t>
            </a:r>
            <a:endParaRPr lang="en-US" sz="2800" b="0" strike="noStrike" spc="-1">
              <a:solidFill>
                <a:srgbClr val="000000"/>
              </a:solidFill>
              <a:latin typeface="Gill Sans MT"/>
            </a:endParaRPr>
          </a:p>
          <a:p>
            <a:pPr marL="228600" indent="-228600">
              <a:lnSpc>
                <a:spcPct val="120000"/>
              </a:lnSpc>
              <a:spcBef>
                <a:spcPts val="1001"/>
              </a:spcBef>
              <a:buClr>
                <a:srgbClr val="B71E42"/>
              </a:buClr>
              <a:buFont typeface="Arial"/>
              <a:buChar char="•"/>
            </a:pPr>
            <a:r>
              <a:rPr lang="en-US" sz="2800" b="0" strike="noStrike" spc="-1">
                <a:solidFill>
                  <a:srgbClr val="333333"/>
                </a:solidFill>
                <a:latin typeface="Open Sans"/>
              </a:rPr>
              <a:t>Age? Osteoporosis?</a:t>
            </a:r>
            <a:endParaRPr lang="en-US" sz="2800" b="0" strike="noStrike" spc="-1">
              <a:solidFill>
                <a:srgbClr val="000000"/>
              </a:solidFill>
              <a:latin typeface="Gill Sans MT"/>
            </a:endParaRPr>
          </a:p>
        </p:txBody>
      </p:sp>
      <p:sp>
        <p:nvSpPr>
          <p:cNvPr id="246" name="PlaceHolder 2"/>
          <p:cNvSpPr>
            <a:spLocks noGrp="1"/>
          </p:cNvSpPr>
          <p:nvPr>
            <p:ph type="title"/>
          </p:nvPr>
        </p:nvSpPr>
        <p:spPr>
          <a:xfrm>
            <a:off x="0" y="9000"/>
            <a:ext cx="12195720" cy="1049040"/>
          </a:xfrm>
          <a:prstGeom prst="rect">
            <a:avLst/>
          </a:prstGeom>
          <a:noFill/>
          <a:ln w="0">
            <a:noFill/>
          </a:ln>
        </p:spPr>
        <p:txBody>
          <a:bodyPr anchor="t">
            <a:normAutofit fontScale="97000"/>
          </a:bodyPr>
          <a:lstStyle/>
          <a:p>
            <a:pPr algn="ctr">
              <a:lnSpc>
                <a:spcPct val="90000"/>
              </a:lnSpc>
              <a:buNone/>
            </a:pPr>
            <a:r>
              <a:rPr lang="en-US" sz="7200" b="0" strike="noStrike" cap="all" spc="-1">
                <a:solidFill>
                  <a:srgbClr val="000000"/>
                </a:solidFill>
                <a:latin typeface="Gill Sans MT"/>
              </a:rPr>
              <a:t>Red flags</a:t>
            </a:r>
            <a:endParaRPr lang="en-US" sz="7200" b="0" strike="noStrike" spc="-1">
              <a:solidFill>
                <a:srgbClr val="000000"/>
              </a:solidFill>
              <a:latin typeface="Gill Sans MT"/>
            </a:endParaRPr>
          </a:p>
        </p:txBody>
      </p:sp>
      <p:sp>
        <p:nvSpPr>
          <p:cNvPr id="247" name="TextBox 4"/>
          <p:cNvSpPr/>
          <p:nvPr/>
        </p:nvSpPr>
        <p:spPr>
          <a:xfrm>
            <a:off x="9037800" y="1153440"/>
            <a:ext cx="315396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Gill Sans MT"/>
              </a:rPr>
              <a:t>Adopted from Downie 2013</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45">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5">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45">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45">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4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4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4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24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4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2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icture 2"/>
          <p:cNvPicPr/>
          <p:nvPr/>
        </p:nvPicPr>
        <p:blipFill>
          <a:blip r:embed="rId3"/>
          <a:stretch/>
        </p:blipFill>
        <p:spPr>
          <a:xfrm>
            <a:off x="0" y="0"/>
            <a:ext cx="6095520" cy="6857640"/>
          </a:xfrm>
          <a:prstGeom prst="rect">
            <a:avLst/>
          </a:prstGeom>
          <a:ln w="0">
            <a:noFill/>
          </a:ln>
        </p:spPr>
      </p:pic>
      <p:pic>
        <p:nvPicPr>
          <p:cNvPr id="249" name="Picture 4"/>
          <p:cNvPicPr/>
          <p:nvPr/>
        </p:nvPicPr>
        <p:blipFill>
          <a:blip r:embed="rId4"/>
          <a:stretch/>
        </p:blipFill>
        <p:spPr>
          <a:xfrm>
            <a:off x="6095880" y="0"/>
            <a:ext cx="6095520" cy="6857640"/>
          </a:xfrm>
          <a:prstGeom prst="rect">
            <a:avLst/>
          </a:prstGeom>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icture 2"/>
          <p:cNvPicPr/>
          <p:nvPr/>
        </p:nvPicPr>
        <p:blipFill>
          <a:blip r:embed="rId3"/>
          <a:stretch/>
        </p:blipFill>
        <p:spPr>
          <a:xfrm>
            <a:off x="6095880" y="0"/>
            <a:ext cx="6095520" cy="6857640"/>
          </a:xfrm>
          <a:prstGeom prst="rect">
            <a:avLst/>
          </a:prstGeom>
          <a:ln w="0">
            <a:noFill/>
          </a:ln>
        </p:spPr>
      </p:pic>
      <p:pic>
        <p:nvPicPr>
          <p:cNvPr id="251" name="Picture 4"/>
          <p:cNvPicPr/>
          <p:nvPr/>
        </p:nvPicPr>
        <p:blipFill>
          <a:blip r:embed="rId4"/>
          <a:stretch/>
        </p:blipFill>
        <p:spPr>
          <a:xfrm>
            <a:off x="0" y="0"/>
            <a:ext cx="6095520" cy="6857640"/>
          </a:xfrm>
          <a:prstGeom prst="rect">
            <a:avLst/>
          </a:prstGeom>
          <a:ln w="0">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p:nvPr>
        </p:nvSpPr>
        <p:spPr>
          <a:xfrm>
            <a:off x="0" y="1082520"/>
            <a:ext cx="12191760" cy="5766120"/>
          </a:xfrm>
          <a:prstGeom prst="rect">
            <a:avLst/>
          </a:prstGeom>
          <a:noFill/>
          <a:ln w="0">
            <a:noFill/>
          </a:ln>
        </p:spPr>
        <p:txBody>
          <a:bodyPr anchor="t">
            <a:normAutofit fontScale="93000"/>
          </a:bodyPr>
          <a:lstStyle/>
          <a:p>
            <a:pPr marL="228600" indent="-228600">
              <a:lnSpc>
                <a:spcPct val="120000"/>
              </a:lnSpc>
              <a:spcBef>
                <a:spcPts val="1001"/>
              </a:spcBef>
              <a:buClr>
                <a:srgbClr val="B71E42"/>
              </a:buClr>
              <a:buFont typeface="Arial"/>
              <a:buChar char="•"/>
            </a:pPr>
            <a:r>
              <a:rPr lang="en-US" sz="4000" b="0" strike="noStrike" spc="-1">
                <a:solidFill>
                  <a:srgbClr val="333333"/>
                </a:solidFill>
                <a:latin typeface="Open Sans"/>
              </a:rPr>
              <a:t>Predict poor response to basic treatment</a:t>
            </a:r>
            <a:endParaRPr lang="en-US" sz="40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3800" b="0" strike="noStrike" spc="-1">
                <a:solidFill>
                  <a:srgbClr val="333333"/>
                </a:solidFill>
                <a:latin typeface="Open Sans"/>
              </a:rPr>
              <a:t>Maladaptive beliefs</a:t>
            </a:r>
            <a:endParaRPr lang="en-US" sz="3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3800" b="0" strike="noStrike" spc="-1">
                <a:solidFill>
                  <a:srgbClr val="333333"/>
                </a:solidFill>
                <a:latin typeface="Open Sans"/>
              </a:rPr>
              <a:t>Poor sleep</a:t>
            </a:r>
            <a:endParaRPr lang="en-US" sz="3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3800" b="0" strike="noStrike" spc="-1">
                <a:solidFill>
                  <a:srgbClr val="333333"/>
                </a:solidFill>
                <a:latin typeface="Open Sans"/>
              </a:rPr>
              <a:t>Mood disorder</a:t>
            </a:r>
            <a:endParaRPr lang="en-US" sz="3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3800" b="0" strike="noStrike" spc="-1">
                <a:solidFill>
                  <a:srgbClr val="333333"/>
                </a:solidFill>
                <a:latin typeface="Open Sans"/>
              </a:rPr>
              <a:t>Job dissatisfaction</a:t>
            </a:r>
            <a:endParaRPr lang="en-US" sz="3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3800" b="0" strike="noStrike" spc="-1">
                <a:solidFill>
                  <a:srgbClr val="333333"/>
                </a:solidFill>
                <a:latin typeface="Open Sans"/>
              </a:rPr>
              <a:t>Poor social support</a:t>
            </a:r>
            <a:endParaRPr lang="en-US" sz="3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3800" b="0" strike="noStrike" spc="-1">
                <a:solidFill>
                  <a:srgbClr val="333333"/>
                </a:solidFill>
                <a:latin typeface="Open Sans"/>
              </a:rPr>
              <a:t>Compensation and/or litigation issues</a:t>
            </a:r>
            <a:endParaRPr lang="en-US" sz="3800" b="0" strike="noStrike" spc="-1">
              <a:solidFill>
                <a:srgbClr val="000000"/>
              </a:solidFill>
              <a:latin typeface="Gill Sans MT"/>
            </a:endParaRPr>
          </a:p>
          <a:p>
            <a:pPr marL="685800" lvl="1" indent="-228600">
              <a:lnSpc>
                <a:spcPct val="120000"/>
              </a:lnSpc>
              <a:spcBef>
                <a:spcPts val="499"/>
              </a:spcBef>
              <a:buClr>
                <a:srgbClr val="B71E42"/>
              </a:buClr>
              <a:buFont typeface="Arial"/>
              <a:buChar char="•"/>
            </a:pPr>
            <a:r>
              <a:rPr lang="en-US" sz="3800" b="0" strike="noStrike" spc="-1">
                <a:solidFill>
                  <a:srgbClr val="333333"/>
                </a:solidFill>
                <a:latin typeface="Open Sans"/>
              </a:rPr>
              <a:t>Kinesiophobia</a:t>
            </a:r>
            <a:endParaRPr lang="en-US" sz="3800" b="0" strike="noStrike" spc="-1">
              <a:solidFill>
                <a:srgbClr val="000000"/>
              </a:solidFill>
              <a:latin typeface="Gill Sans MT"/>
            </a:endParaRPr>
          </a:p>
        </p:txBody>
      </p:sp>
      <p:sp>
        <p:nvSpPr>
          <p:cNvPr id="253" name="PlaceHolder 2"/>
          <p:cNvSpPr>
            <a:spLocks noGrp="1"/>
          </p:cNvSpPr>
          <p:nvPr>
            <p:ph type="title"/>
          </p:nvPr>
        </p:nvSpPr>
        <p:spPr>
          <a:xfrm>
            <a:off x="0" y="9000"/>
            <a:ext cx="12195720" cy="1049040"/>
          </a:xfrm>
          <a:prstGeom prst="rect">
            <a:avLst/>
          </a:prstGeom>
          <a:noFill/>
          <a:ln w="0">
            <a:noFill/>
          </a:ln>
        </p:spPr>
        <p:txBody>
          <a:bodyPr anchor="t">
            <a:normAutofit fontScale="97000"/>
          </a:bodyPr>
          <a:lstStyle/>
          <a:p>
            <a:pPr algn="ctr">
              <a:lnSpc>
                <a:spcPct val="90000"/>
              </a:lnSpc>
              <a:buNone/>
            </a:pPr>
            <a:r>
              <a:rPr lang="en-US" sz="7200" b="0" strike="noStrike" cap="all" spc="-1">
                <a:solidFill>
                  <a:srgbClr val="000000"/>
                </a:solidFill>
                <a:latin typeface="Gill Sans MT"/>
              </a:rPr>
              <a:t>yellow flags</a:t>
            </a:r>
            <a:endParaRPr lang="en-US" sz="7200" b="0" strike="noStrike" spc="-1">
              <a:solidFill>
                <a:srgbClr val="000000"/>
              </a:solidFill>
              <a:latin typeface="Gill Sans MT"/>
            </a:endParaRPr>
          </a:p>
        </p:txBody>
      </p:sp>
      <p:sp>
        <p:nvSpPr>
          <p:cNvPr id="254" name="TextBox 4"/>
          <p:cNvSpPr/>
          <p:nvPr/>
        </p:nvSpPr>
        <p:spPr>
          <a:xfrm>
            <a:off x="9037800" y="1967040"/>
            <a:ext cx="315396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Gill Sans MT"/>
              </a:rPr>
              <a:t>Adopted from Airaksinen 2006</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2">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52">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52">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52">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52">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52">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Differential diagnosis</a:t>
            </a:r>
            <a:endParaRPr lang="en-US" sz="3600" b="0" strike="noStrike" spc="-1">
              <a:solidFill>
                <a:srgbClr val="000000"/>
              </a:solidFill>
              <a:latin typeface="Gill Sans MT"/>
            </a:endParaRPr>
          </a:p>
        </p:txBody>
      </p:sp>
      <p:sp>
        <p:nvSpPr>
          <p:cNvPr id="256"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p:nvPr>
        </p:nvSpPr>
        <p:spPr>
          <a:xfrm>
            <a:off x="0" y="1082520"/>
            <a:ext cx="6157080" cy="5766120"/>
          </a:xfrm>
          <a:prstGeom prst="rect">
            <a:avLst/>
          </a:prstGeom>
          <a:noFill/>
          <a:ln w="0">
            <a:noFill/>
          </a:ln>
        </p:spPr>
        <p:txBody>
          <a:bodyPr anchor="t">
            <a:normAutofit fontScale="85000"/>
          </a:bodyPr>
          <a:lstStyle/>
          <a:p>
            <a:pPr marL="228600" indent="-228600">
              <a:lnSpc>
                <a:spcPct val="120000"/>
              </a:lnSpc>
              <a:buClr>
                <a:srgbClr val="B71E42"/>
              </a:buClr>
              <a:buFont typeface="Arial"/>
              <a:buChar char="•"/>
            </a:pPr>
            <a:r>
              <a:rPr lang="en-US" sz="2800" b="0" strike="noStrike" spc="-1">
                <a:solidFill>
                  <a:srgbClr val="000000"/>
                </a:solidFill>
                <a:latin typeface="Arial"/>
              </a:rPr>
              <a:t>Musculoskeletal</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Acute muscle strain</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Disk herniation (Sciatica)</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Degenerative joint disease</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Spondylolithesis</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Spondylolisthesis</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Spinal stenosis</a:t>
            </a:r>
            <a:endParaRPr lang="en-US" sz="2800" b="0" strike="noStrike" spc="-1">
              <a:solidFill>
                <a:srgbClr val="000000"/>
              </a:solidFill>
              <a:latin typeface="Gill Sans MT"/>
            </a:endParaRPr>
          </a:p>
          <a:p>
            <a:pPr marL="228600" indent="-228600">
              <a:lnSpc>
                <a:spcPct val="120000"/>
              </a:lnSpc>
              <a:buClr>
                <a:srgbClr val="B71E42"/>
              </a:buClr>
              <a:buFont typeface="Arial"/>
              <a:buChar char="•"/>
            </a:pPr>
            <a:r>
              <a:rPr lang="en-US" sz="2800" b="0" strike="noStrike" spc="-1">
                <a:solidFill>
                  <a:srgbClr val="000000"/>
                </a:solidFill>
                <a:latin typeface="Arial"/>
              </a:rPr>
              <a:t>Epidural compression syndromes</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Spinal cord compression (non-traumatic)</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Cauda equina syndrome</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Conus medullaris syndrome</a:t>
            </a:r>
            <a:endParaRPr lang="en-US" sz="2800" b="0" strike="noStrike" spc="-1">
              <a:solidFill>
                <a:srgbClr val="000000"/>
              </a:solidFill>
              <a:latin typeface="Gill Sans MT"/>
            </a:endParaRPr>
          </a:p>
          <a:p>
            <a:pPr marL="743040" lvl="1" indent="-285840">
              <a:lnSpc>
                <a:spcPct val="120000"/>
              </a:lnSpc>
              <a:buClr>
                <a:srgbClr val="B71E42"/>
              </a:buClr>
              <a:buFont typeface="Arial"/>
              <a:buChar char="•"/>
            </a:pPr>
            <a:r>
              <a:rPr lang="en-US" sz="2800" b="0" strike="noStrike" spc="-1">
                <a:solidFill>
                  <a:srgbClr val="000000"/>
                </a:solidFill>
                <a:latin typeface="Arial"/>
              </a:rPr>
              <a:t>Epidural hematoma (spinal)</a:t>
            </a:r>
            <a:endParaRPr lang="en-US" sz="2800" b="0" strike="noStrike" spc="-1">
              <a:solidFill>
                <a:srgbClr val="000000"/>
              </a:solidFill>
              <a:latin typeface="Gill Sans MT"/>
            </a:endParaRPr>
          </a:p>
          <a:p>
            <a:pPr>
              <a:lnSpc>
                <a:spcPct val="120000"/>
              </a:lnSpc>
              <a:spcBef>
                <a:spcPts val="1001"/>
              </a:spcBef>
              <a:buNone/>
            </a:pPr>
            <a:endParaRPr lang="en-US" sz="2800" b="0" strike="noStrike" spc="-1">
              <a:solidFill>
                <a:srgbClr val="000000"/>
              </a:solidFill>
              <a:latin typeface="Gill Sans MT"/>
            </a:endParaRPr>
          </a:p>
        </p:txBody>
      </p:sp>
      <p:sp>
        <p:nvSpPr>
          <p:cNvPr id="258" name="PlaceHolder 2"/>
          <p:cNvSpPr>
            <a:spLocks noGrp="1"/>
          </p:cNvSpPr>
          <p:nvPr>
            <p:ph type="title"/>
          </p:nvPr>
        </p:nvSpPr>
        <p:spPr>
          <a:xfrm>
            <a:off x="0" y="9000"/>
            <a:ext cx="12195720" cy="1049040"/>
          </a:xfrm>
          <a:prstGeom prst="rect">
            <a:avLst/>
          </a:prstGeom>
          <a:noFill/>
          <a:ln w="0">
            <a:noFill/>
          </a:ln>
        </p:spPr>
        <p:txBody>
          <a:bodyPr anchor="t">
            <a:normAutofit fontScale="97000"/>
          </a:bodyPr>
          <a:lstStyle/>
          <a:p>
            <a:pPr algn="ctr">
              <a:lnSpc>
                <a:spcPct val="90000"/>
              </a:lnSpc>
              <a:buNone/>
            </a:pPr>
            <a:r>
              <a:rPr lang="en-US" sz="7200" b="0" strike="noStrike" cap="all" spc="-1">
                <a:solidFill>
                  <a:srgbClr val="000000"/>
                </a:solidFill>
                <a:latin typeface="Gill Sans MT"/>
              </a:rPr>
              <a:t>DDx - atraumatic</a:t>
            </a:r>
            <a:endParaRPr lang="en-US" sz="7200" b="0" strike="noStrike" spc="-1">
              <a:solidFill>
                <a:srgbClr val="000000"/>
              </a:solidFill>
              <a:latin typeface="Gill Sans MT"/>
            </a:endParaRPr>
          </a:p>
        </p:txBody>
      </p:sp>
      <p:sp>
        <p:nvSpPr>
          <p:cNvPr id="259" name="Content Placeholder 1"/>
          <p:cNvSpPr/>
          <p:nvPr/>
        </p:nvSpPr>
        <p:spPr>
          <a:xfrm>
            <a:off x="6034320" y="1106640"/>
            <a:ext cx="6157080" cy="57661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marL="228600" indent="-228600">
              <a:lnSpc>
                <a:spcPct val="120000"/>
              </a:lnSpc>
              <a:buClr>
                <a:srgbClr val="B71E42"/>
              </a:buClr>
              <a:buFont typeface="Arial"/>
              <a:buChar char="•"/>
            </a:pPr>
            <a:r>
              <a:rPr lang="en-US" sz="2800" b="0" strike="noStrike" spc="-1">
                <a:solidFill>
                  <a:srgbClr val="000000"/>
                </a:solidFill>
                <a:latin typeface="Arial"/>
              </a:rPr>
              <a:t>Inflammatory/ Autoimmune</a:t>
            </a:r>
            <a:endParaRPr lang="en-US" sz="2800" b="0" strike="noStrike" spc="-1">
              <a:latin typeface="Arial"/>
            </a:endParaRPr>
          </a:p>
          <a:p>
            <a:pPr marL="743040" lvl="1" indent="-285840">
              <a:lnSpc>
                <a:spcPct val="120000"/>
              </a:lnSpc>
              <a:buClr>
                <a:srgbClr val="B71E42"/>
              </a:buClr>
              <a:buFont typeface="Arial"/>
              <a:buChar char="•"/>
            </a:pPr>
            <a:r>
              <a:rPr lang="en-US" sz="2800" b="0" strike="noStrike" spc="-1">
                <a:solidFill>
                  <a:srgbClr val="000000"/>
                </a:solidFill>
                <a:latin typeface="Arial"/>
              </a:rPr>
              <a:t>Ankylosing spondylitis</a:t>
            </a:r>
            <a:endParaRPr lang="en-US" sz="2800" b="0" strike="noStrike" spc="-1">
              <a:latin typeface="Arial"/>
            </a:endParaRPr>
          </a:p>
          <a:p>
            <a:pPr marL="228600" indent="-228600">
              <a:lnSpc>
                <a:spcPct val="120000"/>
              </a:lnSpc>
              <a:buClr>
                <a:srgbClr val="B71E42"/>
              </a:buClr>
              <a:buFont typeface="Arial"/>
              <a:buChar char="•"/>
            </a:pPr>
            <a:r>
              <a:rPr lang="en-US" sz="2800" b="0" strike="noStrike" spc="-1">
                <a:solidFill>
                  <a:srgbClr val="000000"/>
                </a:solidFill>
                <a:latin typeface="Arial"/>
              </a:rPr>
              <a:t>Infectious</a:t>
            </a:r>
            <a:endParaRPr lang="en-US" sz="2800" b="0" strike="noStrike" spc="-1">
              <a:latin typeface="Arial"/>
            </a:endParaRPr>
          </a:p>
          <a:p>
            <a:pPr marL="743040" lvl="1" indent="-285840">
              <a:lnSpc>
                <a:spcPct val="120000"/>
              </a:lnSpc>
              <a:buClr>
                <a:srgbClr val="B71E42"/>
              </a:buClr>
              <a:buFont typeface="Arial"/>
              <a:buChar char="•"/>
            </a:pPr>
            <a:r>
              <a:rPr lang="en-US" sz="2800" b="0" strike="noStrike" spc="-1">
                <a:solidFill>
                  <a:srgbClr val="000000"/>
                </a:solidFill>
                <a:latin typeface="Arial"/>
              </a:rPr>
              <a:t>Discitis</a:t>
            </a:r>
            <a:endParaRPr lang="en-US" sz="2800" b="0" strike="noStrike" spc="-1">
              <a:latin typeface="Arial"/>
            </a:endParaRPr>
          </a:p>
          <a:p>
            <a:pPr marL="743040" lvl="1" indent="-285840">
              <a:lnSpc>
                <a:spcPct val="120000"/>
              </a:lnSpc>
              <a:buClr>
                <a:srgbClr val="B71E42"/>
              </a:buClr>
              <a:buFont typeface="Arial"/>
              <a:buChar char="•"/>
            </a:pPr>
            <a:r>
              <a:rPr lang="en-US" sz="2800" b="0" strike="noStrike" spc="-1">
                <a:solidFill>
                  <a:srgbClr val="000000"/>
                </a:solidFill>
                <a:latin typeface="Arial"/>
              </a:rPr>
              <a:t>Vertebral osteomyelitis</a:t>
            </a:r>
            <a:endParaRPr lang="en-US" sz="2800" b="0" strike="noStrike" spc="-1">
              <a:latin typeface="Arial"/>
            </a:endParaRPr>
          </a:p>
          <a:p>
            <a:pPr marL="743040" lvl="1" indent="-285840">
              <a:lnSpc>
                <a:spcPct val="120000"/>
              </a:lnSpc>
              <a:buClr>
                <a:srgbClr val="B71E42"/>
              </a:buClr>
              <a:buFont typeface="Arial"/>
              <a:buChar char="•"/>
            </a:pPr>
            <a:r>
              <a:rPr lang="en-US" sz="2800" b="0" strike="noStrike" spc="-1">
                <a:solidFill>
                  <a:srgbClr val="000000"/>
                </a:solidFill>
                <a:latin typeface="Arial"/>
              </a:rPr>
              <a:t>Epidural abscess (spinal)</a:t>
            </a:r>
            <a:endParaRPr lang="en-US" sz="2800" b="0" strike="noStrike" spc="-1">
              <a:latin typeface="Arial"/>
            </a:endParaRPr>
          </a:p>
          <a:p>
            <a:pPr marL="228600" indent="-228600">
              <a:lnSpc>
                <a:spcPct val="120000"/>
              </a:lnSpc>
              <a:buClr>
                <a:srgbClr val="B71E42"/>
              </a:buClr>
              <a:buFont typeface="Arial"/>
              <a:buChar char="•"/>
            </a:pPr>
            <a:r>
              <a:rPr lang="en-US" sz="2800" b="0" strike="noStrike" spc="-1">
                <a:solidFill>
                  <a:srgbClr val="000000"/>
                </a:solidFill>
                <a:latin typeface="Arial"/>
              </a:rPr>
              <a:t>Other</a:t>
            </a:r>
            <a:endParaRPr lang="en-US" sz="2800" b="0" strike="noStrike" spc="-1">
              <a:latin typeface="Arial"/>
            </a:endParaRPr>
          </a:p>
          <a:p>
            <a:pPr marL="743040" lvl="1" indent="-285840">
              <a:lnSpc>
                <a:spcPct val="120000"/>
              </a:lnSpc>
              <a:buClr>
                <a:srgbClr val="B71E42"/>
              </a:buClr>
              <a:buFont typeface="Arial"/>
              <a:buChar char="•"/>
            </a:pPr>
            <a:r>
              <a:rPr lang="en-US" sz="2800" b="0" strike="noStrike" spc="-1">
                <a:solidFill>
                  <a:srgbClr val="000000"/>
                </a:solidFill>
                <a:latin typeface="Arial"/>
              </a:rPr>
              <a:t>Cancer metastasis</a:t>
            </a:r>
            <a:endParaRPr lang="en-US" sz="2800" b="0" strike="noStrike" spc="-1">
              <a:latin typeface="Arial"/>
            </a:endParaRPr>
          </a:p>
          <a:p>
            <a:pPr marL="743040" lvl="1" indent="-285840">
              <a:lnSpc>
                <a:spcPct val="120000"/>
              </a:lnSpc>
              <a:buClr>
                <a:srgbClr val="B71E42"/>
              </a:buClr>
              <a:buFont typeface="Arial"/>
              <a:buChar char="•"/>
            </a:pPr>
            <a:r>
              <a:rPr lang="en-US" sz="2800" b="0" strike="noStrike" spc="-1">
                <a:solidFill>
                  <a:srgbClr val="000000"/>
                </a:solidFill>
                <a:latin typeface="Arial"/>
              </a:rPr>
              <a:t>Transverse myelitis</a:t>
            </a:r>
            <a:endParaRPr lang="en-US" sz="2800" b="0" strike="noStrike" spc="-1">
              <a:latin typeface="Arial"/>
            </a:endParaRPr>
          </a:p>
          <a:p>
            <a:pPr marL="743040" lvl="1" indent="-285840">
              <a:lnSpc>
                <a:spcPct val="120000"/>
              </a:lnSpc>
              <a:buClr>
                <a:srgbClr val="B71E42"/>
              </a:buClr>
              <a:buFont typeface="Arial"/>
              <a:buChar char="•"/>
            </a:pPr>
            <a:r>
              <a:rPr lang="en-US" sz="2800" b="0" strike="noStrike" spc="-1">
                <a:solidFill>
                  <a:srgbClr val="000000"/>
                </a:solidFill>
                <a:latin typeface="Arial"/>
              </a:rPr>
              <a:t>Non-organic low back pain- waddell sign</a:t>
            </a:r>
            <a:endParaRPr lang="en-US" sz="28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p:nvPr>
        </p:nvSpPr>
        <p:spPr>
          <a:xfrm>
            <a:off x="0" y="1082520"/>
            <a:ext cx="12191760" cy="5766120"/>
          </a:xfrm>
          <a:prstGeom prst="rect">
            <a:avLst/>
          </a:prstGeom>
          <a:noFill/>
          <a:ln w="0">
            <a:noFill/>
          </a:ln>
        </p:spPr>
        <p:txBody>
          <a:bodyPr anchor="t">
            <a:noAutofit/>
          </a:bodyPr>
          <a:lstStyle/>
          <a:p>
            <a:pPr marL="228600" indent="-228600">
              <a:lnSpc>
                <a:spcPct val="120000"/>
              </a:lnSpc>
              <a:buClr>
                <a:srgbClr val="B71E42"/>
              </a:buClr>
              <a:buFont typeface="Arial"/>
              <a:buChar char="•"/>
            </a:pPr>
            <a:r>
              <a:rPr lang="en-US" sz="2400" b="0" strike="noStrike" spc="-1">
                <a:solidFill>
                  <a:srgbClr val="000000"/>
                </a:solidFill>
                <a:latin typeface="Gill Sans MT"/>
              </a:rPr>
              <a:t>Renal disease (Kidney stone, Pyelonephritis, Nephrolithiasis)</a:t>
            </a:r>
          </a:p>
          <a:p>
            <a:pPr marL="228600" indent="-228600">
              <a:lnSpc>
                <a:spcPct val="120000"/>
              </a:lnSpc>
              <a:buClr>
                <a:srgbClr val="B71E42"/>
              </a:buClr>
              <a:buFont typeface="Arial"/>
              <a:buChar char="•"/>
            </a:pPr>
            <a:r>
              <a:rPr lang="en-US" sz="2400" b="0" strike="noStrike" spc="-1">
                <a:solidFill>
                  <a:srgbClr val="000000"/>
                </a:solidFill>
                <a:latin typeface="Gill Sans MT"/>
              </a:rPr>
              <a:t>Intra-abdominal (AAA, PUD, Dissection, Retrocecal appendicitis, LBO, Pancreatitis)</a:t>
            </a:r>
          </a:p>
          <a:p>
            <a:pPr marL="228600" indent="-228600">
              <a:lnSpc>
                <a:spcPct val="120000"/>
              </a:lnSpc>
              <a:buClr>
                <a:srgbClr val="B71E42"/>
              </a:buClr>
              <a:buFont typeface="Arial"/>
              <a:buChar char="•"/>
            </a:pPr>
            <a:r>
              <a:rPr lang="en-US" sz="2400" b="0" strike="noStrike" spc="-1">
                <a:solidFill>
                  <a:srgbClr val="000000"/>
                </a:solidFill>
                <a:latin typeface="Gill Sans MT"/>
              </a:rPr>
              <a:t>Pelvic disease (PID)</a:t>
            </a:r>
          </a:p>
          <a:p>
            <a:pPr marL="228600" indent="-228600">
              <a:lnSpc>
                <a:spcPct val="120000"/>
              </a:lnSpc>
              <a:buClr>
                <a:srgbClr val="B71E42"/>
              </a:buClr>
              <a:buFont typeface="Arial"/>
              <a:buChar char="•"/>
            </a:pPr>
            <a:r>
              <a:rPr lang="en-US" sz="2400" b="0" strike="noStrike" spc="-1">
                <a:solidFill>
                  <a:srgbClr val="000000"/>
                </a:solidFill>
                <a:latin typeface="Gill Sans MT"/>
              </a:rPr>
              <a:t>Other (Retroperitoneal hemorrhage/mass, Meningitis)</a:t>
            </a:r>
          </a:p>
          <a:p>
            <a:pPr>
              <a:lnSpc>
                <a:spcPct val="120000"/>
              </a:lnSpc>
              <a:spcBef>
                <a:spcPts val="1001"/>
              </a:spcBef>
              <a:buNone/>
            </a:pPr>
            <a:endParaRPr lang="en-US" sz="2400" b="0" strike="noStrike" spc="-1">
              <a:solidFill>
                <a:srgbClr val="000000"/>
              </a:solidFill>
              <a:latin typeface="Gill Sans MT"/>
            </a:endParaRPr>
          </a:p>
        </p:txBody>
      </p:sp>
      <p:sp>
        <p:nvSpPr>
          <p:cNvPr id="261" name="PlaceHolder 2"/>
          <p:cNvSpPr>
            <a:spLocks noGrp="1"/>
          </p:cNvSpPr>
          <p:nvPr>
            <p:ph type="title"/>
          </p:nvPr>
        </p:nvSpPr>
        <p:spPr>
          <a:xfrm>
            <a:off x="0" y="9000"/>
            <a:ext cx="12195720" cy="1049040"/>
          </a:xfrm>
          <a:prstGeom prst="rect">
            <a:avLst/>
          </a:prstGeom>
          <a:noFill/>
          <a:ln w="0">
            <a:noFill/>
          </a:ln>
        </p:spPr>
        <p:txBody>
          <a:bodyPr anchor="t">
            <a:normAutofit fontScale="76000"/>
          </a:bodyPr>
          <a:lstStyle/>
          <a:p>
            <a:pPr algn="ctr">
              <a:lnSpc>
                <a:spcPct val="90000"/>
              </a:lnSpc>
              <a:buNone/>
            </a:pPr>
            <a:r>
              <a:rPr lang="en-US" sz="6000" b="0" strike="noStrike" cap="all" spc="-1">
                <a:solidFill>
                  <a:srgbClr val="000000"/>
                </a:solidFill>
                <a:latin typeface="Gill Sans MT"/>
              </a:rPr>
              <a:t>Differential diagnosis (non-msk)</a:t>
            </a:r>
            <a:endParaRPr lang="en-US" sz="6000" b="0" strike="noStrike" spc="-1">
              <a:solidFill>
                <a:srgbClr val="000000"/>
              </a:solidFill>
              <a:latin typeface="Gill Sans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2"/>
          <p:cNvPicPr/>
          <p:nvPr/>
        </p:nvPicPr>
        <p:blipFill>
          <a:blip r:embed="rId2"/>
          <a:stretch/>
        </p:blipFill>
        <p:spPr>
          <a:xfrm>
            <a:off x="0" y="0"/>
            <a:ext cx="12191760" cy="6857640"/>
          </a:xfrm>
          <a:prstGeom prst="rect">
            <a:avLst/>
          </a:prstGeom>
          <a:ln w="0">
            <a:noFill/>
          </a:ln>
        </p:spPr>
      </p:pic>
      <p:sp>
        <p:nvSpPr>
          <p:cNvPr id="192" name="TextBox 3"/>
          <p:cNvSpPr/>
          <p:nvPr/>
        </p:nvSpPr>
        <p:spPr>
          <a:xfrm>
            <a:off x="156600" y="109080"/>
            <a:ext cx="11878560" cy="516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0" strike="noStrike" spc="-1">
                <a:solidFill>
                  <a:srgbClr val="000000"/>
                </a:solidFill>
                <a:latin typeface="Arial"/>
              </a:rPr>
              <a:t>Lifetime prevalence of low back pain as high as 84% (Belagoue, 2012)</a:t>
            </a:r>
            <a:endParaRPr lang="en-US" sz="28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1454400" y="1756080"/>
            <a:ext cx="8642880" cy="1887480"/>
          </a:xfrm>
          <a:prstGeom prst="rect">
            <a:avLst/>
          </a:prstGeom>
          <a:noFill/>
          <a:ln w="0">
            <a:noFill/>
          </a:ln>
        </p:spPr>
        <p:txBody>
          <a:bodyPr anchor="b">
            <a:normAutofit/>
          </a:bodyPr>
          <a:lstStyle/>
          <a:p>
            <a:pPr>
              <a:lnSpc>
                <a:spcPct val="90000"/>
              </a:lnSpc>
              <a:buNone/>
            </a:pPr>
            <a:r>
              <a:rPr lang="en-US" sz="5000" b="0" strike="noStrike" cap="all" spc="-1">
                <a:solidFill>
                  <a:srgbClr val="000000"/>
                </a:solidFill>
                <a:latin typeface="Gill Sans MT"/>
              </a:rPr>
              <a:t>atraumatic</a:t>
            </a:r>
            <a:endParaRPr lang="en-US" sz="5000" b="0" strike="noStrike" spc="-1">
              <a:solidFill>
                <a:srgbClr val="000000"/>
              </a:solidFill>
              <a:latin typeface="Gill Sans MT"/>
            </a:endParaRPr>
          </a:p>
        </p:txBody>
      </p:sp>
      <p:sp>
        <p:nvSpPr>
          <p:cNvPr id="263"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4"/>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2"/>
          <p:cNvPicPr/>
          <p:nvPr/>
        </p:nvPicPr>
        <p:blipFill>
          <a:blip r:embed="rId3"/>
          <a:stretch/>
        </p:blipFill>
        <p:spPr>
          <a:xfrm>
            <a:off x="0" y="0"/>
            <a:ext cx="6095520" cy="6857640"/>
          </a:xfrm>
          <a:prstGeom prst="rect">
            <a:avLst/>
          </a:prstGeom>
          <a:ln w="0">
            <a:noFill/>
          </a:ln>
        </p:spPr>
      </p:pic>
      <p:pic>
        <p:nvPicPr>
          <p:cNvPr id="273" name="Picture 4"/>
          <p:cNvPicPr/>
          <p:nvPr/>
        </p:nvPicPr>
        <p:blipFill>
          <a:blip r:embed="rId4"/>
          <a:stretch/>
        </p:blipFill>
        <p:spPr>
          <a:xfrm>
            <a:off x="6095880" y="0"/>
            <a:ext cx="6095520" cy="6857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2"/>
          <p:cNvPicPr/>
          <p:nvPr/>
        </p:nvPicPr>
        <p:blipFill>
          <a:blip r:embed="rId2"/>
          <a:stretch/>
        </p:blipFill>
        <p:spPr>
          <a:xfrm>
            <a:off x="0" y="0"/>
            <a:ext cx="12191760" cy="6857640"/>
          </a:xfrm>
          <a:prstGeom prst="rect">
            <a:avLst/>
          </a:prstGeom>
          <a:ln w="0">
            <a:noFill/>
          </a:ln>
        </p:spPr>
      </p:pic>
      <p:sp>
        <p:nvSpPr>
          <p:cNvPr id="194" name="TextBox 5"/>
          <p:cNvSpPr/>
          <p:nvPr/>
        </p:nvSpPr>
        <p:spPr>
          <a:xfrm>
            <a:off x="318960" y="385920"/>
            <a:ext cx="6543000" cy="821880"/>
          </a:xfrm>
          <a:prstGeom prst="rect">
            <a:avLst/>
          </a:prstGeom>
          <a:solidFill>
            <a:schemeClr val="bg2">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Gill Sans MT"/>
              </a:rPr>
              <a:t>Chronic low back pain (23%)</a:t>
            </a:r>
            <a:endParaRPr lang="en-US" sz="2400" b="0" strike="noStrike" spc="-1">
              <a:latin typeface="Arial"/>
            </a:endParaRPr>
          </a:p>
          <a:p>
            <a:pPr>
              <a:lnSpc>
                <a:spcPct val="100000"/>
              </a:lnSpc>
              <a:buNone/>
            </a:pPr>
            <a:r>
              <a:rPr lang="en-US" sz="2400" b="0" strike="noStrike" spc="-1">
                <a:solidFill>
                  <a:srgbClr val="000000"/>
                </a:solidFill>
                <a:latin typeface="Gill Sans MT"/>
              </a:rPr>
              <a:t>Population disabled due to back pain (11-12%)</a:t>
            </a:r>
            <a:endParaRPr lang="en-US" sz="2400" b="0" strike="noStrike" spc="-1">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Picture 2"/>
          <p:cNvPicPr/>
          <p:nvPr/>
        </p:nvPicPr>
        <p:blipFill>
          <a:blip r:embed="rId2"/>
          <a:stretch/>
        </p:blipFill>
        <p:spPr>
          <a:xfrm>
            <a:off x="0" y="0"/>
            <a:ext cx="12191760" cy="6857640"/>
          </a:xfrm>
          <a:prstGeom prst="rect">
            <a:avLst/>
          </a:prstGeom>
          <a:ln w="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p:nvPr>
        </p:nvSpPr>
        <p:spPr>
          <a:xfrm>
            <a:off x="0" y="1082520"/>
            <a:ext cx="12191760" cy="5766120"/>
          </a:xfrm>
          <a:prstGeom prst="rect">
            <a:avLst/>
          </a:prstGeom>
          <a:noFill/>
          <a:ln w="0">
            <a:noFill/>
          </a:ln>
        </p:spPr>
        <p:txBody>
          <a:bodyPr anchor="t">
            <a:normAutofit fontScale="86000"/>
          </a:bodyPr>
          <a:lstStyle/>
          <a:p>
            <a:pPr marL="228600" indent="-228600">
              <a:lnSpc>
                <a:spcPct val="120000"/>
              </a:lnSpc>
              <a:spcBef>
                <a:spcPts val="1001"/>
              </a:spcBef>
              <a:buClr>
                <a:srgbClr val="B71E42"/>
              </a:buClr>
              <a:buFont typeface="Arial"/>
              <a:buChar char="•"/>
            </a:pPr>
            <a:r>
              <a:rPr lang="en-US" sz="3200" b="0" strike="noStrike" spc="-1">
                <a:solidFill>
                  <a:srgbClr val="000000"/>
                </a:solidFill>
                <a:latin typeface="Gill Sans MT"/>
              </a:rPr>
              <a:t>ED Management/Analgesia</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Mild: NSAIDS, Acetaminophen, Lidocaine patch</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Moderate: Gabapentinoids, Dopamine antagonists, PO narcotics</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Severe: Propofol, Ketamine, IV/IM/SubQ narcotics</a:t>
            </a:r>
          </a:p>
          <a:p>
            <a:pPr marL="228600" indent="-228600">
              <a:lnSpc>
                <a:spcPct val="120000"/>
              </a:lnSpc>
              <a:spcBef>
                <a:spcPts val="1001"/>
              </a:spcBef>
              <a:buClr>
                <a:srgbClr val="B71E42"/>
              </a:buClr>
              <a:buFont typeface="Arial"/>
              <a:buChar char="•"/>
            </a:pPr>
            <a:r>
              <a:rPr lang="en-US" sz="3200" b="0" strike="noStrike" spc="-1">
                <a:solidFill>
                  <a:srgbClr val="000000"/>
                </a:solidFill>
                <a:latin typeface="Gill Sans MT"/>
              </a:rPr>
              <a:t>Evidence based medicine</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Ibuprofen 400 mg = 600 = 800 for acute pain relief (Motov 2019)</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Acetaminophen 650 same NNT as Acetaminophen 975/1000 for post op pain (Barden 2004)</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Ibuprofen 400 mg + Acetaminophen 975 mg = Norco 5 mg = Percocet 5 mg (Chang 2017)</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Gabapentin: Single dose 600 mg helped with postoperative pain following mastectomy (Grover 2009)</a:t>
            </a:r>
          </a:p>
        </p:txBody>
      </p:sp>
      <p:sp>
        <p:nvSpPr>
          <p:cNvPr id="279" name="PlaceHolder 2"/>
          <p:cNvSpPr>
            <a:spLocks noGrp="1"/>
          </p:cNvSpPr>
          <p:nvPr>
            <p:ph type="title"/>
          </p:nvPr>
        </p:nvSpPr>
        <p:spPr>
          <a:xfrm>
            <a:off x="0" y="9000"/>
            <a:ext cx="12195720" cy="1049040"/>
          </a:xfrm>
          <a:prstGeom prst="rect">
            <a:avLst/>
          </a:prstGeom>
          <a:noFill/>
          <a:ln w="0">
            <a:noFill/>
          </a:ln>
        </p:spPr>
        <p:txBody>
          <a:bodyPr anchor="t">
            <a:normAutofit fontScale="97000"/>
          </a:bodyPr>
          <a:lstStyle/>
          <a:p>
            <a:pPr algn="ctr">
              <a:lnSpc>
                <a:spcPct val="90000"/>
              </a:lnSpc>
              <a:buNone/>
            </a:pPr>
            <a:r>
              <a:rPr lang="en-US" sz="7200" b="0" strike="noStrike" cap="all" spc="-1">
                <a:solidFill>
                  <a:srgbClr val="000000"/>
                </a:solidFill>
                <a:latin typeface="Gill Sans MT"/>
              </a:rPr>
              <a:t>Clinical pearls - ED</a:t>
            </a:r>
            <a:endParaRPr lang="en-US" sz="72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8">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78">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7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7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7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7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p:nvPr>
        </p:nvSpPr>
        <p:spPr>
          <a:xfrm>
            <a:off x="0" y="1082520"/>
            <a:ext cx="12191760" cy="5766120"/>
          </a:xfrm>
          <a:prstGeom prst="rect">
            <a:avLst/>
          </a:prstGeom>
          <a:noFill/>
          <a:ln w="0">
            <a:noFill/>
          </a:ln>
        </p:spPr>
        <p:txBody>
          <a:bodyPr anchor="t">
            <a:normAutofit fontScale="87000"/>
          </a:bodyPr>
          <a:lstStyle/>
          <a:p>
            <a:pPr marL="228600" indent="-228600">
              <a:lnSpc>
                <a:spcPct val="120000"/>
              </a:lnSpc>
              <a:spcBef>
                <a:spcPts val="1001"/>
              </a:spcBef>
              <a:buClr>
                <a:srgbClr val="B71E42"/>
              </a:buClr>
              <a:buFont typeface="Arial"/>
              <a:buChar char="•"/>
            </a:pPr>
            <a:r>
              <a:rPr lang="en-US" sz="2200" b="0" strike="noStrike" spc="-1">
                <a:solidFill>
                  <a:srgbClr val="000000"/>
                </a:solidFill>
                <a:latin typeface="Gill Sans MT"/>
              </a:rPr>
              <a:t>Muscle Relaxants</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No difference compared to placebo (Friedman 2019)</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Cochrane Review (2003): Muscle relaxants are effective in the management of non-specific acute low back pain</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Must discuss side effects with patient! (drowsiness, dizziness, etc)</a:t>
            </a:r>
          </a:p>
          <a:p>
            <a:pPr marL="228600" indent="-228600">
              <a:lnSpc>
                <a:spcPct val="120000"/>
              </a:lnSpc>
              <a:spcBef>
                <a:spcPts val="1001"/>
              </a:spcBef>
              <a:buClr>
                <a:srgbClr val="B71E42"/>
              </a:buClr>
              <a:buFont typeface="Arial"/>
              <a:buChar char="•"/>
            </a:pPr>
            <a:r>
              <a:rPr lang="en-US" sz="2200" b="0" strike="noStrike" spc="-1">
                <a:solidFill>
                  <a:srgbClr val="000000"/>
                </a:solidFill>
                <a:latin typeface="Gill Sans MT"/>
              </a:rPr>
              <a:t>NSAIDS</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Effective at short term relief without radiculopathy (Saragiotto 2016), but not with radiculopathy (Roelofs 2008)</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NSAIDs reduce pain intensity, disability and increase proportion of patients experiencing global improvement (Long 2020)</a:t>
            </a:r>
          </a:p>
          <a:p>
            <a:pPr marL="1143000" lvl="2" indent="-228600">
              <a:lnSpc>
                <a:spcPct val="120000"/>
              </a:lnSpc>
              <a:spcBef>
                <a:spcPts val="499"/>
              </a:spcBef>
              <a:buClr>
                <a:srgbClr val="B71E42"/>
              </a:buClr>
              <a:buFont typeface="Arial"/>
              <a:buChar char="•"/>
            </a:pPr>
            <a:r>
              <a:rPr lang="en-US" sz="1700" b="0" strike="noStrike" spc="-1">
                <a:solidFill>
                  <a:srgbClr val="000000"/>
                </a:solidFill>
                <a:latin typeface="Gill Sans MT"/>
              </a:rPr>
              <a:t>NNT: Pain (14), disability (12), global improvement (13)</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NSAID prescription reduces return rate to ED within 12 months (JACEPOPEN 2020 In Press)</a:t>
            </a:r>
          </a:p>
          <a:p>
            <a:pPr marL="228600" indent="-228600">
              <a:lnSpc>
                <a:spcPct val="120000"/>
              </a:lnSpc>
              <a:spcBef>
                <a:spcPts val="1001"/>
              </a:spcBef>
              <a:buClr>
                <a:srgbClr val="B71E42"/>
              </a:buClr>
              <a:buFont typeface="Arial"/>
              <a:buChar char="•"/>
            </a:pPr>
            <a:r>
              <a:rPr lang="en-US" sz="2200" b="0" strike="noStrike" spc="-1">
                <a:solidFill>
                  <a:srgbClr val="000000"/>
                </a:solidFill>
                <a:latin typeface="Gill Sans MT"/>
              </a:rPr>
              <a:t>Acetaminophen: Recommend taking with NSAID for synergy (Chang 2017)</a:t>
            </a:r>
          </a:p>
          <a:p>
            <a:pPr marL="228600" indent="-228600">
              <a:lnSpc>
                <a:spcPct val="120000"/>
              </a:lnSpc>
              <a:spcBef>
                <a:spcPts val="1001"/>
              </a:spcBef>
              <a:buClr>
                <a:srgbClr val="B71E42"/>
              </a:buClr>
              <a:buFont typeface="Arial"/>
              <a:buChar char="•"/>
            </a:pPr>
            <a:r>
              <a:rPr lang="en-US" sz="2200" b="0" strike="noStrike" spc="-1">
                <a:solidFill>
                  <a:srgbClr val="000000"/>
                </a:solidFill>
                <a:latin typeface="Gill Sans MT"/>
              </a:rPr>
              <a:t>Opioids</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Higher rate of harm and higher percentages of severe harms in opioid arms for the management of subacute and chronic LBP (Tucker 2020)</a:t>
            </a:r>
          </a:p>
          <a:p>
            <a:pPr marL="685800" lvl="1" indent="-228600">
              <a:lnSpc>
                <a:spcPct val="120000"/>
              </a:lnSpc>
              <a:spcBef>
                <a:spcPts val="499"/>
              </a:spcBef>
              <a:buClr>
                <a:srgbClr val="B71E42"/>
              </a:buClr>
              <a:buFont typeface="Arial"/>
              <a:buChar char="•"/>
            </a:pPr>
            <a:r>
              <a:rPr lang="en-US" sz="1900" b="0" strike="noStrike" spc="-1">
                <a:solidFill>
                  <a:srgbClr val="000000"/>
                </a:solidFill>
                <a:latin typeface="Gill Sans MT"/>
              </a:rPr>
              <a:t>Patients with opioid prescription more likely to return to ED within 12 months (JACEPOPEN 2020 In Press)</a:t>
            </a:r>
          </a:p>
          <a:p>
            <a:pPr marL="228600" indent="-228600">
              <a:lnSpc>
                <a:spcPct val="120000"/>
              </a:lnSpc>
              <a:spcBef>
                <a:spcPts val="1001"/>
              </a:spcBef>
              <a:buClr>
                <a:srgbClr val="B71E42"/>
              </a:buClr>
              <a:buFont typeface="Arial"/>
              <a:buChar char="•"/>
            </a:pPr>
            <a:r>
              <a:rPr lang="en-US" sz="2200" b="0" strike="noStrike" spc="-1">
                <a:solidFill>
                  <a:srgbClr val="000000"/>
                </a:solidFill>
                <a:latin typeface="Gill Sans MT"/>
              </a:rPr>
              <a:t>Tramadol: similar risk to opioids, variable pharmacokinetics (Thiels 2019)</a:t>
            </a:r>
          </a:p>
          <a:p>
            <a:pPr>
              <a:lnSpc>
                <a:spcPct val="120000"/>
              </a:lnSpc>
              <a:spcBef>
                <a:spcPts val="1417"/>
              </a:spcBef>
              <a:buNone/>
            </a:pPr>
            <a:endParaRPr lang="en-US" sz="2200" b="0" strike="noStrike" spc="-1">
              <a:solidFill>
                <a:srgbClr val="000000"/>
              </a:solidFill>
              <a:latin typeface="Gill Sans MT"/>
            </a:endParaRPr>
          </a:p>
        </p:txBody>
      </p:sp>
      <p:sp>
        <p:nvSpPr>
          <p:cNvPr id="281" name="PlaceHolder 2"/>
          <p:cNvSpPr>
            <a:spLocks noGrp="1"/>
          </p:cNvSpPr>
          <p:nvPr>
            <p:ph type="title"/>
          </p:nvPr>
        </p:nvSpPr>
        <p:spPr>
          <a:xfrm>
            <a:off x="0" y="9000"/>
            <a:ext cx="12195720" cy="1049040"/>
          </a:xfrm>
          <a:prstGeom prst="rect">
            <a:avLst/>
          </a:prstGeom>
          <a:noFill/>
          <a:ln w="0">
            <a:noFill/>
          </a:ln>
        </p:spPr>
        <p:txBody>
          <a:bodyPr anchor="t">
            <a:normAutofit fontScale="92000"/>
          </a:bodyPr>
          <a:lstStyle/>
          <a:p>
            <a:pPr algn="ctr">
              <a:lnSpc>
                <a:spcPct val="90000"/>
              </a:lnSpc>
              <a:buNone/>
            </a:pPr>
            <a:r>
              <a:rPr lang="en-US" sz="7200" b="0" strike="noStrike" cap="all" spc="-1">
                <a:solidFill>
                  <a:srgbClr val="000000"/>
                </a:solidFill>
                <a:latin typeface="Gill Sans MT"/>
              </a:rPr>
              <a:t>Clinical pearls - Discharge</a:t>
            </a:r>
            <a:endParaRPr lang="en-US" sz="72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0">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80">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8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80">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8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8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8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280">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80">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28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p:cNvSpPr>
          <p:nvPr>
            <p:ph/>
          </p:nvPr>
        </p:nvSpPr>
        <p:spPr>
          <a:xfrm>
            <a:off x="0" y="1082520"/>
            <a:ext cx="12191760" cy="5766120"/>
          </a:xfrm>
          <a:prstGeom prst="rect">
            <a:avLst/>
          </a:prstGeom>
          <a:noFill/>
          <a:ln w="0">
            <a:noFill/>
          </a:ln>
        </p:spPr>
        <p:txBody>
          <a:bodyPr anchor="t">
            <a:noAutofit/>
          </a:bodyPr>
          <a:lstStyle/>
          <a:p>
            <a:pPr marL="228600" indent="-228600">
              <a:lnSpc>
                <a:spcPct val="120000"/>
              </a:lnSpc>
              <a:spcBef>
                <a:spcPts val="1001"/>
              </a:spcBef>
              <a:buClr>
                <a:srgbClr val="B71E42"/>
              </a:buClr>
              <a:buFont typeface="Arial"/>
              <a:buChar char="•"/>
            </a:pPr>
            <a:r>
              <a:rPr lang="en-US" sz="2800" b="0" strike="noStrike" spc="-1">
                <a:solidFill>
                  <a:srgbClr val="000000"/>
                </a:solidFill>
                <a:latin typeface="Gill Sans MT"/>
              </a:rPr>
              <a:t>Corticosteroids</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PO (Eskin 2014) or IM (Friedman 2006) no better than placebo for acute back pain</a:t>
            </a:r>
          </a:p>
          <a:p>
            <a:pPr marL="228600" indent="-228600">
              <a:lnSpc>
                <a:spcPct val="120000"/>
              </a:lnSpc>
              <a:spcBef>
                <a:spcPts val="1001"/>
              </a:spcBef>
              <a:buClr>
                <a:srgbClr val="B71E42"/>
              </a:buClr>
              <a:buFont typeface="Arial"/>
              <a:buChar char="•"/>
            </a:pPr>
            <a:r>
              <a:rPr lang="en-US" sz="2800" b="0" strike="noStrike" spc="-1">
                <a:solidFill>
                  <a:srgbClr val="000000"/>
                </a:solidFill>
                <a:latin typeface="Gill Sans MT"/>
              </a:rPr>
              <a:t>Gabapentinoids</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Insufficient evidence for the use of gabapentin for acute, radicular lower back pain (Chou 2017)</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Moderate-to-high quality evidence ineffective, with high risk for adverse events (Enke 2018)</a:t>
            </a:r>
          </a:p>
          <a:p>
            <a:pPr marL="228600" indent="-228600">
              <a:lnSpc>
                <a:spcPct val="120000"/>
              </a:lnSpc>
              <a:spcBef>
                <a:spcPts val="1001"/>
              </a:spcBef>
              <a:buClr>
                <a:srgbClr val="B71E42"/>
              </a:buClr>
              <a:buFont typeface="Arial"/>
              <a:buChar char="•"/>
            </a:pPr>
            <a:r>
              <a:rPr lang="en-US" sz="2800" b="0" strike="noStrike" spc="-1">
                <a:solidFill>
                  <a:srgbClr val="000000"/>
                </a:solidFill>
                <a:latin typeface="Gill Sans MT"/>
              </a:rPr>
              <a:t>Topical Agents</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Topical anesthetic (lidocaine patches or cream)</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Topical NSAIDS (voltaren, aspercreme, etc)</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Rubefacients (capsaicin, camphor, menthol, salicylates, oil of wintergreen)</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Topical nitroglycerin (used in tendinopathies, ?back)</a:t>
            </a:r>
          </a:p>
        </p:txBody>
      </p:sp>
      <p:sp>
        <p:nvSpPr>
          <p:cNvPr id="283" name="PlaceHolder 2"/>
          <p:cNvSpPr>
            <a:spLocks noGrp="1"/>
          </p:cNvSpPr>
          <p:nvPr>
            <p:ph type="title"/>
          </p:nvPr>
        </p:nvSpPr>
        <p:spPr>
          <a:xfrm>
            <a:off x="0" y="9000"/>
            <a:ext cx="12195720" cy="1049040"/>
          </a:xfrm>
          <a:prstGeom prst="rect">
            <a:avLst/>
          </a:prstGeom>
          <a:noFill/>
          <a:ln w="0">
            <a:noFill/>
          </a:ln>
        </p:spPr>
        <p:txBody>
          <a:bodyPr anchor="t">
            <a:normAutofit fontScale="92000"/>
          </a:bodyPr>
          <a:lstStyle/>
          <a:p>
            <a:pPr algn="ctr">
              <a:lnSpc>
                <a:spcPct val="90000"/>
              </a:lnSpc>
              <a:buNone/>
            </a:pPr>
            <a:r>
              <a:rPr lang="en-US" sz="7200" b="0" strike="noStrike" cap="all" spc="-1">
                <a:solidFill>
                  <a:srgbClr val="000000"/>
                </a:solidFill>
                <a:latin typeface="Gill Sans MT"/>
              </a:rPr>
              <a:t>Clinical pearls - Discharge</a:t>
            </a:r>
            <a:endParaRPr lang="en-US" sz="72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2">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28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28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8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p:nvPr>
        </p:nvSpPr>
        <p:spPr>
          <a:xfrm>
            <a:off x="0" y="1082520"/>
            <a:ext cx="12191760" cy="5766120"/>
          </a:xfrm>
          <a:prstGeom prst="rect">
            <a:avLst/>
          </a:prstGeom>
          <a:noFill/>
          <a:ln w="0">
            <a:noFill/>
          </a:ln>
        </p:spPr>
        <p:txBody>
          <a:bodyPr anchor="t">
            <a:normAutofit fontScale="89000"/>
          </a:bodyPr>
          <a:lstStyle/>
          <a:p>
            <a:pPr marL="228600" indent="-228600">
              <a:lnSpc>
                <a:spcPct val="120000"/>
              </a:lnSpc>
              <a:spcBef>
                <a:spcPts val="1001"/>
              </a:spcBef>
              <a:buClr>
                <a:srgbClr val="B71E42"/>
              </a:buClr>
              <a:buFont typeface="Arial"/>
              <a:buChar char="•"/>
            </a:pPr>
            <a:r>
              <a:rPr lang="en-US" sz="3200" b="0" strike="noStrike" spc="-1">
                <a:solidFill>
                  <a:srgbClr val="000000"/>
                </a:solidFill>
                <a:latin typeface="Gill Sans MT"/>
              </a:rPr>
              <a:t>Exercise Therapy (Cochrane 2005)</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Chronic or subacute: decrease pain, improve function, improve absenteeism</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Acute: as effective as no treatment or other treatments</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“AAOS Spine Rehab PDF”</a:t>
            </a:r>
          </a:p>
          <a:p>
            <a:pPr marL="228600" indent="-228600">
              <a:lnSpc>
                <a:spcPct val="120000"/>
              </a:lnSpc>
              <a:spcBef>
                <a:spcPts val="1001"/>
              </a:spcBef>
              <a:buClr>
                <a:srgbClr val="B71E42"/>
              </a:buClr>
              <a:buFont typeface="Arial"/>
              <a:buChar char="•"/>
            </a:pPr>
            <a:r>
              <a:rPr lang="en-US" sz="3200" b="0" strike="noStrike" spc="-1">
                <a:solidFill>
                  <a:srgbClr val="000000"/>
                </a:solidFill>
                <a:latin typeface="Gill Sans MT"/>
              </a:rPr>
              <a:t>Heat Therapy</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Cochrane 2006: moderate evidence for reducing pain, disability in acute low back pain</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Greatest benefit is first following injury (Mayer 2005), +adding exercise improved benefit</a:t>
            </a:r>
          </a:p>
          <a:p>
            <a:pPr marL="228600" indent="-228600">
              <a:lnSpc>
                <a:spcPct val="120000"/>
              </a:lnSpc>
              <a:spcBef>
                <a:spcPts val="1001"/>
              </a:spcBef>
              <a:buClr>
                <a:srgbClr val="B71E42"/>
              </a:buClr>
              <a:buFont typeface="Arial"/>
              <a:buChar char="•"/>
            </a:pPr>
            <a:r>
              <a:rPr lang="en-US" sz="3200" b="0" strike="noStrike" spc="-1">
                <a:solidFill>
                  <a:srgbClr val="000000"/>
                </a:solidFill>
                <a:latin typeface="Gill Sans MT"/>
              </a:rPr>
              <a:t>Patient Education</a:t>
            </a:r>
          </a:p>
          <a:p>
            <a:pPr marL="685800" lvl="1" indent="-228600">
              <a:lnSpc>
                <a:spcPct val="120000"/>
              </a:lnSpc>
              <a:spcBef>
                <a:spcPts val="499"/>
              </a:spcBef>
              <a:buClr>
                <a:srgbClr val="B71E42"/>
              </a:buClr>
              <a:buFont typeface="Arial"/>
              <a:buChar char="•"/>
            </a:pPr>
            <a:r>
              <a:rPr lang="en-US" sz="2800" b="0" strike="noStrike" spc="-1">
                <a:solidFill>
                  <a:srgbClr val="000000"/>
                </a:solidFill>
                <a:latin typeface="Gill Sans MT"/>
              </a:rPr>
              <a:t>2 hours of patient education to recommended first-line care for patients with acute low back pain did not improve pain outcomes (Traeger 2019)</a:t>
            </a:r>
          </a:p>
        </p:txBody>
      </p:sp>
      <p:sp>
        <p:nvSpPr>
          <p:cNvPr id="285" name="PlaceHolder 2"/>
          <p:cNvSpPr>
            <a:spLocks noGrp="1"/>
          </p:cNvSpPr>
          <p:nvPr>
            <p:ph type="title"/>
          </p:nvPr>
        </p:nvSpPr>
        <p:spPr>
          <a:xfrm>
            <a:off x="0" y="9000"/>
            <a:ext cx="12195720" cy="1049040"/>
          </a:xfrm>
          <a:prstGeom prst="rect">
            <a:avLst/>
          </a:prstGeom>
          <a:noFill/>
          <a:ln w="0">
            <a:noFill/>
          </a:ln>
        </p:spPr>
        <p:txBody>
          <a:bodyPr anchor="t">
            <a:normAutofit fontScale="92000"/>
          </a:bodyPr>
          <a:lstStyle/>
          <a:p>
            <a:pPr algn="ctr">
              <a:lnSpc>
                <a:spcPct val="90000"/>
              </a:lnSpc>
              <a:buNone/>
            </a:pPr>
            <a:r>
              <a:rPr lang="en-US" sz="7200" b="0" strike="noStrike" cap="all" spc="-1">
                <a:solidFill>
                  <a:srgbClr val="000000"/>
                </a:solidFill>
                <a:latin typeface="Gill Sans MT"/>
              </a:rPr>
              <a:t>Clinical pearls - Discharge</a:t>
            </a:r>
            <a:endParaRPr lang="en-US" sz="72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4">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84">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8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84">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8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28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Epidural compression syndromes</a:t>
            </a:r>
            <a:endParaRPr lang="en-US" sz="3600" b="0" strike="noStrike" spc="-1">
              <a:solidFill>
                <a:srgbClr val="000000"/>
              </a:solidFill>
              <a:latin typeface="Gill Sans MT"/>
            </a:endParaRPr>
          </a:p>
        </p:txBody>
      </p:sp>
      <p:sp>
        <p:nvSpPr>
          <p:cNvPr id="287"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2"/>
          <p:cNvPicPr/>
          <p:nvPr/>
        </p:nvPicPr>
        <p:blipFill>
          <a:blip r:embed="rId2"/>
          <a:stretch/>
        </p:blipFill>
        <p:spPr>
          <a:xfrm>
            <a:off x="0" y="0"/>
            <a:ext cx="12191760" cy="6857640"/>
          </a:xfrm>
          <a:prstGeom prst="rect">
            <a:avLst/>
          </a:prstGeom>
          <a:ln w="0">
            <a:noFill/>
          </a:ln>
        </p:spPr>
      </p:pic>
      <p:sp>
        <p:nvSpPr>
          <p:cNvPr id="196" name="TextBox 3"/>
          <p:cNvSpPr/>
          <p:nvPr/>
        </p:nvSpPr>
        <p:spPr>
          <a:xfrm>
            <a:off x="106200" y="117360"/>
            <a:ext cx="11979000" cy="45612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rPr>
              <a:t>60% higher per capita medical costs than patients without back pain (Airaksinen 2006)</a:t>
            </a:r>
            <a:endParaRPr lang="en-US" sz="2400" b="0" strike="noStrike" spc="-1">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p:nvPr>
        </p:nvSpPr>
        <p:spPr>
          <a:xfrm>
            <a:off x="0" y="1082520"/>
            <a:ext cx="12191760" cy="5766120"/>
          </a:xfrm>
          <a:prstGeom prst="rect">
            <a:avLst/>
          </a:prstGeom>
          <a:noFill/>
          <a:ln w="0">
            <a:noFill/>
          </a:ln>
        </p:spPr>
        <p:txBody>
          <a:bodyPr anchor="t">
            <a:normAutofit fontScale="98000"/>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Cord Compression/ Myelopathy</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Etiology: spinal stenosis, spontaneous compression fracture (malignancy, osteoporosis)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Typically insidious, asymmetric with lower extremity weakness, sensory deficits, gait disturbance</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May be thoracic rather than low lumbar</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Conus Medullaris Syndrome</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Acute onset, starts at L2, bilateral, symmetric, impaired pain and temp</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Early loss of rectal and urethral sphincter tone, erectile dysfunction</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Cauda Equina Syndrome</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Insidious, severe, asymmetric with saddle anesthesia (75%) of patients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Rectal/bladder sphincter dysfunction late, erectile dysfunction late</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PVR &gt;200 mL (94% Sn, 67% Sp, 29% PPV, 99% NPV) (Katzouraki 2020)</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CT: Thecal sac effacement &lt;50% excludes cauda equina syndrome (Peacock 2016)</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Plan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MRI (CT Myelogram), pain management, spine consult, consider foley</a:t>
            </a:r>
          </a:p>
        </p:txBody>
      </p:sp>
      <p:sp>
        <p:nvSpPr>
          <p:cNvPr id="294" name="PlaceHolder 2"/>
          <p:cNvSpPr>
            <a:spLocks noGrp="1"/>
          </p:cNvSpPr>
          <p:nvPr>
            <p:ph type="title"/>
          </p:nvPr>
        </p:nvSpPr>
        <p:spPr>
          <a:xfrm>
            <a:off x="0" y="9000"/>
            <a:ext cx="12195720" cy="1049040"/>
          </a:xfrm>
          <a:prstGeom prst="rect">
            <a:avLst/>
          </a:prstGeom>
          <a:noFill/>
          <a:ln w="0">
            <a:noFill/>
          </a:ln>
        </p:spPr>
        <p:txBody>
          <a:bodyPr anchor="t">
            <a:normAutofit/>
          </a:bodyPr>
          <a:lstStyle/>
          <a:p>
            <a:pPr>
              <a:lnSpc>
                <a:spcPct val="90000"/>
              </a:lnSpc>
              <a:buNone/>
            </a:pPr>
            <a:r>
              <a:rPr lang="en-US" sz="5400" b="0" strike="noStrike" cap="all" spc="-1">
                <a:solidFill>
                  <a:srgbClr val="000000"/>
                </a:solidFill>
                <a:latin typeface="Gill Sans MT"/>
              </a:rPr>
              <a:t>Epidural compression syndromes</a:t>
            </a:r>
            <a:endParaRPr lang="en-US" sz="54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9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9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9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9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29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p:nvPr>
        </p:nvSpPr>
        <p:spPr>
          <a:xfrm>
            <a:off x="0" y="1082520"/>
            <a:ext cx="6091560" cy="5766120"/>
          </a:xfrm>
          <a:prstGeom prst="rect">
            <a:avLst/>
          </a:prstGeom>
          <a:noFill/>
          <a:ln w="0">
            <a:noFill/>
          </a:ln>
        </p:spPr>
        <p:txBody>
          <a:bodyPr anchor="t">
            <a:normAutofit fontScale="94000"/>
          </a:bodyPr>
          <a:lstStyle/>
          <a:p>
            <a:pPr marL="228600" indent="-228600">
              <a:lnSpc>
                <a:spcPct val="120000"/>
              </a:lnSpc>
              <a:spcBef>
                <a:spcPts val="1001"/>
              </a:spcBef>
              <a:buClr>
                <a:srgbClr val="B71E42"/>
              </a:buClr>
              <a:buFont typeface="Arial"/>
              <a:buChar char="•"/>
            </a:pPr>
            <a:r>
              <a:rPr lang="en-US" sz="2800" b="0" strike="noStrike" spc="-1">
                <a:solidFill>
                  <a:srgbClr val="000000"/>
                </a:solidFill>
                <a:latin typeface="Gill Sans MT"/>
              </a:rPr>
              <a:t>Epi: Young male age 20-30</a:t>
            </a:r>
          </a:p>
          <a:p>
            <a:pPr marL="685800" lvl="1" indent="-228600">
              <a:lnSpc>
                <a:spcPct val="120000"/>
              </a:lnSpc>
              <a:spcBef>
                <a:spcPts val="499"/>
              </a:spcBef>
              <a:buClr>
                <a:srgbClr val="B71E42"/>
              </a:buClr>
              <a:buFont typeface="Arial"/>
              <a:buChar char="•"/>
            </a:pPr>
            <a:r>
              <a:rPr lang="en-US" sz="2600" b="0" strike="noStrike" spc="-1">
                <a:solidFill>
                  <a:srgbClr val="000000"/>
                </a:solidFill>
                <a:latin typeface="Gill Sans MT"/>
              </a:rPr>
              <a:t>Associated with HLA-B27 (90%), uveitis (30%)</a:t>
            </a:r>
          </a:p>
          <a:p>
            <a:pPr marL="228600" indent="-228600">
              <a:lnSpc>
                <a:spcPct val="120000"/>
              </a:lnSpc>
              <a:spcBef>
                <a:spcPts val="1001"/>
              </a:spcBef>
              <a:buClr>
                <a:srgbClr val="B71E42"/>
              </a:buClr>
              <a:buFont typeface="Arial"/>
              <a:buChar char="•"/>
            </a:pPr>
            <a:r>
              <a:rPr lang="en-US" sz="2800" b="0" strike="noStrike" spc="-1">
                <a:solidFill>
                  <a:srgbClr val="000000"/>
                </a:solidFill>
                <a:latin typeface="Gill Sans MT"/>
              </a:rPr>
              <a:t>Natural Progression</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Gradual onset of lumbar pain &gt;3 months</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Worse with rest, improves with activity</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Morning stiffness</a:t>
            </a:r>
          </a:p>
          <a:p>
            <a:pPr marL="228600" indent="-228600">
              <a:lnSpc>
                <a:spcPct val="120000"/>
              </a:lnSpc>
              <a:spcBef>
                <a:spcPts val="1001"/>
              </a:spcBef>
              <a:buClr>
                <a:srgbClr val="B71E42"/>
              </a:buClr>
              <a:buFont typeface="Arial"/>
              <a:buChar char="•"/>
            </a:pPr>
            <a:r>
              <a:rPr lang="en-US" sz="2800" b="0" strike="noStrike" spc="-1">
                <a:solidFill>
                  <a:srgbClr val="000000"/>
                </a:solidFill>
                <a:latin typeface="Gill Sans MT"/>
              </a:rPr>
              <a:t>No specific test, ESR/CRP neither Sn/Sp</a:t>
            </a:r>
          </a:p>
          <a:p>
            <a:pPr marL="228600" indent="-228600">
              <a:lnSpc>
                <a:spcPct val="120000"/>
              </a:lnSpc>
              <a:spcBef>
                <a:spcPts val="1001"/>
              </a:spcBef>
              <a:buClr>
                <a:srgbClr val="B71E42"/>
              </a:buClr>
              <a:buFont typeface="Arial"/>
              <a:buChar char="•"/>
            </a:pPr>
            <a:r>
              <a:rPr lang="en-US" sz="2800" b="0" strike="noStrike" spc="-1">
                <a:solidFill>
                  <a:srgbClr val="000000"/>
                </a:solidFill>
                <a:latin typeface="Gill Sans MT"/>
              </a:rPr>
              <a:t>ED</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Treat pain</a:t>
            </a:r>
          </a:p>
          <a:p>
            <a:pPr marL="685800" lvl="1" indent="-228600">
              <a:lnSpc>
                <a:spcPct val="120000"/>
              </a:lnSpc>
              <a:spcBef>
                <a:spcPts val="499"/>
              </a:spcBef>
              <a:buClr>
                <a:srgbClr val="B71E42"/>
              </a:buClr>
              <a:buFont typeface="Arial"/>
              <a:buChar char="•"/>
            </a:pPr>
            <a:r>
              <a:rPr lang="en-US" sz="2400" b="0" strike="noStrike" spc="-1">
                <a:solidFill>
                  <a:srgbClr val="000000"/>
                </a:solidFill>
                <a:latin typeface="Gill Sans MT"/>
              </a:rPr>
              <a:t>Ensure adequate follow up PCP/Rheum</a:t>
            </a:r>
          </a:p>
        </p:txBody>
      </p:sp>
      <p:sp>
        <p:nvSpPr>
          <p:cNvPr id="296" name="PlaceHolder 2"/>
          <p:cNvSpPr>
            <a:spLocks noGrp="1"/>
          </p:cNvSpPr>
          <p:nvPr>
            <p:ph type="title"/>
          </p:nvPr>
        </p:nvSpPr>
        <p:spPr>
          <a:xfrm>
            <a:off x="0" y="9000"/>
            <a:ext cx="6091560" cy="1049040"/>
          </a:xfrm>
          <a:prstGeom prst="rect">
            <a:avLst/>
          </a:prstGeom>
          <a:noFill/>
          <a:ln w="0">
            <a:noFill/>
          </a:ln>
        </p:spPr>
        <p:txBody>
          <a:bodyPr anchor="t">
            <a:normAutofit fontScale="93000"/>
          </a:bodyPr>
          <a:lstStyle/>
          <a:p>
            <a:pPr>
              <a:lnSpc>
                <a:spcPct val="90000"/>
              </a:lnSpc>
              <a:buNone/>
            </a:pPr>
            <a:r>
              <a:rPr lang="en-US" sz="4000" b="0" strike="noStrike" cap="all" spc="-1">
                <a:solidFill>
                  <a:srgbClr val="000000"/>
                </a:solidFill>
                <a:latin typeface="Gill Sans MT"/>
              </a:rPr>
              <a:t>Ankylosing spondylitis</a:t>
            </a:r>
            <a:endParaRPr lang="en-US" sz="4000" b="0" strike="noStrike" spc="-1">
              <a:solidFill>
                <a:srgbClr val="000000"/>
              </a:solidFill>
              <a:latin typeface="Gill Sans MT"/>
            </a:endParaRPr>
          </a:p>
        </p:txBody>
      </p:sp>
      <p:pic>
        <p:nvPicPr>
          <p:cNvPr id="297" name="Picture 4"/>
          <p:cNvPicPr/>
          <p:nvPr/>
        </p:nvPicPr>
        <p:blipFill>
          <a:blip r:embed="rId3"/>
          <a:stretch/>
        </p:blipFill>
        <p:spPr>
          <a:xfrm>
            <a:off x="6095880" y="9000"/>
            <a:ext cx="6095520" cy="685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295">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95">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95">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95">
                                            <p:txEl>
                                              <p:pRg st="7" end="7"/>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295">
                                            <p:txEl>
                                              <p:pRg st="8" end="8"/>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Infectious</a:t>
            </a:r>
            <a:endParaRPr lang="en-US" sz="3600" b="0" strike="noStrike" spc="-1">
              <a:solidFill>
                <a:srgbClr val="000000"/>
              </a:solidFill>
              <a:latin typeface="Gill Sans MT"/>
            </a:endParaRPr>
          </a:p>
        </p:txBody>
      </p:sp>
      <p:sp>
        <p:nvSpPr>
          <p:cNvPr id="299"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Anatomy</a:t>
            </a:r>
            <a:endParaRPr lang="en-US" sz="3600" b="0" strike="noStrike" spc="-1">
              <a:solidFill>
                <a:srgbClr val="000000"/>
              </a:solidFill>
              <a:latin typeface="Gill Sans MT"/>
            </a:endParaRPr>
          </a:p>
        </p:txBody>
      </p:sp>
      <p:sp>
        <p:nvSpPr>
          <p:cNvPr id="198"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p:nvPr>
        </p:nvSpPr>
        <p:spPr>
          <a:xfrm>
            <a:off x="0" y="1082520"/>
            <a:ext cx="12191760" cy="5766120"/>
          </a:xfrm>
          <a:prstGeom prst="rect">
            <a:avLst/>
          </a:prstGeom>
          <a:noFill/>
          <a:ln w="0">
            <a:noFill/>
          </a:ln>
        </p:spPr>
        <p:txBody>
          <a:bodyPr anchor="t">
            <a:normAutofit fontScale="98000"/>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Discitis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Risks: young kids, post-op, immunocompromised</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S/S: persistent pain, fever (60-70%), neuro deficits (10-50%), </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Vertebral Osteomyelitis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Risks: bacteremia</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S/S: persistent pain, vertebral tenderness, paravertebral spasm</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Spinal Epidural Abscess (SEA aka </a:t>
            </a:r>
            <a:r>
              <a:rPr lang="en-US" sz="2000" b="0" strike="noStrike" spc="-1">
                <a:solidFill>
                  <a:srgbClr val="000000"/>
                </a:solidFill>
                <a:latin typeface="Arial"/>
              </a:rPr>
              <a:t>spondylodiskitis</a:t>
            </a:r>
            <a:r>
              <a:rPr lang="en-US" sz="2000" b="0" strike="noStrike" spc="-1">
                <a:solidFill>
                  <a:srgbClr val="000000"/>
                </a:solidFill>
                <a:latin typeface="Gill Sans MT"/>
              </a:rPr>
              <a:t>)</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Risks: IV drug use, immunocompromised, etoh, cancer, recent surgery, fracture, other infection, foley, ESRD, DM</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S/S: localized persistent back pain, fever (19-32%), neuro deficits often progressive, paralysis </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General</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Labs: WBC+ (&lt;50%), ESR (&gt;90%), CRP (&gt;90%), blood cultures, LP? (culture+ in &lt;25%)</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Bugs: staph auerus (#1), strep, pseudomonas, e. coli</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Abx: Vanco + CTX, zosyn, cefepime, ceftazidime (+ flagyl for SEA?)</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SEA needs I&amp;D</a:t>
            </a:r>
          </a:p>
          <a:p>
            <a:pPr>
              <a:lnSpc>
                <a:spcPct val="120000"/>
              </a:lnSpc>
              <a:spcBef>
                <a:spcPts val="1417"/>
              </a:spcBef>
              <a:buNone/>
            </a:pPr>
            <a:endParaRPr lang="en-US" sz="1800" b="0" strike="noStrike" spc="-1">
              <a:solidFill>
                <a:srgbClr val="000000"/>
              </a:solidFill>
              <a:latin typeface="Gill Sans MT"/>
            </a:endParaRPr>
          </a:p>
        </p:txBody>
      </p:sp>
      <p:sp>
        <p:nvSpPr>
          <p:cNvPr id="305" name="PlaceHolder 2"/>
          <p:cNvSpPr>
            <a:spLocks noGrp="1"/>
          </p:cNvSpPr>
          <p:nvPr>
            <p:ph type="title"/>
          </p:nvPr>
        </p:nvSpPr>
        <p:spPr>
          <a:xfrm>
            <a:off x="0" y="9000"/>
            <a:ext cx="12195720" cy="1049040"/>
          </a:xfrm>
          <a:prstGeom prst="rect">
            <a:avLst/>
          </a:prstGeom>
          <a:noFill/>
          <a:ln w="0">
            <a:noFill/>
          </a:ln>
        </p:spPr>
        <p:txBody>
          <a:bodyPr anchor="t">
            <a:normAutofit fontScale="97000"/>
          </a:bodyPr>
          <a:lstStyle/>
          <a:p>
            <a:pPr algn="ctr">
              <a:lnSpc>
                <a:spcPct val="90000"/>
              </a:lnSpc>
              <a:buNone/>
            </a:pPr>
            <a:r>
              <a:rPr lang="en-US" sz="7200" b="0" strike="noStrike" cap="all" spc="-1">
                <a:solidFill>
                  <a:srgbClr val="000000"/>
                </a:solidFill>
                <a:latin typeface="Gill Sans MT"/>
              </a:rPr>
              <a:t>Spinal infection</a:t>
            </a:r>
            <a:endParaRPr lang="en-US" sz="7200" b="0" strike="noStrike" spc="-1">
              <a:solidFill>
                <a:srgbClr val="000000"/>
              </a:solidFill>
              <a:latin typeface="Gill Sans M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04">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304">
                                            <p:txEl>
                                              <p:pRg st="4" end="4"/>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0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04">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30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30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30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304">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30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Other</a:t>
            </a:r>
            <a:endParaRPr lang="en-US" sz="3600" b="0" strike="noStrike" spc="-1">
              <a:solidFill>
                <a:srgbClr val="000000"/>
              </a:solidFill>
              <a:latin typeface="Gill Sans MT"/>
            </a:endParaRPr>
          </a:p>
        </p:txBody>
      </p:sp>
      <p:sp>
        <p:nvSpPr>
          <p:cNvPr id="307"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p:cNvSpPr>
          <p:nvPr>
            <p:ph/>
          </p:nvPr>
        </p:nvSpPr>
        <p:spPr>
          <a:xfrm>
            <a:off x="0" y="1082520"/>
            <a:ext cx="6095520" cy="5766120"/>
          </a:xfrm>
          <a:prstGeom prst="rect">
            <a:avLst/>
          </a:prstGeom>
          <a:noFill/>
          <a:ln w="0">
            <a:noFill/>
          </a:ln>
        </p:spPr>
        <p:txBody>
          <a:bodyPr anchor="t">
            <a:noAutofit/>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Breast (16-37%), Lung (12-15%), Prostate (9-15%)</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Bone #3 site for mets (#1 lung, #2 liver)</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#1 Spine (&gt; femur &gt; humerus)</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S/S: axial night pain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Metastatic hypercalcemia</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May present with compression fracture</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Neuro deficits if cord compression</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If cancer unknown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Labs: CBC, ESR, CRP, BMP, LFTS, Alk Phos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XR, CT Torso</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If cancer known</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Pain control</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NSGY if Fx, neuro defecits</a:t>
            </a:r>
          </a:p>
        </p:txBody>
      </p:sp>
      <p:sp>
        <p:nvSpPr>
          <p:cNvPr id="309" name="PlaceHolder 2"/>
          <p:cNvSpPr>
            <a:spLocks noGrp="1"/>
          </p:cNvSpPr>
          <p:nvPr>
            <p:ph type="title"/>
          </p:nvPr>
        </p:nvSpPr>
        <p:spPr>
          <a:xfrm>
            <a:off x="0" y="9000"/>
            <a:ext cx="6095520" cy="1049040"/>
          </a:xfrm>
          <a:prstGeom prst="rect">
            <a:avLst/>
          </a:prstGeom>
          <a:noFill/>
          <a:ln w="0">
            <a:noFill/>
          </a:ln>
        </p:spPr>
        <p:txBody>
          <a:bodyPr anchor="t">
            <a:normAutofit fontScale="80000"/>
          </a:bodyPr>
          <a:lstStyle/>
          <a:p>
            <a:pPr algn="ctr">
              <a:lnSpc>
                <a:spcPct val="90000"/>
              </a:lnSpc>
              <a:buNone/>
            </a:pPr>
            <a:r>
              <a:rPr lang="en-US" sz="5400" b="0" strike="noStrike" cap="all" spc="-1">
                <a:solidFill>
                  <a:srgbClr val="000000"/>
                </a:solidFill>
                <a:latin typeface="Gill Sans MT"/>
              </a:rPr>
              <a:t>Metastatic disease</a:t>
            </a:r>
            <a:endParaRPr lang="en-US" sz="5400" b="0" strike="noStrike" spc="-1">
              <a:solidFill>
                <a:srgbClr val="000000"/>
              </a:solidFill>
              <a:latin typeface="Gill Sans MT"/>
            </a:endParaRPr>
          </a:p>
        </p:txBody>
      </p:sp>
      <p:pic>
        <p:nvPicPr>
          <p:cNvPr id="310" name="Picture 4"/>
          <p:cNvPicPr/>
          <p:nvPr/>
        </p:nvPicPr>
        <p:blipFill>
          <a:blip r:embed="rId3"/>
          <a:stretch/>
        </p:blipFill>
        <p:spPr>
          <a:xfrm>
            <a:off x="6112080" y="9000"/>
            <a:ext cx="6079320" cy="6839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08">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08">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308">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308">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30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308">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308">
                                            <p:txEl>
                                              <p:pRg st="8" end="8"/>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30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308">
                                            <p:txEl>
                                              <p:pRg st="10" end="10"/>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308">
                                            <p:txEl>
                                              <p:pRg st="11" end="11"/>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30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p:nvPr>
        </p:nvSpPr>
        <p:spPr>
          <a:xfrm>
            <a:off x="0" y="1082520"/>
            <a:ext cx="6095520" cy="5766120"/>
          </a:xfrm>
          <a:prstGeom prst="rect">
            <a:avLst/>
          </a:prstGeom>
          <a:noFill/>
          <a:ln w="0">
            <a:noFill/>
          </a:ln>
        </p:spPr>
        <p:txBody>
          <a:bodyPr anchor="t">
            <a:normAutofit fontScale="98000"/>
          </a:bodyPr>
          <a:lstStyle/>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Inflammatory disorder of transverse section of cord</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Viral (30%), post-vaccine, MS, SLE, Cancer</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S/S: neck or back pain + neuro deficits</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Rapidly progressive, bilateral</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Motor, sensory, autonomic, urinary/ rectal dysfunction</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Workup</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MRI may be normal</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May show cord edema, hyperintense lesion (T2)</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LP: monocytes, protein, IgG</a:t>
            </a:r>
          </a:p>
          <a:p>
            <a:pPr marL="228600" indent="-228600">
              <a:lnSpc>
                <a:spcPct val="120000"/>
              </a:lnSpc>
              <a:spcBef>
                <a:spcPts val="1001"/>
              </a:spcBef>
              <a:buClr>
                <a:srgbClr val="B71E42"/>
              </a:buClr>
              <a:buFont typeface="Arial"/>
              <a:buChar char="•"/>
            </a:pPr>
            <a:r>
              <a:rPr lang="en-US" sz="2000" b="0" strike="noStrike" spc="-1">
                <a:solidFill>
                  <a:srgbClr val="000000"/>
                </a:solidFill>
                <a:latin typeface="Gill Sans MT"/>
              </a:rPr>
              <a:t>Management</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Foley</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Neurology</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Corticosteroids (1g methylpred, 200 mg dex)</a:t>
            </a:r>
          </a:p>
          <a:p>
            <a:pPr marL="685800" lvl="1" indent="-228600">
              <a:lnSpc>
                <a:spcPct val="120000"/>
              </a:lnSpc>
              <a:spcBef>
                <a:spcPts val="499"/>
              </a:spcBef>
              <a:buClr>
                <a:srgbClr val="B71E42"/>
              </a:buClr>
              <a:buFont typeface="Arial"/>
              <a:buChar char="•"/>
            </a:pPr>
            <a:r>
              <a:rPr lang="en-US" sz="1800" b="0" strike="noStrike" spc="-1">
                <a:solidFill>
                  <a:srgbClr val="000000"/>
                </a:solidFill>
                <a:latin typeface="Gill Sans MT"/>
              </a:rPr>
              <a:t>Plasma exchange</a:t>
            </a:r>
          </a:p>
        </p:txBody>
      </p:sp>
      <p:sp>
        <p:nvSpPr>
          <p:cNvPr id="315" name="PlaceHolder 2"/>
          <p:cNvSpPr>
            <a:spLocks noGrp="1"/>
          </p:cNvSpPr>
          <p:nvPr>
            <p:ph type="title"/>
          </p:nvPr>
        </p:nvSpPr>
        <p:spPr>
          <a:xfrm>
            <a:off x="0" y="9000"/>
            <a:ext cx="6095520" cy="1049040"/>
          </a:xfrm>
          <a:prstGeom prst="rect">
            <a:avLst/>
          </a:prstGeom>
          <a:noFill/>
          <a:ln w="0">
            <a:noFill/>
          </a:ln>
        </p:spPr>
        <p:txBody>
          <a:bodyPr anchor="t">
            <a:normAutofit fontScale="85000"/>
          </a:bodyPr>
          <a:lstStyle/>
          <a:p>
            <a:pPr algn="ctr">
              <a:lnSpc>
                <a:spcPct val="90000"/>
              </a:lnSpc>
              <a:buNone/>
            </a:pPr>
            <a:r>
              <a:rPr lang="en-US" sz="4800" b="0" strike="noStrike" cap="all" spc="-1">
                <a:solidFill>
                  <a:srgbClr val="000000"/>
                </a:solidFill>
                <a:latin typeface="Gill Sans MT"/>
              </a:rPr>
              <a:t>Transverse myelitis</a:t>
            </a:r>
            <a:endParaRPr lang="en-US" sz="4800" b="0" strike="noStrike" spc="-1">
              <a:solidFill>
                <a:srgbClr val="000000"/>
              </a:solidFill>
              <a:latin typeface="Gill Sans MT"/>
            </a:endParaRPr>
          </a:p>
        </p:txBody>
      </p:sp>
      <p:pic>
        <p:nvPicPr>
          <p:cNvPr id="316" name="Picture 4"/>
          <p:cNvPicPr/>
          <p:nvPr/>
        </p:nvPicPr>
        <p:blipFill>
          <a:blip r:embed="rId3"/>
          <a:stretch/>
        </p:blipFill>
        <p:spPr>
          <a:xfrm>
            <a:off x="6095880" y="9000"/>
            <a:ext cx="6095520" cy="685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314">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14">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3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314">
                                            <p:txEl>
                                              <p:pRg st="5" end="5"/>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314">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314">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31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14">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314">
                                            <p:txEl>
                                              <p:pRg st="10" end="10"/>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314">
                                            <p:txEl>
                                              <p:pRg st="11" end="11"/>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314">
                                            <p:txEl>
                                              <p:pRg st="12" end="12"/>
                                            </p:txEl>
                                          </p:spTgt>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3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1454400" y="1756080"/>
            <a:ext cx="8642880" cy="1887480"/>
          </a:xfrm>
          <a:prstGeom prst="rect">
            <a:avLst/>
          </a:prstGeom>
          <a:noFill/>
          <a:ln w="0">
            <a:noFill/>
          </a:ln>
        </p:spPr>
        <p:txBody>
          <a:bodyPr anchor="b">
            <a:noAutofit/>
          </a:bodyPr>
          <a:lstStyle/>
          <a:p>
            <a:pPr>
              <a:lnSpc>
                <a:spcPct val="90000"/>
              </a:lnSpc>
              <a:buNone/>
            </a:pPr>
            <a:r>
              <a:rPr lang="en-US" sz="3600" b="0" strike="noStrike" cap="all" spc="-1">
                <a:solidFill>
                  <a:srgbClr val="000000"/>
                </a:solidFill>
                <a:latin typeface="Gill Sans MT"/>
              </a:rPr>
              <a:t>Questions?</a:t>
            </a:r>
            <a:endParaRPr lang="en-US" sz="3600" b="0" strike="noStrike" spc="-1">
              <a:solidFill>
                <a:srgbClr val="000000"/>
              </a:solidFill>
              <a:latin typeface="Gill Sans MT"/>
            </a:endParaRPr>
          </a:p>
        </p:txBody>
      </p:sp>
      <p:sp>
        <p:nvSpPr>
          <p:cNvPr id="318" name="PlaceHolder 2"/>
          <p:cNvSpPr>
            <a:spLocks noGrp="1"/>
          </p:cNvSpPr>
          <p:nvPr>
            <p:ph/>
          </p:nvPr>
        </p:nvSpPr>
        <p:spPr>
          <a:xfrm>
            <a:off x="1454400" y="3806280"/>
            <a:ext cx="8629920" cy="1012680"/>
          </a:xfrm>
          <a:prstGeom prst="rect">
            <a:avLst/>
          </a:prstGeom>
          <a:noFill/>
          <a:ln w="0">
            <a:noFill/>
          </a:ln>
        </p:spPr>
        <p:txBody>
          <a:bodyPr tIns="91440" anchor="t">
            <a:noAutofit/>
          </a:bodyPr>
          <a:lstStyle/>
          <a:p>
            <a:pPr>
              <a:lnSpc>
                <a:spcPct val="120000"/>
              </a:lnSpc>
              <a:spcBef>
                <a:spcPts val="1417"/>
              </a:spcBef>
              <a:buNone/>
            </a:pPr>
            <a:endParaRPr lang="en-US" sz="2000" b="0" strike="noStrike" spc="-1">
              <a:solidFill>
                <a:srgbClr val="000000"/>
              </a:solidFill>
              <a:latin typeface="Gill Sans M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p:cNvSpPr>
          <p:nvPr>
            <p:ph/>
          </p:nvPr>
        </p:nvSpPr>
        <p:spPr>
          <a:xfrm>
            <a:off x="0" y="1082520"/>
            <a:ext cx="12191760" cy="5766120"/>
          </a:xfrm>
          <a:prstGeom prst="rect">
            <a:avLst/>
          </a:prstGeom>
          <a:noFill/>
          <a:ln w="0">
            <a:noFill/>
          </a:ln>
        </p:spPr>
        <p:txBody>
          <a:bodyPr anchor="t">
            <a:normAutofit fontScale="51000"/>
          </a:bodyPr>
          <a:lstStyle/>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Downie A, Williams CM, Henschke N, et al. Red flags to screen for malignancy and fracture in patients with low back pain: systematic review. BMJ. 2013;347</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Airaksinen O, Brox JI, Cedraschi C, et al. Chapter 4. European guidelines for the management of chronic nonspecific low back pain. Eur Spine J. 2006;(Suppl 2):192–300</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Traeger AC, Lee H, Hübscher M, et al. Effect of Intensive Patient Education vs Placebo Patient Education on Outcomes in Patients With Acute Low Back Pain: A Randomized Clinical Trial. JAMA Neurol. 2019 Feb 1;76(2):161-169.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Friedman BW, Irizarry E, Solorzano C, et al. A Randomized, Placebo-Controlled Trial of Ibuprofen Plus Metaxalone, Tizanidine, or Baclofen for Acute Low Back Pain. Ann Emerg Med. 2019 Oct;74(4):512-520.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van Tulder MW, Touray T, Furlan AD, et al. Muscle relaxants for non-specific low back pain. Cochrane Database Syst Rev. 2003;2003(2):CD004252.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Tucker H, Scaff K, McCloud T, et al. Harms and benefits of opioids for management of non-surgical acute and chronic low back pain: a systematic review. British Journal of Sports Medicine 2020;54:664.</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Long B, Gottlieb M. Nonsteroidal Anti-inflammatory Drugs for Acute Low-back Pain. Acad Emerg Med. 2020 Aug 12.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Hayden JA, van Tulder MW, Malmivaara A, Koes BW. Exercise therapy for treatment of non-specific low back pain. Cochrane Database Syst Rev. 2005 Jul 20;(3):CD000335.</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Saragiotto BT, Machado GC, Ferreira ML, Pinheiro MB, Abdel Shaheed C, Maher CG. Paracetamol for low back pain. Cochrane Database Syst Rev. 2016;(6):CD012230</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Roelofs PD, Deyo RA, Koes BW, Scholten RJ, van Tulder MW. Nonsteroidal anti-inflammatory drugs for low back pain. Cochrane Database Syst Rev. 2008;(1):CD000396.</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Chang AK, Bijur PE, Esses D, et al. Effect of a Single Dose of Oral Opioid and Nonopioid Analgesics on Acute Extremity Pain in the Emergency Department: A Randomized Clinical Trial. JAMA. 2017 Nov 7;318(17):1661-1667.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Franke H, Franke JD, Fryer G. Osteopathic manipulative treatment for nonspecific low back pain: a systematic review and meta-analysis. BMC Musculoskelet Disord. 2014;15:286.</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Eskin B, Shih RD, Fiesseler FW, et al. Prednisone for emergency department low back pain: a randomized controlled trial. J Emerg Med. 2014;47(1):65–70.</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Friedman BW, Holden L, Esses D, et al. Parenteral corticosteroids for emergency department patients with non-radicular low back pain. J Emerg Med. 2006;31:365-370</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French SD, Cameron M, Walker BF, Reggars JW, Esterman AJ. A Cochrane review of superficial heat or cold for low back pain. Spine. 2006;31(9):998-1006</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Mayer JM, Ralph L, Look M, et al. Treating acute low back pain with continuous low-level heat wrap therapy and/or exercise: a randomized controlled trial. Spine J. 2005;5:395-403</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Thiels CA, Habermann EB, Hooten WM, Jeffery MM. Chronic use of tramadol after acute pain episode: cohort study. BMJ. 2019 May 14;365:l1849.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Grover VK, Mathew PJ, Yaddanapudi S, Sehgal S. A single dose of preoperative gabapentin for pain reduction and requirement of morphine after total mastectomy and axillary dissection: randomized placebo-controlled double-blind trial. J Postgrad Med. 2009 Oct-Dec;55(4):257-60.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Motov S, Masoudi A, Drapkin J, Sotomayor C, Kim S, Butt M, Likourezos A, Fassassi C, Hossain R, Brady J, Rothberger N, Flom P, Marshall J. Comparison of Oral Ibuprofen at Three Single-Dose Regimens for Treating Acute Pain in the Emergency Department: A Randomized Controlled Trial. Ann Emerg Med. 2019 Oct;74(4):530-537. </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Times New Roman"/>
              </a:rPr>
              <a:t>Barden J., Edwards J., Moore A. Single dose oral paracetamol (acetaminophen) for postoperative pain. Cochrane Database Syst Rev. 2004;(1):CD004602.</a:t>
            </a:r>
            <a:endParaRPr lang="en-US" sz="2000" b="0" strike="noStrike" spc="-1">
              <a:solidFill>
                <a:srgbClr val="000000"/>
              </a:solidFill>
              <a:latin typeface="Gill Sans MT"/>
            </a:endParaRPr>
          </a:p>
        </p:txBody>
      </p:sp>
      <p:sp>
        <p:nvSpPr>
          <p:cNvPr id="320" name="PlaceHolder 2"/>
          <p:cNvSpPr>
            <a:spLocks noGrp="1"/>
          </p:cNvSpPr>
          <p:nvPr>
            <p:ph type="title"/>
          </p:nvPr>
        </p:nvSpPr>
        <p:spPr>
          <a:xfrm>
            <a:off x="0" y="9000"/>
            <a:ext cx="12195720" cy="1049040"/>
          </a:xfrm>
          <a:prstGeom prst="rect">
            <a:avLst/>
          </a:prstGeom>
          <a:noFill/>
          <a:ln w="0">
            <a:noFill/>
          </a:ln>
        </p:spPr>
        <p:txBody>
          <a:bodyPr anchor="t">
            <a:normAutofit fontScale="95000"/>
          </a:bodyPr>
          <a:lstStyle/>
          <a:p>
            <a:pPr algn="ctr">
              <a:lnSpc>
                <a:spcPct val="90000"/>
              </a:lnSpc>
              <a:buNone/>
            </a:pPr>
            <a:r>
              <a:rPr lang="en-US" sz="7300" b="0" strike="noStrike" cap="all" spc="-1">
                <a:solidFill>
                  <a:srgbClr val="000000"/>
                </a:solidFill>
                <a:latin typeface="Gill Sans MT"/>
              </a:rPr>
              <a:t>References</a:t>
            </a:r>
            <a:endParaRPr lang="en-US" sz="7300" b="0" strike="noStrike" spc="-1">
              <a:solidFill>
                <a:srgbClr val="000000"/>
              </a:solidFill>
              <a:latin typeface="Gill Sans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p:nvPr>
        </p:nvSpPr>
        <p:spPr>
          <a:xfrm>
            <a:off x="0" y="1082520"/>
            <a:ext cx="12191760" cy="5766120"/>
          </a:xfrm>
          <a:prstGeom prst="rect">
            <a:avLst/>
          </a:prstGeom>
          <a:noFill/>
          <a:ln w="0">
            <a:noFill/>
          </a:ln>
        </p:spPr>
        <p:txBody>
          <a:bodyPr anchor="t">
            <a:normAutofit fontScale="60000"/>
          </a:bodyPr>
          <a:lstStyle/>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Chou R, Deyo R, Friedly J, et al. Systemic pharmacologic therapies for low back pain: a systematic review for an American College of Physicians clinical practice guideline. Ann Intern Med. 2017;166(7):480–492.</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Enke, Oliver, et al. "Anticonvulsants in the treatment of low back pain and lumbar radicular pain: a systematic review and meta-analysis." Cmaj 190.26 (2018): E786-E793.</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Katzouraki, Galateia, et al. "A prospective study of the role of bladder scanning and post-void residual volume measurement in improving diagnostic accuracy of cauda equina syndrome." The Bone &amp; Joint Journal 102.6 (2020): 677-682.</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Peacock JG, Timpone VM. Doing More with Less: Diagnostic Accuracy of CT in Suspected Cauda Equina Syndrome. AJNR Am J Neuroradiol. 2017 Feb;38(2):391-397. doi: 10.3174/ajnr.A4974. Epub 2016 Oct 27. PMID: 27789449.</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Patel ND, Broderick DF, Burns J, et al. ACR Appropriateness Criteria low back pain. J Am Coll Radiol. 2016;13(9):1069–1078.</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Chou R, Qaseem A, Owens DK, et al.; Clinical Guidelines Committee of the American College of Physicians. Diagnostic imaging for low back pain: advice for high-value health care from the American College of Physicians [published correction appears in Ann Intern Med. 2012; 156(1 pt 1): 71]. Ann Intern Med. 2011;154(3):181–189.</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Jarvik JG, Hollingworth W, Martin B, et al. Rapid magnetic resonance imaging vs radiographs for patients with low back pain: a randomized controlled trial. JAMA. 2003;289(21):2810–2818.</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Henschke N, Maher CG, Refshauge KM, et al. Prevalence of and screening for serious spinal pathology in patients presenting to primary care settings with acute low back pain. Arthritis Rheum 2009; 60: 3072–80.</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Chou R, Fu R, Carrino JA, Deyo RA. Imaging strategies for low back pain: systematic review and meta-analysis. Lancet 2009; 373: 463–72.</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Pakpoor, J. "Use of imaging during emergency department visits for low back pain [published online ahead of print November 19, 2019]." American Journal of Roentgenology.</a:t>
            </a:r>
          </a:p>
          <a:p>
            <a:pPr marL="457200" indent="-457200">
              <a:lnSpc>
                <a:spcPct val="120000"/>
              </a:lnSpc>
              <a:spcBef>
                <a:spcPts val="1001"/>
              </a:spcBef>
              <a:buClr>
                <a:srgbClr val="B71E42"/>
              </a:buClr>
              <a:buFont typeface="Gill Sans MT"/>
              <a:buAutoNum type="arabicPeriod"/>
            </a:pPr>
            <a:r>
              <a:rPr lang="en-US" sz="2000" b="0" strike="noStrike" spc="-1">
                <a:solidFill>
                  <a:srgbClr val="000000"/>
                </a:solidFill>
                <a:latin typeface="Gill Sans MT"/>
              </a:rPr>
              <a:t>Boden SD, Davis DO, Dina TS, et al.: Abnormal magnetic-resonance scans of the lumbar spine in asymptomatic subjects. A prospective investigation. J Bone Joint Surg Am. 1990; 72(3): 403–8.</a:t>
            </a:r>
          </a:p>
          <a:p>
            <a:pPr marL="457200" indent="-457200">
              <a:lnSpc>
                <a:spcPct val="120000"/>
              </a:lnSpc>
              <a:buClr>
                <a:srgbClr val="B71E42"/>
              </a:buClr>
              <a:buFont typeface="Gill Sans MT"/>
              <a:buAutoNum type="arabicPeriod"/>
            </a:pPr>
            <a:r>
              <a:rPr lang="en-US" sz="2000" b="0" strike="noStrike" spc="-1">
                <a:solidFill>
                  <a:srgbClr val="000000"/>
                </a:solidFill>
                <a:latin typeface="Gill Sans MT"/>
              </a:rPr>
              <a:t>Friedman BW, Chilstrom M, Bijur PE, Gallagher EJ. Diagnostic testing and treatment of low back pain in United States emergency departments: a national perspective. Spine (Phila Pa 1976). 2010 Nov 15;35(24):E1406-11.</a:t>
            </a:r>
          </a:p>
          <a:p>
            <a:pPr marL="457200" indent="-457200">
              <a:lnSpc>
                <a:spcPct val="120000"/>
              </a:lnSpc>
              <a:buClr>
                <a:srgbClr val="B71E42"/>
              </a:buClr>
              <a:buFont typeface="Gill Sans MT"/>
              <a:buAutoNum type="arabicPeriod"/>
            </a:pPr>
            <a:r>
              <a:rPr lang="en-US" sz="2000" b="0" strike="noStrike" spc="-1">
                <a:solidFill>
                  <a:srgbClr val="000000"/>
                </a:solidFill>
                <a:latin typeface="Gill Sans MT"/>
              </a:rPr>
              <a:t>Balagué F, Mannion AF, Pellisé F, Cedraschi C. Non-specific low back pain. Lancet. 2012 Feb 4;379(9814):482-91. doi: 10.1016/S0140-6736(11)60610-7. Epub 2011 Oct 6. </a:t>
            </a:r>
          </a:p>
          <a:p>
            <a:pPr marL="457200" indent="-457200">
              <a:lnSpc>
                <a:spcPct val="120000"/>
              </a:lnSpc>
              <a:buClr>
                <a:srgbClr val="B71E42"/>
              </a:buClr>
              <a:buFont typeface="Gill Sans MT"/>
              <a:buAutoNum type="arabicPeriod"/>
            </a:pPr>
            <a:r>
              <a:rPr lang="en-US" sz="2000" b="0" strike="noStrike" spc="-1">
                <a:solidFill>
                  <a:srgbClr val="000000"/>
                </a:solidFill>
                <a:latin typeface="Gill Sans MT"/>
              </a:rPr>
              <a:t>Airaksinen O, Brox JI, Cedraschi C, et al.; COST B13 Working Group on Guidelines for Chronic Low Back Pain. Chapter 4. European guidelines for the management of chronic nonspecific low back pain. Eur Spine J 2006; 15(Suppl 2):S192–S300</a:t>
            </a:r>
          </a:p>
          <a:p>
            <a:pPr marL="457200" indent="-457200">
              <a:lnSpc>
                <a:spcPct val="120000"/>
              </a:lnSpc>
              <a:buClr>
                <a:srgbClr val="B71E42"/>
              </a:buClr>
              <a:buFont typeface="Gill Sans MT"/>
              <a:buAutoNum type="arabicPeriod"/>
            </a:pPr>
            <a:r>
              <a:rPr lang="en-US" sz="2000" b="0" strike="noStrike" spc="-1">
                <a:solidFill>
                  <a:srgbClr val="000000"/>
                </a:solidFill>
                <a:latin typeface="Gill Sans MT"/>
              </a:rPr>
              <a:t>Pope TL. Harris &amp; Harris' Radiology of Emergency Medicine. Lippincott Williams &amp; Wilkins. (2012) ISBN:145110720X.</a:t>
            </a:r>
          </a:p>
          <a:p>
            <a:pPr>
              <a:lnSpc>
                <a:spcPct val="120000"/>
              </a:lnSpc>
              <a:spcBef>
                <a:spcPts val="1001"/>
              </a:spcBef>
              <a:buNone/>
            </a:pPr>
            <a:endParaRPr lang="en-US" sz="2000" b="0" strike="noStrike" spc="-1">
              <a:solidFill>
                <a:srgbClr val="000000"/>
              </a:solidFill>
              <a:latin typeface="Gill Sans MT"/>
            </a:endParaRPr>
          </a:p>
        </p:txBody>
      </p:sp>
      <p:sp>
        <p:nvSpPr>
          <p:cNvPr id="322" name="PlaceHolder 2"/>
          <p:cNvSpPr>
            <a:spLocks noGrp="1"/>
          </p:cNvSpPr>
          <p:nvPr>
            <p:ph type="title"/>
          </p:nvPr>
        </p:nvSpPr>
        <p:spPr>
          <a:xfrm>
            <a:off x="0" y="9000"/>
            <a:ext cx="12195720" cy="1049040"/>
          </a:xfrm>
          <a:prstGeom prst="rect">
            <a:avLst/>
          </a:prstGeom>
          <a:noFill/>
          <a:ln w="0">
            <a:noFill/>
          </a:ln>
        </p:spPr>
        <p:txBody>
          <a:bodyPr anchor="t">
            <a:normAutofit fontScale="95000"/>
          </a:bodyPr>
          <a:lstStyle/>
          <a:p>
            <a:pPr algn="ctr">
              <a:lnSpc>
                <a:spcPct val="90000"/>
              </a:lnSpc>
              <a:buNone/>
            </a:pPr>
            <a:r>
              <a:rPr lang="en-US" sz="7300" b="0" strike="noStrike" cap="all" spc="-1">
                <a:solidFill>
                  <a:srgbClr val="000000"/>
                </a:solidFill>
                <a:latin typeface="Gill Sans MT"/>
              </a:rPr>
              <a:t>References</a:t>
            </a:r>
            <a:endParaRPr lang="en-US" sz="7300" b="0" strike="noStrike" spc="-1">
              <a:solidFill>
                <a:srgbClr val="000000"/>
              </a:solidFill>
              <a:latin typeface="Gill Sans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2"/>
          <p:cNvPicPr/>
          <p:nvPr/>
        </p:nvPicPr>
        <p:blipFill>
          <a:blip r:embed="rId2"/>
          <a:stretch/>
        </p:blipFill>
        <p:spPr>
          <a:xfrm>
            <a:off x="0" y="0"/>
            <a:ext cx="12191760" cy="685764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969</TotalTime>
  <Words>4083</Words>
  <Application>Microsoft Macintosh PowerPoint</Application>
  <PresentationFormat>Widescreen</PresentationFormat>
  <Paragraphs>342</Paragraphs>
  <Slides>80</Slides>
  <Notes>50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80</vt:i4>
      </vt:variant>
    </vt:vector>
  </HeadingPairs>
  <TitlesOfParts>
    <vt:vector size="90" baseType="lpstr">
      <vt:lpstr>Arial</vt:lpstr>
      <vt:lpstr>Gill Sans MT</vt:lpstr>
      <vt:lpstr>Open Sans</vt:lpstr>
      <vt:lpstr>Symbol</vt:lpstr>
      <vt:lpstr>Times New Roman</vt:lpstr>
      <vt:lpstr>Wingdings</vt:lpstr>
      <vt:lpstr>Office Theme</vt:lpstr>
      <vt:lpstr>Office Theme</vt:lpstr>
      <vt:lpstr>Office Theme</vt:lpstr>
      <vt:lpstr>Office Theme</vt:lpstr>
      <vt:lpstr>Atraumatic Back Pain</vt:lpstr>
      <vt:lpstr>epidemiology</vt:lpstr>
      <vt:lpstr>PowerPoint Presentation</vt:lpstr>
      <vt:lpstr>PowerPoint Presentation</vt:lpstr>
      <vt:lpstr>PowerPoint Presentation</vt:lpstr>
      <vt:lpstr>PowerPoint Presentation</vt:lpstr>
      <vt:lpstr>Anatomy</vt:lpstr>
      <vt:lpstr>PowerPoint Presentation</vt:lpstr>
      <vt:lpstr>PowerPoint Presentation</vt:lpstr>
      <vt:lpstr>PowerPoint Presentation</vt:lpstr>
      <vt:lpstr>PowerPoint Presentation</vt:lpstr>
      <vt:lpstr>PowerPoint Presentation</vt:lpstr>
      <vt:lpstr>PowerPoint Presentation</vt:lpstr>
      <vt:lpstr>Physical exam</vt:lpstr>
      <vt:lpstr>PowerPoint Presentation</vt:lpstr>
      <vt:lpstr>IPPASS</vt:lpstr>
      <vt:lpstr>PowerPoint Presentation</vt:lpstr>
      <vt:lpstr>PowerPoint Presentation</vt:lpstr>
      <vt:lpstr>PowerPoint Presentation</vt:lpstr>
      <vt:lpstr>Range of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Wadells signs</vt:lpstr>
      <vt:lpstr>radiology</vt:lpstr>
      <vt:lpstr>Indications</vt:lpstr>
      <vt:lpstr>Imaging pearls</vt:lpstr>
      <vt:lpstr>Red flags</vt:lpstr>
      <vt:lpstr>PowerPoint Presentation</vt:lpstr>
      <vt:lpstr>PowerPoint Presentation</vt:lpstr>
      <vt:lpstr>yellow flags</vt:lpstr>
      <vt:lpstr>Differential diagnosis</vt:lpstr>
      <vt:lpstr>DDx - atraumatic</vt:lpstr>
      <vt:lpstr>Differential diagnosis (non-msk)</vt:lpstr>
      <vt:lpstr>atraumatic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pearls - ED</vt:lpstr>
      <vt:lpstr>Clinical pearls - Discharge</vt:lpstr>
      <vt:lpstr>Clinical pearls - Discharge</vt:lpstr>
      <vt:lpstr>Clinical pearls - Discharge</vt:lpstr>
      <vt:lpstr>Epidural compression syndromes</vt:lpstr>
      <vt:lpstr>PowerPoint Presentation</vt:lpstr>
      <vt:lpstr>PowerPoint Presentation</vt:lpstr>
      <vt:lpstr>PowerPoint Presentation</vt:lpstr>
      <vt:lpstr>PowerPoint Presentation</vt:lpstr>
      <vt:lpstr>PowerPoint Presentation</vt:lpstr>
      <vt:lpstr>Epidural compression syndromes</vt:lpstr>
      <vt:lpstr>Ankylosing spondylitis</vt:lpstr>
      <vt:lpstr>Infectious</vt:lpstr>
      <vt:lpstr>PowerPoint Presentation</vt:lpstr>
      <vt:lpstr>PowerPoint Presentation</vt:lpstr>
      <vt:lpstr>PowerPoint Presentation</vt:lpstr>
      <vt:lpstr>PowerPoint Presentation</vt:lpstr>
      <vt:lpstr>Spinal infection</vt:lpstr>
      <vt:lpstr>Other</vt:lpstr>
      <vt:lpstr>Metastatic disease</vt:lpstr>
      <vt:lpstr>PowerPoint Presentation</vt:lpstr>
      <vt:lpstr>PowerPoint Presentation</vt:lpstr>
      <vt:lpstr>PowerPoint Presentation</vt:lpstr>
      <vt:lpstr>Transverse myelitis</vt:lpstr>
      <vt:lpstr>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Atraumatic Back Pain</dc:title>
  <dc:subject/>
  <dc:creator>John Kiel</dc:creator>
  <dc:description/>
  <cp:lastModifiedBy>Katie Dolbec</cp:lastModifiedBy>
  <cp:revision>113</cp:revision>
  <dcterms:created xsi:type="dcterms:W3CDTF">2020-12-18T14:04:58Z</dcterms:created>
  <dcterms:modified xsi:type="dcterms:W3CDTF">2022-03-31T14:48:55Z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80</vt:i4>
  </property>
</Properties>
</file>