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ggisB7HvlG1yYL1XEtQRF2yoso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is a nice MD Calc for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CRP is not on this risk calculator</a:t>
            </a:r>
            <a:endParaRPr/>
          </a:p>
        </p:txBody>
      </p:sp>
      <p:sp>
        <p:nvSpPr>
          <p:cNvPr id="167" name="Google Shape;16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But what about the rest??</a:t>
            </a:r>
            <a:endParaRPr/>
          </a:p>
        </p:txBody>
      </p:sp>
      <p:sp>
        <p:nvSpPr>
          <p:cNvPr id="176" name="Google Shape;17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Transient (sometimes called toxic inappropriately) synovitis is a very transient benign condition occurring as a post-inflammatory state after a URI or other inflammation-provoking event.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http://www.orthohyd.com/home/know-your-disease/transient-synovitis</a:t>
            </a:r>
            <a:endParaRPr/>
          </a:p>
        </p:txBody>
      </p:sp>
      <p:sp>
        <p:nvSpPr>
          <p:cNvPr id="183" name="Google Shape;18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Transient synovitis is very difficult to distinguish from septic arthritis clinically in most cases and will require lab work to rule out septic arthritis as imaging frequently appears the same in both.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Ultrasound of the joint will show an effusion. The image above is an example of a hip effusion, which could be transient synovitis or septic arthritis.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Case courtesy of Dr Maulik S Patel, Radiopaedia.org, rID: 49743</a:t>
            </a:r>
            <a:endParaRPr/>
          </a:p>
        </p:txBody>
      </p:sp>
      <p:sp>
        <p:nvSpPr>
          <p:cNvPr id="193" name="Google Shape;19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Lyme arthritis is more common in those with subtle primary Lyme presentations due to the lack of early treatment. Developing secondary Lyme can take months to years of non-treatment and disseminated infection.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https://www.the-rheumatologist.org/article/lyme-arthritis-presentation-diagnosis-treatment/3/</a:t>
            </a:r>
            <a:endParaRPr/>
          </a:p>
        </p:txBody>
      </p:sp>
      <p:sp>
        <p:nvSpPr>
          <p:cNvPr id="203" name="Google Shape;20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treatment for late/disseminated Lyme disease is the same as early: a prolonged course of antibiotics. The major complications are that of any chronic inflammatory arthritis as well as the many other complications/symptoms of disseminated Lyme including neurologic deficits (Bell’s palsy, etc.) and AV nodal blocks.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https://rawlsmd.com/health-articles/lyme-arthritis-how-to-ease-and-prevent-joint-pain-and-swelling</a:t>
            </a:r>
            <a:endParaRPr/>
          </a:p>
        </p:txBody>
      </p:sp>
      <p:sp>
        <p:nvSpPr>
          <p:cNvPr id="213" name="Google Shape;21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Developmental dysplasia of the hip (or congenital hip dysplasia) is a disorder from birth with presentations on a spectrum with the acetabulum itself malpositioned. Most are caught on newborn screening while still in the hospital but subtle cases can be missed. Risk factors include firstborn due to a more constrictive uterus, female from inherent ligamentous laxity compared to males, and breech due to positioning among others.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https://orthoinfo.aaos.org/en/diseases--conditions/developmental-dislocation-dysplasia-of-the-hip-ddh</a:t>
            </a:r>
            <a:endParaRPr/>
          </a:p>
        </p:txBody>
      </p:sp>
      <p:sp>
        <p:nvSpPr>
          <p:cNvPr id="223" name="Google Shape;22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Barlow dislocates a hip hip with adduction and depression of femur. Ortolani reduces a hip by elevation and abduction of hip. Galleazi is an observation with feet flat on bed and hips flexed 90 degrees, a dislocated hip will appear to have a shorter femur. </a:t>
            </a:r>
            <a:endParaRPr/>
          </a:p>
          <a:p>
            <a:pPr indent="0" lvl="0" marL="0" rtl="0" algn="l">
              <a:spcBef>
                <a:spcPts val="0"/>
              </a:spcBef>
              <a:spcAft>
                <a:spcPts val="0"/>
              </a:spcAft>
              <a:buNone/>
            </a:pPr>
            <a:r>
              <a:rPr lang="en-US"/>
              <a:t> </a:t>
            </a:r>
            <a:endParaRPr/>
          </a:p>
          <a:p>
            <a:pPr indent="0" lvl="0" marL="0" rtl="0" algn="l">
              <a:spcBef>
                <a:spcPts val="0"/>
              </a:spcBef>
              <a:spcAft>
                <a:spcPts val="0"/>
              </a:spcAft>
              <a:buNone/>
            </a:pPr>
            <a:r>
              <a:rPr lang="en-US"/>
              <a:t>Image credit: https://www.healthline.com/health/toe-walking</a:t>
            </a:r>
            <a:endParaRPr/>
          </a:p>
        </p:txBody>
      </p:sp>
      <p:sp>
        <p:nvSpPr>
          <p:cNvPr id="233" name="Google Shape;23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Treatment is based on severity of dysplasia or existence of recurrent dislocation. Complications are generally avoided the earlier the condition is caught and treated. Most can be treated with bracing/splinting if caught early enough.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https://www.orthobullets.com/pediatrics/4118/developmental-dysplasia-of-the-hip-ddh</a:t>
            </a:r>
            <a:endParaRPr/>
          </a:p>
        </p:txBody>
      </p:sp>
      <p:sp>
        <p:nvSpPr>
          <p:cNvPr id="243" name="Google Shape;24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There are numerous subtypes of JRA with extremely variable presentations.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https://www.omicsonline.org/israel/juvenile-rheumatoid-arthritis-peer-reviewed-pdf-ppt-articles/</a:t>
            </a:r>
            <a:endParaRPr/>
          </a:p>
        </p:txBody>
      </p:sp>
      <p:sp>
        <p:nvSpPr>
          <p:cNvPr id="253" name="Google Shape;253;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 disclosures</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It’s important to look for other symptoms with a red, swollen joint as this can look like septic arthritis and will have similar lab markers. The presence of other inflammatory systemic signs (minus the fever) will point more towards JRA vs septic arthritis. Don’t forget to look out for Still’s disease in the younger children as a specific systemic childhood rheumatoid disease.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https://www.amboss.com/us/knowledge/Juvenile_idiopathic_arthritis</a:t>
            </a:r>
            <a:endParaRPr/>
          </a:p>
        </p:txBody>
      </p:sp>
      <p:sp>
        <p:nvSpPr>
          <p:cNvPr id="263" name="Google Shape;26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Legg-Calve-Perthes is thought to be associated with various thrombophilic disorders though without great evidence yet. Subsequent intermittent ischemia causes small areas of bone death and remodeling, causing collapse of the structure in those areas. Over time this can lead to the entire epiphysis or even the physis eroding.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https://www.fairview.org/patient-education/116256EN</a:t>
            </a:r>
            <a:endParaRPr/>
          </a:p>
        </p:txBody>
      </p:sp>
      <p:sp>
        <p:nvSpPr>
          <p:cNvPr id="273" name="Google Shape;27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Catching LCPD early is the key to good outcomes.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Case courtesy of Dr Mohammad Taghi Niknejad, Radiopaedia.org, rID: 60758</a:t>
            </a:r>
            <a:endParaRPr/>
          </a:p>
        </p:txBody>
      </p:sp>
      <p:sp>
        <p:nvSpPr>
          <p:cNvPr id="283" name="Google Shape;283;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Benign disease that is self-limited but can be quite painful.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https://www.agnesian.com/blog/osgood-schlatter-disease</a:t>
            </a:r>
            <a:endParaRPr/>
          </a:p>
        </p:txBody>
      </p:sp>
      <p:sp>
        <p:nvSpPr>
          <p:cNvPr id="293" name="Google Shape;29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Findings on x-ray alone without clinical history do NOT mean they have Osgood-Schlatter’s Disease, they can be secondary ossification centers in the tibial tubercle that are physiologic, not pathologic. This diagnosis is clinically made in a young adult with tenderness over the tubercle with an open physis.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Case courtesy of Assoc Prof Frank Gaillard, Radiopaedia.org, rID: 7511</a:t>
            </a:r>
            <a:endParaRPr/>
          </a:p>
        </p:txBody>
      </p:sp>
      <p:sp>
        <p:nvSpPr>
          <p:cNvPr id="303" name="Google Shape;30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many types of pediatric primary bone tumors but three commom malignancies.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https://link.springer.com/chapter/10.1007/978-3-319-18099-1_2</a:t>
            </a:r>
            <a:endParaRPr/>
          </a:p>
        </p:txBody>
      </p:sp>
      <p:sp>
        <p:nvSpPr>
          <p:cNvPr id="313" name="Google Shape;31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Ewing sarcoma usually has a distinct “onion skin” or “sunburst” appearance on XR. Osteosarcoma usually has a moth-eaten appearance. Keep in mind they can overlap on their radiographic appearance. The left image is a Ewing sarcoma and the R image is an osteosarcoma.  </a:t>
            </a:r>
            <a:br>
              <a:rPr lang="en-US"/>
            </a:b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Case courtesy of Assoc Prof Frank Gaillard, Radiopaedia.org, rID: 14003</a:t>
            </a:r>
            <a:endParaRPr/>
          </a:p>
          <a:p>
            <a:pPr indent="0" lvl="0" marL="0" rtl="0" algn="l">
              <a:spcBef>
                <a:spcPts val="0"/>
              </a:spcBef>
              <a:spcAft>
                <a:spcPts val="0"/>
              </a:spcAft>
              <a:buNone/>
            </a:pPr>
            <a:r>
              <a:rPr lang="en-US"/>
              <a:t>Image Credit: Case courtesy of Dr Kabir Gandhi, Radiopaedia.org, rID: 27266</a:t>
            </a:r>
            <a:endParaRPr/>
          </a:p>
        </p:txBody>
      </p:sp>
      <p:sp>
        <p:nvSpPr>
          <p:cNvPr id="323" name="Google Shape;32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 6-year-old boy presents to your emergency department with difficulty putting weight on his left left for the past few days. There was no known trauma and the child is otherwise healthy.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would be in your differentials for this child? </a:t>
            </a:r>
            <a:endParaRPr/>
          </a:p>
          <a:p>
            <a:pPr indent="0" lvl="0" marL="0" marR="0" rtl="0" algn="l">
              <a:lnSpc>
                <a:spcPct val="100000"/>
              </a:lnSpc>
              <a:spcBef>
                <a:spcPts val="0"/>
              </a:spcBef>
              <a:spcAft>
                <a:spcPts val="0"/>
              </a:spcAft>
              <a:buClr>
                <a:schemeClr val="dk1"/>
              </a:buClr>
              <a:buSzPts val="1200"/>
              <a:buFont typeface="Calibri"/>
              <a:buNone/>
            </a:pPr>
            <a:r>
              <a:rPr lang="en-US"/>
              <a:t>-  Slipped Capital Femoral Epiphysis (SCFE)</a:t>
            </a:r>
            <a:endParaRPr/>
          </a:p>
          <a:p>
            <a:pPr indent="0" lvl="0" marL="0" rtl="0" algn="l">
              <a:spcBef>
                <a:spcPts val="0"/>
              </a:spcBef>
              <a:spcAft>
                <a:spcPts val="0"/>
              </a:spcAft>
              <a:buNone/>
            </a:pPr>
            <a:r>
              <a:rPr lang="en-US"/>
              <a:t>-   Septic arthritis</a:t>
            </a:r>
            <a:endParaRPr/>
          </a:p>
          <a:p>
            <a:pPr indent="0" lvl="0" marL="0" rtl="0" algn="l">
              <a:spcBef>
                <a:spcPts val="0"/>
              </a:spcBef>
              <a:spcAft>
                <a:spcPts val="0"/>
              </a:spcAft>
              <a:buNone/>
            </a:pPr>
            <a:r>
              <a:rPr lang="en-US"/>
              <a:t>-   Transient Synovitis</a:t>
            </a:r>
            <a:endParaRPr/>
          </a:p>
          <a:p>
            <a:pPr indent="-171450" lvl="0" marL="171450" marR="0" rtl="0" algn="l">
              <a:lnSpc>
                <a:spcPct val="100000"/>
              </a:lnSpc>
              <a:spcBef>
                <a:spcPts val="0"/>
              </a:spcBef>
              <a:spcAft>
                <a:spcPts val="0"/>
              </a:spcAft>
              <a:buClr>
                <a:schemeClr val="dk1"/>
              </a:buClr>
              <a:buSzPts val="1200"/>
              <a:buFont typeface="Calibri"/>
              <a:buChar char="-"/>
            </a:pPr>
            <a:r>
              <a:rPr lang="en-US"/>
              <a:t>Lyme arthritis </a:t>
            </a:r>
            <a:endParaRPr/>
          </a:p>
          <a:p>
            <a:pPr indent="-171450" lvl="0" marL="171450" rtl="0" algn="l">
              <a:spcBef>
                <a:spcPts val="0"/>
              </a:spcBef>
              <a:spcAft>
                <a:spcPts val="0"/>
              </a:spcAft>
              <a:buClr>
                <a:schemeClr val="dk1"/>
              </a:buClr>
              <a:buSzPts val="1200"/>
              <a:buFont typeface="Calibri"/>
              <a:buChar char="-"/>
            </a:pPr>
            <a:r>
              <a:rPr lang="en-US"/>
              <a:t>Congenital dislocation of the hips (though usually caught much younger)</a:t>
            </a:r>
            <a:endParaRPr/>
          </a:p>
          <a:p>
            <a:pPr indent="-171450" lvl="0" marL="171450" rtl="0" algn="l">
              <a:spcBef>
                <a:spcPts val="0"/>
              </a:spcBef>
              <a:spcAft>
                <a:spcPts val="0"/>
              </a:spcAft>
              <a:buClr>
                <a:schemeClr val="dk1"/>
              </a:buClr>
              <a:buSzPts val="1200"/>
              <a:buFont typeface="Calibri"/>
              <a:buChar char="-"/>
            </a:pPr>
            <a:r>
              <a:rPr lang="en-US"/>
              <a:t>Juvenile Rheumatoid Arthritis (JRA)</a:t>
            </a:r>
            <a:endParaRPr/>
          </a:p>
          <a:p>
            <a:pPr indent="-171450" lvl="0" marL="171450" rtl="0" algn="l">
              <a:spcBef>
                <a:spcPts val="0"/>
              </a:spcBef>
              <a:spcAft>
                <a:spcPts val="0"/>
              </a:spcAft>
              <a:buClr>
                <a:schemeClr val="dk1"/>
              </a:buClr>
              <a:buSzPts val="1200"/>
              <a:buFont typeface="Calibri"/>
              <a:buChar char="-"/>
            </a:pPr>
            <a:r>
              <a:rPr lang="en-US"/>
              <a:t>Avascular necrosis of the femoral head (Legg-Calve-Perthes disease) </a:t>
            </a:r>
            <a:endParaRPr/>
          </a:p>
          <a:p>
            <a:pPr indent="-171450" lvl="0" marL="171450" rtl="0" algn="l">
              <a:spcBef>
                <a:spcPts val="0"/>
              </a:spcBef>
              <a:spcAft>
                <a:spcPts val="0"/>
              </a:spcAft>
              <a:buClr>
                <a:schemeClr val="dk1"/>
              </a:buClr>
              <a:buSzPts val="1200"/>
              <a:buFont typeface="Calibri"/>
              <a:buChar char="-"/>
            </a:pPr>
            <a:r>
              <a:rPr lang="en-US"/>
              <a:t>Tibial tubercle apophysitis (Osgood Schlatter’s disease)</a:t>
            </a:r>
            <a:endParaRPr/>
          </a:p>
          <a:p>
            <a:pPr indent="-171450" lvl="0" marL="171450" rtl="0" algn="l">
              <a:spcBef>
                <a:spcPts val="0"/>
              </a:spcBef>
              <a:spcAft>
                <a:spcPts val="0"/>
              </a:spcAft>
              <a:buClr>
                <a:schemeClr val="dk1"/>
              </a:buClr>
              <a:buSzPts val="1200"/>
              <a:buFont typeface="Calibri"/>
              <a:buChar char="-"/>
            </a:pPr>
            <a:r>
              <a:rPr lang="en-US"/>
              <a:t>Malignancy</a:t>
            </a:r>
            <a:endParaRPr/>
          </a:p>
          <a:p>
            <a:pPr indent="-95250" lvl="0" marL="171450" rtl="0" algn="l">
              <a:spcBef>
                <a:spcPts val="0"/>
              </a:spcBef>
              <a:spcAft>
                <a:spcPts val="0"/>
              </a:spcAft>
              <a:buClr>
                <a:schemeClr val="dk1"/>
              </a:buClr>
              <a:buSzPts val="1200"/>
              <a:buFont typeface="Calibri"/>
              <a:buNone/>
            </a:pPr>
            <a:r>
              <a:t/>
            </a:r>
            <a:endParaRPr/>
          </a:p>
        </p:txBody>
      </p:sp>
      <p:sp>
        <p:nvSpPr>
          <p:cNvPr id="111" name="Google Shape;11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pause for a minute and think of the most immediately dangerous causes of a limping child: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SCFE</a:t>
            </a:r>
            <a:endParaRPr/>
          </a:p>
          <a:p>
            <a:pPr indent="0" lvl="0" marL="0" marR="0" rtl="0" algn="l">
              <a:lnSpc>
                <a:spcPct val="100000"/>
              </a:lnSpc>
              <a:spcBef>
                <a:spcPts val="0"/>
              </a:spcBef>
              <a:spcAft>
                <a:spcPts val="0"/>
              </a:spcAft>
              <a:buClr>
                <a:schemeClr val="dk1"/>
              </a:buClr>
              <a:buSzPts val="1200"/>
              <a:buFont typeface="Calibri"/>
              <a:buNone/>
            </a:pPr>
            <a:r>
              <a:rPr lang="en-US"/>
              <a:t>-  Septic arthritis </a:t>
            </a:r>
            <a:endParaRPr/>
          </a:p>
          <a:p>
            <a:pPr indent="0" lvl="0" marL="0" rtl="0" algn="l">
              <a:spcBef>
                <a:spcPts val="0"/>
              </a:spcBef>
              <a:spcAft>
                <a:spcPts val="0"/>
              </a:spcAft>
              <a:buNone/>
            </a:pPr>
            <a:r>
              <a:t/>
            </a:r>
            <a:endParaRPr/>
          </a:p>
        </p:txBody>
      </p:sp>
      <p:sp>
        <p:nvSpPr>
          <p:cNvPr id="118" name="Google Shape;11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While pain may only be limited to 1 side, a quarter of cases involve both femoral heads. Even if both aren’t involved at the same time, up to 60% of patients will develop bilateral SCFE at some point in their lifetime.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disease is similar to a Salter Harris Type I injury though with histologic differences and usually not from a singular traumatic event.</a:t>
            </a:r>
            <a:endParaRPr/>
          </a:p>
        </p:txBody>
      </p:sp>
      <p:sp>
        <p:nvSpPr>
          <p:cNvPr id="127" name="Google Shape;12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many radiographic tools to help diagnose SCFE but one of the easiest is the Klein Line (and it rhymes!). This line is drawn from the superior femoral neck border straight through the femoral epiphysis. A normal line will pass THROUGH the femoral epiphysis, while an abnormal line will pass ALONG SIDE the epiphysis. This can also be described as the epiphysis superolateral border is either above (normal) or at/below (abnormal) the Klein Line.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Photo credit: https://painepodcast.com/2019/08/23/ep-paine-nym-98/</a:t>
            </a:r>
            <a:endParaRPr/>
          </a:p>
        </p:txBody>
      </p:sp>
      <p:sp>
        <p:nvSpPr>
          <p:cNvPr id="137" name="Google Shape;13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photo is of a child with septic arthritis of the hip. This classically shows as an externally rotated, flexed, and abducted joint to maximize the space due to increased pressure.</a:t>
            </a:r>
            <a:endParaRPr/>
          </a:p>
        </p:txBody>
      </p:sp>
      <p:sp>
        <p:nvSpPr>
          <p:cNvPr id="147" name="Google Shape;14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CRP is the most important of the labs</a:t>
            </a:r>
            <a:r>
              <a:rPr lang="en-US"/>
              <a:t>. CRP&gt;2 is an independent risk factor, CRP&gt;2 + non-weight bearing gives you a ~75% risk of septic arthritis.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photo has examples of complications of missed/neglected septic arthritis in various children.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Spiegel D.A., Banskota A.K., Banskota B. (2020) Neglected Septic Arthritis in Children. In: Gosselin R., Spiegel D., Foltz M. (eds) Global Orthopedics. Springer, Cham. https://doi.org/10.1007/978-3-030-13290-3_30</a:t>
            </a:r>
            <a:endParaRPr/>
          </a:p>
        </p:txBody>
      </p:sp>
      <p:sp>
        <p:nvSpPr>
          <p:cNvPr id="157" name="Google Shape;15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21.jpg"/><Relationship Id="rId5"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person, indoor, striped, toddler&#10;&#10;Description automatically generated" id="89" name="Google Shape;89;p1"/>
          <p:cNvPicPr preferRelativeResize="0"/>
          <p:nvPr/>
        </p:nvPicPr>
        <p:blipFill rotWithShape="1">
          <a:blip r:embed="rId3">
            <a:alphaModFix/>
          </a:blip>
          <a:srcRect b="4290" l="0" r="0" t="2708"/>
          <a:stretch/>
        </p:blipFill>
        <p:spPr>
          <a:xfrm>
            <a:off x="3049" y="-1645929"/>
            <a:ext cx="12191977" cy="8503920"/>
          </a:xfrm>
          <a:prstGeom prst="rect">
            <a:avLst/>
          </a:prstGeom>
          <a:noFill/>
          <a:ln>
            <a:noFill/>
          </a:ln>
        </p:spPr>
      </p:pic>
      <p:sp>
        <p:nvSpPr>
          <p:cNvPr id="90" name="Google Shape;90;p1"/>
          <p:cNvSpPr/>
          <p:nvPr/>
        </p:nvSpPr>
        <p:spPr>
          <a:xfrm rot="-5400000">
            <a:off x="-1103377" y="1100316"/>
            <a:ext cx="6858003" cy="4657347"/>
          </a:xfrm>
          <a:prstGeom prst="rect">
            <a:avLst/>
          </a:prstGeom>
          <a:gradFill>
            <a:gsLst>
              <a:gs pos="0">
                <a:srgbClr val="000000">
                  <a:alpha val="0"/>
                </a:srgbClr>
              </a:gs>
              <a:gs pos="48000">
                <a:srgbClr val="000000">
                  <a:alpha val="23921"/>
                </a:srgbClr>
              </a:gs>
              <a:gs pos="85000">
                <a:srgbClr val="000000">
                  <a:alpha val="44705"/>
                </a:srgbClr>
              </a:gs>
              <a:gs pos="100000">
                <a:srgbClr val="000000">
                  <a:alpha val="44705"/>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txBox="1"/>
          <p:nvPr>
            <p:ph type="ctrTitle"/>
          </p:nvPr>
        </p:nvSpPr>
        <p:spPr>
          <a:xfrm>
            <a:off x="634527" y="3434695"/>
            <a:ext cx="5452529" cy="35692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FFFF"/>
              </a:buClr>
              <a:buSzPts val="5200"/>
              <a:buFont typeface="Calibri"/>
              <a:buNone/>
            </a:pPr>
            <a:r>
              <a:rPr lang="en-US" sz="5200">
                <a:solidFill>
                  <a:srgbClr val="FFFFFF"/>
                </a:solidFill>
              </a:rPr>
              <a:t>The Child With A Limp</a:t>
            </a:r>
            <a:endParaRPr/>
          </a:p>
        </p:txBody>
      </p:sp>
      <p:sp>
        <p:nvSpPr>
          <p:cNvPr id="92" name="Google Shape;92;p1"/>
          <p:cNvSpPr txBox="1"/>
          <p:nvPr>
            <p:ph idx="1" type="subTitle"/>
          </p:nvPr>
        </p:nvSpPr>
        <p:spPr>
          <a:xfrm>
            <a:off x="643466" y="4551037"/>
            <a:ext cx="5449479" cy="157805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t/>
            </a:r>
            <a:endParaRPr>
              <a:solidFill>
                <a:srgbClr val="FFFFFF"/>
              </a:solidFill>
            </a:endParaRPr>
          </a:p>
        </p:txBody>
      </p:sp>
      <p:sp>
        <p:nvSpPr>
          <p:cNvPr id="93" name="Google Shape;93;p1"/>
          <p:cNvSpPr/>
          <p:nvPr/>
        </p:nvSpPr>
        <p:spPr>
          <a:xfrm rot="5400000">
            <a:off x="7540187" y="2206184"/>
            <a:ext cx="6858003" cy="2445624"/>
          </a:xfrm>
          <a:prstGeom prst="rect">
            <a:avLst/>
          </a:prstGeom>
          <a:gradFill>
            <a:gsLst>
              <a:gs pos="0">
                <a:srgbClr val="000000">
                  <a:alpha val="0"/>
                </a:srgbClr>
              </a:gs>
              <a:gs pos="48000">
                <a:srgbClr val="000000">
                  <a:alpha val="23921"/>
                </a:srgbClr>
              </a:gs>
              <a:gs pos="85000">
                <a:srgbClr val="000000">
                  <a:alpha val="44705"/>
                </a:srgbClr>
              </a:gs>
              <a:gs pos="100000">
                <a:srgbClr val="000000">
                  <a:alpha val="44705"/>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10"/>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70" name="Google Shape;170;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1" name="Google Shape;171;p10"/>
          <p:cNvSpPr txBox="1"/>
          <p:nvPr>
            <p:ph type="title"/>
          </p:nvPr>
        </p:nvSpPr>
        <p:spPr>
          <a:xfrm>
            <a:off x="1179226" y="826680"/>
            <a:ext cx="983354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Kocher Criteria</a:t>
            </a:r>
            <a:endParaRPr/>
          </a:p>
        </p:txBody>
      </p:sp>
      <p:pic>
        <p:nvPicPr>
          <p:cNvPr descr="Table&#10;&#10;Description automatically generated" id="172" name="Google Shape;172;p10"/>
          <p:cNvPicPr preferRelativeResize="0"/>
          <p:nvPr>
            <p:ph idx="1" type="body"/>
          </p:nvPr>
        </p:nvPicPr>
        <p:blipFill rotWithShape="1">
          <a:blip r:embed="rId4">
            <a:alphaModFix/>
          </a:blip>
          <a:srcRect b="0" l="0" r="0" t="0"/>
          <a:stretch/>
        </p:blipFill>
        <p:spPr>
          <a:xfrm>
            <a:off x="809625" y="2978923"/>
            <a:ext cx="10572750" cy="32129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A baby with blue eyes&#10;&#10;Description automatically generated with medium confidence" id="179" name="Google Shape;179;p11"/>
          <p:cNvPicPr preferRelativeResize="0"/>
          <p:nvPr>
            <p:ph idx="1" type="body"/>
          </p:nvPr>
        </p:nvPicPr>
        <p:blipFill rotWithShape="1">
          <a:blip r:embed="rId3">
            <a:alphaModFix/>
          </a:blip>
          <a:srcRect b="0" l="0" r="0" t="0"/>
          <a:stretch/>
        </p:blipFill>
        <p:spPr>
          <a:xfrm>
            <a:off x="2759869" y="12802"/>
            <a:ext cx="6672262" cy="68323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12"/>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86" name="Google Shape;186;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7" name="Google Shape;187;p12"/>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Transient Synovitis</a:t>
            </a:r>
            <a:endParaRPr/>
          </a:p>
        </p:txBody>
      </p:sp>
      <p:sp>
        <p:nvSpPr>
          <p:cNvPr id="188" name="Google Shape;188;p12"/>
          <p:cNvSpPr txBox="1"/>
          <p:nvPr>
            <p:ph idx="1" type="body"/>
          </p:nvPr>
        </p:nvSpPr>
        <p:spPr>
          <a:xfrm>
            <a:off x="804672" y="2827418"/>
            <a:ext cx="5291328" cy="3744831"/>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Aseptic inflammatory condition of a joint with a serous effusion</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Peak incidence 4-8 y/o</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Can affect any joint, most commonly the hip</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Risk factors: recent viral infection, male</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Mechanism: not entirely known, thought to be a post-reactive inflammatory response</a:t>
            </a:r>
            <a:endParaRPr/>
          </a:p>
          <a:p>
            <a:pPr indent="-107950" lvl="0" marL="228600" rtl="0" algn="l">
              <a:lnSpc>
                <a:spcPct val="90000"/>
              </a:lnSpc>
              <a:spcBef>
                <a:spcPts val="1000"/>
              </a:spcBef>
              <a:spcAft>
                <a:spcPts val="0"/>
              </a:spcAft>
              <a:buClr>
                <a:schemeClr val="dk1"/>
              </a:buClr>
              <a:buSzPts val="1900"/>
              <a:buNone/>
            </a:pPr>
            <a:r>
              <a:t/>
            </a:r>
            <a:endParaRPr sz="1900">
              <a:solidFill>
                <a:srgbClr val="000000"/>
              </a:solidFill>
            </a:endParaRPr>
          </a:p>
        </p:txBody>
      </p:sp>
      <p:pic>
        <p:nvPicPr>
          <p:cNvPr descr="Diagram&#10;&#10;Description automatically generated with low confidence" id="189" name="Google Shape;189;p12"/>
          <p:cNvPicPr preferRelativeResize="0"/>
          <p:nvPr/>
        </p:nvPicPr>
        <p:blipFill rotWithShape="1">
          <a:blip r:embed="rId4">
            <a:alphaModFix/>
          </a:blip>
          <a:srcRect b="0" l="0" r="0" t="0"/>
          <a:stretch/>
        </p:blipFill>
        <p:spPr>
          <a:xfrm>
            <a:off x="6900672" y="2971800"/>
            <a:ext cx="4105792" cy="307934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13"/>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96" name="Google Shape;196;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7" name="Google Shape;197;p13"/>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Transient Synovitis</a:t>
            </a:r>
            <a:endParaRPr/>
          </a:p>
        </p:txBody>
      </p:sp>
      <p:sp>
        <p:nvSpPr>
          <p:cNvPr id="198" name="Google Shape;198;p13"/>
          <p:cNvSpPr txBox="1"/>
          <p:nvPr>
            <p:ph idx="1" type="body"/>
          </p:nvPr>
        </p:nvSpPr>
        <p:spPr>
          <a:xfrm>
            <a:off x="804671" y="2827418"/>
            <a:ext cx="5396103" cy="3759119"/>
          </a:xfrm>
          <a:prstGeom prst="rect">
            <a:avLst/>
          </a:prstGeom>
          <a:noFill/>
          <a:ln>
            <a:noFill/>
          </a:ln>
        </p:spPr>
        <p:txBody>
          <a:bodyPr anchorCtr="0" anchor="ctr" bIns="45700" lIns="91425" spcFirstLastPara="1" rIns="91425" wrap="square" tIns="45700">
            <a:normAutofit lnSpcReduction="20000"/>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Presentation: acute OR insidious onset of pain at the joint, refusal to bear weight that gets better throughout the day</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Exam: limb positioned in way for maximal joint space, limited ROM from pain</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Workup: x-ray, ultrasound (if applicable), frequently septic arthritis labs if patient appears toxic/any suspicion (not meeting Kocher Criteria +/- arthrocentesis)</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Treatment: self-limited (usually 24-48 hours), rest and NSAIDs as appropriate</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Complications: recurrence in ~20%, otherwise benign</a:t>
            </a:r>
            <a:endParaRPr/>
          </a:p>
        </p:txBody>
      </p:sp>
      <p:pic>
        <p:nvPicPr>
          <p:cNvPr descr="A picture containing calendar&#10;&#10;Description automatically generated" id="199" name="Google Shape;199;p13"/>
          <p:cNvPicPr preferRelativeResize="0"/>
          <p:nvPr/>
        </p:nvPicPr>
        <p:blipFill rotWithShape="1">
          <a:blip r:embed="rId4">
            <a:alphaModFix/>
          </a:blip>
          <a:srcRect b="0" l="0" r="0" t="0"/>
          <a:stretch/>
        </p:blipFill>
        <p:spPr>
          <a:xfrm>
            <a:off x="6611937" y="2884568"/>
            <a:ext cx="5168900" cy="3340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14"/>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06" name="Google Shape;206;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7" name="Google Shape;207;p14"/>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Lyme Arthritis </a:t>
            </a:r>
            <a:endParaRPr/>
          </a:p>
        </p:txBody>
      </p:sp>
      <p:sp>
        <p:nvSpPr>
          <p:cNvPr id="208" name="Google Shape;208;p14"/>
          <p:cNvSpPr txBox="1"/>
          <p:nvPr>
            <p:ph idx="1" type="body"/>
          </p:nvPr>
        </p:nvSpPr>
        <p:spPr>
          <a:xfrm>
            <a:off x="804672" y="2827419"/>
            <a:ext cx="5110353" cy="363675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Late manifestation of Lyme disease when left untreated (among other symptoms)</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No specific peak incidence age</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Mono- or oligoarthritis favoring knee involvement</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Risk factors: geographic location (local Lyme prevalence)</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Mechanism: hematogenous spread to synovial cells with the Borrelia Burgdorferi spirochete</a:t>
            </a:r>
            <a:endParaRPr/>
          </a:p>
        </p:txBody>
      </p:sp>
      <p:pic>
        <p:nvPicPr>
          <p:cNvPr descr="A picture containing person, indoor, floor&#10;&#10;Description automatically generated" id="209" name="Google Shape;209;p14"/>
          <p:cNvPicPr preferRelativeResize="0"/>
          <p:nvPr/>
        </p:nvPicPr>
        <p:blipFill rotWithShape="1">
          <a:blip r:embed="rId4">
            <a:alphaModFix/>
          </a:blip>
          <a:srcRect b="0" l="0" r="0" t="0"/>
          <a:stretch/>
        </p:blipFill>
        <p:spPr>
          <a:xfrm>
            <a:off x="7723722" y="2753936"/>
            <a:ext cx="2860217" cy="37102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15"/>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16" name="Google Shape;216;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7" name="Google Shape;217;p15"/>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Lyme Arthritis </a:t>
            </a:r>
            <a:endParaRPr/>
          </a:p>
        </p:txBody>
      </p:sp>
      <p:sp>
        <p:nvSpPr>
          <p:cNvPr id="218" name="Google Shape;218;p15"/>
          <p:cNvSpPr txBox="1"/>
          <p:nvPr>
            <p:ph idx="1" type="body"/>
          </p:nvPr>
        </p:nvSpPr>
        <p:spPr>
          <a:xfrm>
            <a:off x="804672" y="2827419"/>
            <a:ext cx="5110353" cy="3636758"/>
          </a:xfrm>
          <a:prstGeom prst="rect">
            <a:avLst/>
          </a:prstGeom>
          <a:noFill/>
          <a:ln>
            <a:noFill/>
          </a:ln>
        </p:spPr>
        <p:txBody>
          <a:bodyPr anchorCtr="0" anchor="ctr" bIns="45700" lIns="91425" spcFirstLastPara="1" rIns="91425" wrap="square" tIns="45700">
            <a:normAutofit lnSpcReduction="20000"/>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Presentation: 1 to 2 painful joints with insidious onset, preceded by early Lyme (though symptoms may not be obvious)</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Exam: tender and swollen joint with effusion, possible erythema, may have other disseminated Lyme symptoms </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Workup: XR, US as appropriate, septic arthritis labs, Lyme titers</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Treatment: 28-day course of doxycycline or amoxicillin</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Complications: progressive joint destruction, other late disease features</a:t>
            </a:r>
            <a:endParaRPr/>
          </a:p>
        </p:txBody>
      </p:sp>
      <p:pic>
        <p:nvPicPr>
          <p:cNvPr descr="A picture containing acarine, arthropod, invertebrate&#10;&#10;Description automatically generated" id="219" name="Google Shape;219;p15"/>
          <p:cNvPicPr preferRelativeResize="0"/>
          <p:nvPr/>
        </p:nvPicPr>
        <p:blipFill rotWithShape="1">
          <a:blip r:embed="rId4">
            <a:alphaModFix/>
          </a:blip>
          <a:srcRect b="0" l="0" r="0" t="0"/>
          <a:stretch/>
        </p:blipFill>
        <p:spPr>
          <a:xfrm>
            <a:off x="6479985" y="2971800"/>
            <a:ext cx="5059214" cy="33352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p16"/>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26" name="Google Shape;226;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7" name="Google Shape;227;p16"/>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Developmental Dysplasia of the Hip</a:t>
            </a:r>
            <a:endParaRPr/>
          </a:p>
        </p:txBody>
      </p:sp>
      <p:sp>
        <p:nvSpPr>
          <p:cNvPr id="228" name="Google Shape;228;p16"/>
          <p:cNvSpPr txBox="1"/>
          <p:nvPr>
            <p:ph idx="1" type="body"/>
          </p:nvPr>
        </p:nvSpPr>
        <p:spPr>
          <a:xfrm>
            <a:off x="804672" y="2827419"/>
            <a:ext cx="5126896" cy="3227626"/>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Congenital disorder of the hip joint with a spectrum from dysplasia to subluxation or dislocation</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Peak incidence is within several days post-partum during newborn screening</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More common in the left hip, 20% bilateral</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Risk factors: firstborn, breech delivery, female, genetic history</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Mechanism: ligamentous laxity mixed with malposition or other external forces </a:t>
            </a:r>
            <a:endParaRPr/>
          </a:p>
        </p:txBody>
      </p:sp>
      <p:pic>
        <p:nvPicPr>
          <p:cNvPr descr="Diagram&#10;&#10;Description automatically generated" id="229" name="Google Shape;229;p16"/>
          <p:cNvPicPr preferRelativeResize="0"/>
          <p:nvPr/>
        </p:nvPicPr>
        <p:blipFill rotWithShape="1">
          <a:blip r:embed="rId4">
            <a:alphaModFix/>
          </a:blip>
          <a:srcRect b="0" l="0" r="0" t="0"/>
          <a:stretch/>
        </p:blipFill>
        <p:spPr>
          <a:xfrm>
            <a:off x="6431853" y="2837712"/>
            <a:ext cx="4949743" cy="32173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7"/>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36" name="Google Shape;23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7" name="Google Shape;237;p17"/>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Developmental Dysplasia of the Hip</a:t>
            </a:r>
            <a:endParaRPr/>
          </a:p>
        </p:txBody>
      </p:sp>
      <p:sp>
        <p:nvSpPr>
          <p:cNvPr id="238" name="Google Shape;238;p17"/>
          <p:cNvSpPr txBox="1"/>
          <p:nvPr>
            <p:ph idx="1" type="body"/>
          </p:nvPr>
        </p:nvSpPr>
        <p:spPr>
          <a:xfrm>
            <a:off x="804672" y="2827419"/>
            <a:ext cx="5138928" cy="351159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Presentation: varied based on age</a:t>
            </a:r>
            <a:endParaRPr/>
          </a:p>
          <a:p>
            <a:pPr indent="-228600" lvl="1" marL="685800" rtl="0" algn="l">
              <a:lnSpc>
                <a:spcPct val="90000"/>
              </a:lnSpc>
              <a:spcBef>
                <a:spcPts val="500"/>
              </a:spcBef>
              <a:spcAft>
                <a:spcPts val="0"/>
              </a:spcAft>
              <a:buClr>
                <a:srgbClr val="000000"/>
              </a:buClr>
              <a:buSzPts val="1500"/>
              <a:buChar char="•"/>
            </a:pPr>
            <a:r>
              <a:rPr lang="en-US" sz="1500">
                <a:solidFill>
                  <a:srgbClr val="000000"/>
                </a:solidFill>
              </a:rPr>
              <a:t>Newborn: possible skin fold asymmetry on the legs</a:t>
            </a:r>
            <a:endParaRPr/>
          </a:p>
          <a:p>
            <a:pPr indent="-228600" lvl="1" marL="685800" rtl="0" algn="l">
              <a:lnSpc>
                <a:spcPct val="90000"/>
              </a:lnSpc>
              <a:spcBef>
                <a:spcPts val="500"/>
              </a:spcBef>
              <a:spcAft>
                <a:spcPts val="0"/>
              </a:spcAft>
              <a:buClr>
                <a:srgbClr val="000000"/>
              </a:buClr>
              <a:buSzPts val="1500"/>
              <a:buChar char="•"/>
            </a:pPr>
            <a:r>
              <a:rPr lang="en-US" sz="1500">
                <a:solidFill>
                  <a:srgbClr val="000000"/>
                </a:solidFill>
              </a:rPr>
              <a:t>3mo-1y: difficult to see until child starts walking</a:t>
            </a:r>
            <a:endParaRPr/>
          </a:p>
          <a:p>
            <a:pPr indent="-228600" lvl="1" marL="685800" rtl="0" algn="l">
              <a:lnSpc>
                <a:spcPct val="90000"/>
              </a:lnSpc>
              <a:spcBef>
                <a:spcPts val="500"/>
              </a:spcBef>
              <a:spcAft>
                <a:spcPts val="0"/>
              </a:spcAft>
              <a:buClr>
                <a:srgbClr val="000000"/>
              </a:buClr>
              <a:buSzPts val="1500"/>
              <a:buChar char="•"/>
            </a:pPr>
            <a:r>
              <a:rPr lang="en-US" sz="1500">
                <a:solidFill>
                  <a:srgbClr val="000000"/>
                </a:solidFill>
              </a:rPr>
              <a:t>1y-walking age: Trendelenburg gait, lordosis from hip contractures, toe walking </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Exam: varies by age</a:t>
            </a:r>
            <a:endParaRPr/>
          </a:p>
          <a:p>
            <a:pPr indent="-228600" lvl="1" marL="685800" rtl="0" algn="l">
              <a:lnSpc>
                <a:spcPct val="90000"/>
              </a:lnSpc>
              <a:spcBef>
                <a:spcPts val="500"/>
              </a:spcBef>
              <a:spcAft>
                <a:spcPts val="0"/>
              </a:spcAft>
              <a:buClr>
                <a:srgbClr val="000000"/>
              </a:buClr>
              <a:buSzPts val="1500"/>
              <a:buChar char="•"/>
            </a:pPr>
            <a:r>
              <a:rPr lang="en-US" sz="1500">
                <a:solidFill>
                  <a:srgbClr val="000000"/>
                </a:solidFill>
              </a:rPr>
              <a:t>Newborn: provocative Barlow and Ortolani testing, Galleazi test </a:t>
            </a:r>
            <a:endParaRPr/>
          </a:p>
          <a:p>
            <a:pPr indent="-228600" lvl="1" marL="685800" rtl="0" algn="l">
              <a:lnSpc>
                <a:spcPct val="90000"/>
              </a:lnSpc>
              <a:spcBef>
                <a:spcPts val="500"/>
              </a:spcBef>
              <a:spcAft>
                <a:spcPts val="0"/>
              </a:spcAft>
              <a:buClr>
                <a:srgbClr val="000000"/>
              </a:buClr>
              <a:buSzPts val="1500"/>
              <a:buChar char="•"/>
            </a:pPr>
            <a:r>
              <a:rPr lang="en-US" sz="1500">
                <a:solidFill>
                  <a:srgbClr val="000000"/>
                </a:solidFill>
              </a:rPr>
              <a:t>3mo-1y: evaluate for leg length discrepancy, decreased ROM of the hips due to contractures</a:t>
            </a:r>
            <a:endParaRPr/>
          </a:p>
          <a:p>
            <a:pPr indent="-228600" lvl="1" marL="685800" rtl="0" algn="l">
              <a:lnSpc>
                <a:spcPct val="90000"/>
              </a:lnSpc>
              <a:spcBef>
                <a:spcPts val="500"/>
              </a:spcBef>
              <a:spcAft>
                <a:spcPts val="0"/>
              </a:spcAft>
              <a:buClr>
                <a:srgbClr val="000000"/>
              </a:buClr>
              <a:buSzPts val="1500"/>
              <a:buChar char="•"/>
            </a:pPr>
            <a:r>
              <a:rPr lang="en-US" sz="1500">
                <a:solidFill>
                  <a:srgbClr val="000000"/>
                </a:solidFill>
              </a:rPr>
              <a:t>1y-walking age: mostly observation based</a:t>
            </a:r>
            <a:endParaRPr/>
          </a:p>
        </p:txBody>
      </p:sp>
      <p:pic>
        <p:nvPicPr>
          <p:cNvPr descr="A picture containing person, indoor, striped, toddler&#10;&#10;Description automatically generated" id="239" name="Google Shape;239;p17"/>
          <p:cNvPicPr preferRelativeResize="0"/>
          <p:nvPr/>
        </p:nvPicPr>
        <p:blipFill rotWithShape="1">
          <a:blip r:embed="rId4">
            <a:alphaModFix/>
          </a:blip>
          <a:srcRect b="0" l="0" r="0" t="0"/>
          <a:stretch/>
        </p:blipFill>
        <p:spPr>
          <a:xfrm>
            <a:off x="6743700" y="2753936"/>
            <a:ext cx="4648200" cy="3479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18"/>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46" name="Google Shape;246;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7" name="Google Shape;247;p18"/>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Developmental Dysplasia of the Hip</a:t>
            </a:r>
            <a:endParaRPr/>
          </a:p>
        </p:txBody>
      </p:sp>
      <p:sp>
        <p:nvSpPr>
          <p:cNvPr id="248" name="Google Shape;248;p18"/>
          <p:cNvSpPr txBox="1"/>
          <p:nvPr>
            <p:ph idx="1" type="body"/>
          </p:nvPr>
        </p:nvSpPr>
        <p:spPr>
          <a:xfrm>
            <a:off x="804672" y="2827419"/>
            <a:ext cx="5138928" cy="3511598"/>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Workup: ultrasound up until 4mo, XR after ~4-6mo</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Treatment: spectrum from bracing to surgical repair</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Complications: permanent gait deformities, frequent subluxations/dislocations, femoral head avascular necrosis</a:t>
            </a:r>
            <a:endParaRPr/>
          </a:p>
        </p:txBody>
      </p:sp>
      <p:pic>
        <p:nvPicPr>
          <p:cNvPr descr="A picture containing indoor&#10;&#10;Description automatically generated" id="249" name="Google Shape;249;p18"/>
          <p:cNvPicPr preferRelativeResize="0"/>
          <p:nvPr/>
        </p:nvPicPr>
        <p:blipFill rotWithShape="1">
          <a:blip r:embed="rId4">
            <a:alphaModFix/>
          </a:blip>
          <a:srcRect b="0" l="0" r="0" t="0"/>
          <a:stretch/>
        </p:blipFill>
        <p:spPr>
          <a:xfrm>
            <a:off x="6248402" y="2753936"/>
            <a:ext cx="5373878" cy="37203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19"/>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56" name="Google Shape;256;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7" name="Google Shape;257;p19"/>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Juvenile Rheumatoid Arthritis</a:t>
            </a:r>
            <a:endParaRPr/>
          </a:p>
        </p:txBody>
      </p:sp>
      <p:sp>
        <p:nvSpPr>
          <p:cNvPr id="258" name="Google Shape;258;p19"/>
          <p:cNvSpPr txBox="1"/>
          <p:nvPr>
            <p:ph idx="1" type="body"/>
          </p:nvPr>
        </p:nvSpPr>
        <p:spPr>
          <a:xfrm>
            <a:off x="804672" y="2827418"/>
            <a:ext cx="5481828" cy="362291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Onset of a rheumatologic disease in childhood with a wide spectrum of presentation</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Peak incidence variable but by definition has to occur before 16y/o</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Variable joint involvement but usually large joints are the first noticed (knee most common)</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Risk factors: female, genetic history</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Mechanism: autoimmune inflammation, extremely variable specific factors based on subtypes</a:t>
            </a:r>
            <a:endParaRPr/>
          </a:p>
          <a:p>
            <a:pPr indent="-107950" lvl="0" marL="228600" rtl="0" algn="l">
              <a:lnSpc>
                <a:spcPct val="90000"/>
              </a:lnSpc>
              <a:spcBef>
                <a:spcPts val="1000"/>
              </a:spcBef>
              <a:spcAft>
                <a:spcPts val="0"/>
              </a:spcAft>
              <a:buClr>
                <a:schemeClr val="dk1"/>
              </a:buClr>
              <a:buSzPts val="1900"/>
              <a:buNone/>
            </a:pPr>
            <a:r>
              <a:t/>
            </a:r>
            <a:endParaRPr sz="1900">
              <a:solidFill>
                <a:srgbClr val="000000"/>
              </a:solidFill>
            </a:endParaRPr>
          </a:p>
        </p:txBody>
      </p:sp>
      <p:pic>
        <p:nvPicPr>
          <p:cNvPr descr="A close-up of a person's legs&#10;&#10;Description automatically generated with medium confidence" id="259" name="Google Shape;259;p19"/>
          <p:cNvPicPr preferRelativeResize="0"/>
          <p:nvPr/>
        </p:nvPicPr>
        <p:blipFill rotWithShape="1">
          <a:blip r:embed="rId4">
            <a:alphaModFix/>
          </a:blip>
          <a:srcRect b="0" l="0" r="0" t="0"/>
          <a:stretch/>
        </p:blipFill>
        <p:spPr>
          <a:xfrm>
            <a:off x="7761492" y="2753936"/>
            <a:ext cx="3247884" cy="36964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pic>
        <p:nvPicPr>
          <p:cNvPr descr="Text, whiteboard&#10;&#10;Description automatically generated" id="99" name="Google Shape;99;p2"/>
          <p:cNvPicPr preferRelativeResize="0"/>
          <p:nvPr>
            <p:ph idx="1" type="body"/>
          </p:nvPr>
        </p:nvPicPr>
        <p:blipFill rotWithShape="1">
          <a:blip r:embed="rId3">
            <a:alphaModFix/>
          </a:blip>
          <a:srcRect b="0" l="0" r="0" t="0"/>
          <a:stretch/>
        </p:blipFill>
        <p:spPr>
          <a:xfrm>
            <a:off x="643467" y="702733"/>
            <a:ext cx="10905066" cy="545253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p20"/>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66" name="Google Shape;266;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7" name="Google Shape;267;p20"/>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Juvenile Rheumatoid Arthritis</a:t>
            </a:r>
            <a:endParaRPr/>
          </a:p>
        </p:txBody>
      </p:sp>
      <p:sp>
        <p:nvSpPr>
          <p:cNvPr id="268" name="Google Shape;268;p20"/>
          <p:cNvSpPr txBox="1"/>
          <p:nvPr>
            <p:ph idx="1" type="body"/>
          </p:nvPr>
        </p:nvSpPr>
        <p:spPr>
          <a:xfrm>
            <a:off x="804672" y="2827418"/>
            <a:ext cx="5481828" cy="3622919"/>
          </a:xfrm>
          <a:prstGeom prst="rect">
            <a:avLst/>
          </a:prstGeom>
          <a:noFill/>
          <a:ln>
            <a:noFill/>
          </a:ln>
        </p:spPr>
        <p:txBody>
          <a:bodyPr anchorCtr="0" anchor="ctr" bIns="45700" lIns="91425" spcFirstLastPara="1" rIns="91425" wrap="square" tIns="45700">
            <a:normAutofit lnSpcReduction="10000"/>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Presentation: variable, usually with large joint arthritis, systemic signs possible with fevers, rashes, serositis, etc. </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Exam: swollen tender joint, possible rash, variable other manifestations</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Workup: infectious workup, RH factor, other subtype specific markers, XR for joint disruption, MRI to assess for synovitis</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Treatment: varied by subtypes, usually NSAIDs, possible DMARDs</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Complications: chronic arthritis, joint destruction, systemic manifestations can cause pericarditis/effusions, Stills disease</a:t>
            </a:r>
            <a:endParaRPr/>
          </a:p>
        </p:txBody>
      </p:sp>
      <p:pic>
        <p:nvPicPr>
          <p:cNvPr descr="Diagram&#10;&#10;Description automatically generated" id="269" name="Google Shape;269;p20"/>
          <p:cNvPicPr preferRelativeResize="0"/>
          <p:nvPr/>
        </p:nvPicPr>
        <p:blipFill rotWithShape="1">
          <a:blip r:embed="rId4">
            <a:alphaModFix/>
          </a:blip>
          <a:srcRect b="0" l="0" r="0" t="0"/>
          <a:stretch/>
        </p:blipFill>
        <p:spPr>
          <a:xfrm>
            <a:off x="6574033" y="2753936"/>
            <a:ext cx="5238137" cy="362291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p21"/>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76" name="Google Shape;276;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77" name="Google Shape;277;p21"/>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Legg-Calve-Perthes</a:t>
            </a:r>
            <a:endParaRPr/>
          </a:p>
        </p:txBody>
      </p:sp>
      <p:sp>
        <p:nvSpPr>
          <p:cNvPr id="278" name="Google Shape;278;p21"/>
          <p:cNvSpPr txBox="1"/>
          <p:nvPr>
            <p:ph idx="1" type="body"/>
          </p:nvPr>
        </p:nvSpPr>
        <p:spPr>
          <a:xfrm>
            <a:off x="804672" y="2827419"/>
            <a:ext cx="5126896" cy="3227626"/>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Idiopathic avascular necrosis of the femoral head</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Peak incidence ~4-8y/o</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Risk factors: male, lower socioeconomic status, higher latitude on the globe, Caucasian, second-hand smoke, low birth weight</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Mechanism: transient ischemia to the femoral epiphysis causing progressive micro collapses of the structure</a:t>
            </a:r>
            <a:endParaRPr/>
          </a:p>
        </p:txBody>
      </p:sp>
      <p:pic>
        <p:nvPicPr>
          <p:cNvPr descr="Diagram&#10;&#10;Description automatically generated" id="279" name="Google Shape;279;p21"/>
          <p:cNvPicPr preferRelativeResize="0"/>
          <p:nvPr/>
        </p:nvPicPr>
        <p:blipFill rotWithShape="1">
          <a:blip r:embed="rId4">
            <a:alphaModFix/>
          </a:blip>
          <a:srcRect b="0" l="0" r="0" t="0"/>
          <a:stretch/>
        </p:blipFill>
        <p:spPr>
          <a:xfrm>
            <a:off x="7278130" y="2685974"/>
            <a:ext cx="3324873" cy="381252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22"/>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86" name="Google Shape;286;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7" name="Google Shape;287;p22"/>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Legg-Calve-Perthes</a:t>
            </a:r>
            <a:endParaRPr/>
          </a:p>
        </p:txBody>
      </p:sp>
      <p:sp>
        <p:nvSpPr>
          <p:cNvPr id="288" name="Google Shape;288;p22"/>
          <p:cNvSpPr txBox="1"/>
          <p:nvPr>
            <p:ph idx="1" type="body"/>
          </p:nvPr>
        </p:nvSpPr>
        <p:spPr>
          <a:xfrm>
            <a:off x="804672" y="2827419"/>
            <a:ext cx="5126896" cy="3227626"/>
          </a:xfrm>
          <a:prstGeom prst="rect">
            <a:avLst/>
          </a:prstGeom>
          <a:noFill/>
          <a:ln>
            <a:noFill/>
          </a:ln>
        </p:spPr>
        <p:txBody>
          <a:bodyPr anchorCtr="0" anchor="ctr" bIns="45700" lIns="91425" spcFirstLastPara="1" rIns="91425" wrap="square" tIns="45700">
            <a:normAutofit fontScale="92500" lnSpcReduction="10000"/>
          </a:bodyPr>
          <a:lstStyle/>
          <a:p>
            <a:pPr indent="-228631" lvl="0" marL="228600" rtl="0" algn="l">
              <a:lnSpc>
                <a:spcPct val="90000"/>
              </a:lnSpc>
              <a:spcBef>
                <a:spcPts val="0"/>
              </a:spcBef>
              <a:spcAft>
                <a:spcPts val="0"/>
              </a:spcAft>
              <a:buClr>
                <a:srgbClr val="000000"/>
              </a:buClr>
              <a:buSzPct val="100000"/>
              <a:buChar char="•"/>
            </a:pPr>
            <a:r>
              <a:rPr lang="en-US" sz="1900">
                <a:solidFill>
                  <a:srgbClr val="000000"/>
                </a:solidFill>
              </a:rPr>
              <a:t>Presentation: insidious onset, possible painless limp, possible hip/groin pain</a:t>
            </a:r>
            <a:endParaRPr/>
          </a:p>
          <a:p>
            <a:pPr indent="-228631" lvl="0" marL="228600" rtl="0" algn="l">
              <a:lnSpc>
                <a:spcPct val="90000"/>
              </a:lnSpc>
              <a:spcBef>
                <a:spcPts val="1000"/>
              </a:spcBef>
              <a:spcAft>
                <a:spcPts val="0"/>
              </a:spcAft>
              <a:buClr>
                <a:srgbClr val="000000"/>
              </a:buClr>
              <a:buSzPct val="100000"/>
              <a:buChar char="•"/>
            </a:pPr>
            <a:r>
              <a:rPr lang="en-US" sz="1900">
                <a:solidFill>
                  <a:srgbClr val="000000"/>
                </a:solidFill>
              </a:rPr>
              <a:t>Exam: decreased ROM of the affected side, antalgic gait, limb length discrepancy (late finding)</a:t>
            </a:r>
            <a:endParaRPr/>
          </a:p>
          <a:p>
            <a:pPr indent="-228631" lvl="0" marL="228600" rtl="0" algn="l">
              <a:lnSpc>
                <a:spcPct val="90000"/>
              </a:lnSpc>
              <a:spcBef>
                <a:spcPts val="1000"/>
              </a:spcBef>
              <a:spcAft>
                <a:spcPts val="0"/>
              </a:spcAft>
              <a:buClr>
                <a:srgbClr val="000000"/>
              </a:buClr>
              <a:buSzPct val="100000"/>
              <a:buChar char="•"/>
            </a:pPr>
            <a:r>
              <a:rPr lang="en-US" sz="1900">
                <a:solidFill>
                  <a:srgbClr val="000000"/>
                </a:solidFill>
              </a:rPr>
              <a:t>Workup: XR (AP and frog leg)</a:t>
            </a:r>
            <a:endParaRPr/>
          </a:p>
          <a:p>
            <a:pPr indent="-228631" lvl="0" marL="228600" rtl="0" algn="l">
              <a:lnSpc>
                <a:spcPct val="90000"/>
              </a:lnSpc>
              <a:spcBef>
                <a:spcPts val="1000"/>
              </a:spcBef>
              <a:spcAft>
                <a:spcPts val="0"/>
              </a:spcAft>
              <a:buClr>
                <a:srgbClr val="000000"/>
              </a:buClr>
              <a:buSzPct val="100000"/>
              <a:buChar char="•"/>
            </a:pPr>
            <a:r>
              <a:rPr lang="en-US" sz="1900">
                <a:solidFill>
                  <a:srgbClr val="000000"/>
                </a:solidFill>
              </a:rPr>
              <a:t>Treatment: two categories</a:t>
            </a:r>
            <a:endParaRPr/>
          </a:p>
          <a:p>
            <a:pPr indent="-228631" lvl="1" marL="685800" rtl="0" algn="l">
              <a:lnSpc>
                <a:spcPct val="90000"/>
              </a:lnSpc>
              <a:spcBef>
                <a:spcPts val="500"/>
              </a:spcBef>
              <a:spcAft>
                <a:spcPts val="0"/>
              </a:spcAft>
              <a:buClr>
                <a:srgbClr val="000000"/>
              </a:buClr>
              <a:buSzPct val="100000"/>
              <a:buChar char="•"/>
            </a:pPr>
            <a:r>
              <a:rPr lang="en-US" sz="1500">
                <a:solidFill>
                  <a:srgbClr val="000000"/>
                </a:solidFill>
              </a:rPr>
              <a:t>&lt;~8yo: non-op, protect with minimizing weight bearing, PT until re-ossification occurs</a:t>
            </a:r>
            <a:endParaRPr/>
          </a:p>
          <a:p>
            <a:pPr indent="-228631" lvl="1" marL="685800" rtl="0" algn="l">
              <a:lnSpc>
                <a:spcPct val="90000"/>
              </a:lnSpc>
              <a:spcBef>
                <a:spcPts val="500"/>
              </a:spcBef>
              <a:spcAft>
                <a:spcPts val="0"/>
              </a:spcAft>
              <a:buClr>
                <a:srgbClr val="000000"/>
              </a:buClr>
              <a:buSzPct val="100000"/>
              <a:buChar char="•"/>
            </a:pPr>
            <a:r>
              <a:rPr lang="en-US" sz="1500">
                <a:solidFill>
                  <a:srgbClr val="000000"/>
                </a:solidFill>
              </a:rPr>
              <a:t>&gt;~8yo: operative repair</a:t>
            </a:r>
            <a:endParaRPr/>
          </a:p>
          <a:p>
            <a:pPr indent="-228631" lvl="0" marL="228600" rtl="0" algn="l">
              <a:lnSpc>
                <a:spcPct val="90000"/>
              </a:lnSpc>
              <a:spcBef>
                <a:spcPts val="1000"/>
              </a:spcBef>
              <a:spcAft>
                <a:spcPts val="0"/>
              </a:spcAft>
              <a:buClr>
                <a:srgbClr val="000000"/>
              </a:buClr>
              <a:buSzPct val="100000"/>
              <a:buChar char="•"/>
            </a:pPr>
            <a:r>
              <a:rPr lang="en-US" sz="1900">
                <a:solidFill>
                  <a:srgbClr val="000000"/>
                </a:solidFill>
              </a:rPr>
              <a:t>Complications: destruction of femoral head, limb length discrepancy, severely reduced ROM, chronic arthritis </a:t>
            </a:r>
            <a:endParaRPr/>
          </a:p>
        </p:txBody>
      </p:sp>
      <p:pic>
        <p:nvPicPr>
          <p:cNvPr descr="A picture containing X-ray film&#10;&#10;Description automatically generated" id="289" name="Google Shape;289;p22"/>
          <p:cNvPicPr preferRelativeResize="0"/>
          <p:nvPr/>
        </p:nvPicPr>
        <p:blipFill rotWithShape="1">
          <a:blip r:embed="rId4">
            <a:alphaModFix/>
          </a:blip>
          <a:srcRect b="0" l="0" r="0" t="0"/>
          <a:stretch/>
        </p:blipFill>
        <p:spPr>
          <a:xfrm>
            <a:off x="6383242" y="2546726"/>
            <a:ext cx="5004086" cy="412424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23"/>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96" name="Google Shape;296;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97" name="Google Shape;297;p23"/>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Osgood-Schlatter Disease</a:t>
            </a:r>
            <a:endParaRPr/>
          </a:p>
        </p:txBody>
      </p:sp>
      <p:sp>
        <p:nvSpPr>
          <p:cNvPr id="298" name="Google Shape;298;p23"/>
          <p:cNvSpPr txBox="1"/>
          <p:nvPr>
            <p:ph idx="1" type="body"/>
          </p:nvPr>
        </p:nvSpPr>
        <p:spPr>
          <a:xfrm>
            <a:off x="804671" y="2827419"/>
            <a:ext cx="5942117" cy="3741566"/>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Inflammation from repetitive stress injury to the tibial tubercle (tibial tuberosity apophysitis)</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Peak incidence 8-15y/o</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Risk factors: male, repetitive jumping actions</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Mechanism: repetitive stress on the extensor mechanism causes a traction injury</a:t>
            </a:r>
            <a:endParaRPr/>
          </a:p>
        </p:txBody>
      </p:sp>
      <p:pic>
        <p:nvPicPr>
          <p:cNvPr descr="Diagram&#10;&#10;Description automatically generated" id="299" name="Google Shape;299;p23"/>
          <p:cNvPicPr preferRelativeResize="0"/>
          <p:nvPr/>
        </p:nvPicPr>
        <p:blipFill rotWithShape="1">
          <a:blip r:embed="rId4">
            <a:alphaModFix/>
          </a:blip>
          <a:srcRect b="0" l="0" r="0" t="0"/>
          <a:stretch/>
        </p:blipFill>
        <p:spPr>
          <a:xfrm>
            <a:off x="7620216" y="2753936"/>
            <a:ext cx="3166491" cy="38150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p24"/>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06" name="Google Shape;306;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7" name="Google Shape;307;p24"/>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Osgood-Schlatter Disease</a:t>
            </a:r>
            <a:endParaRPr/>
          </a:p>
        </p:txBody>
      </p:sp>
      <p:sp>
        <p:nvSpPr>
          <p:cNvPr id="308" name="Google Shape;308;p24"/>
          <p:cNvSpPr txBox="1"/>
          <p:nvPr>
            <p:ph idx="1" type="body"/>
          </p:nvPr>
        </p:nvSpPr>
        <p:spPr>
          <a:xfrm>
            <a:off x="804672" y="2827418"/>
            <a:ext cx="5596128" cy="3778621"/>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Presentation: pain in the anterior knee exacerbated by kneeling or climbing stairs</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Exam: tenderness and/or swelling over the tibial tuberosity, pain with knee extension against resistance</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Workup: x-ray with fragmentation or enlargement of the tibial tubercle, blurring of the patella tendon</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Treatment: NSAIDs, rest, ice, refractory cases potential casting or surgical repair</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Complications: mostly from the treatments if necessary to cast or repair</a:t>
            </a:r>
            <a:endParaRPr/>
          </a:p>
        </p:txBody>
      </p:sp>
      <p:pic>
        <p:nvPicPr>
          <p:cNvPr descr="A close-up of a white gloved hand&#10;&#10;Description automatically generated with low confidence" id="309" name="Google Shape;309;p24"/>
          <p:cNvPicPr preferRelativeResize="0"/>
          <p:nvPr/>
        </p:nvPicPr>
        <p:blipFill rotWithShape="1">
          <a:blip r:embed="rId4">
            <a:alphaModFix/>
          </a:blip>
          <a:srcRect b="0" l="0" r="0" t="0"/>
          <a:stretch/>
        </p:blipFill>
        <p:spPr>
          <a:xfrm>
            <a:off x="7358063" y="2623399"/>
            <a:ext cx="3186112" cy="39826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p25"/>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16" name="Google Shape;316;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7" name="Google Shape;317;p25"/>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Pediatric Bone Malignancy</a:t>
            </a:r>
            <a:endParaRPr/>
          </a:p>
        </p:txBody>
      </p:sp>
      <p:sp>
        <p:nvSpPr>
          <p:cNvPr id="318" name="Google Shape;318;p25"/>
          <p:cNvSpPr txBox="1"/>
          <p:nvPr>
            <p:ph idx="1" type="body"/>
          </p:nvPr>
        </p:nvSpPr>
        <p:spPr>
          <a:xfrm>
            <a:off x="804672" y="2827418"/>
            <a:ext cx="5596128" cy="3778621"/>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Several different types of tumors causing limps but only 3 common malignancies: Ewing Sarcoma, osteosarcoma, and leukemia</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Peak incidence varies based on which malignancy</a:t>
            </a:r>
            <a:endParaRPr/>
          </a:p>
          <a:p>
            <a:pPr indent="-228600" lvl="1" marL="685800" rtl="0" algn="l">
              <a:lnSpc>
                <a:spcPct val="90000"/>
              </a:lnSpc>
              <a:spcBef>
                <a:spcPts val="500"/>
              </a:spcBef>
              <a:spcAft>
                <a:spcPts val="0"/>
              </a:spcAft>
              <a:buClr>
                <a:srgbClr val="000000"/>
              </a:buClr>
              <a:buSzPts val="1500"/>
              <a:buChar char="•"/>
            </a:pPr>
            <a:r>
              <a:rPr lang="en-US" sz="1500">
                <a:solidFill>
                  <a:srgbClr val="000000"/>
                </a:solidFill>
              </a:rPr>
              <a:t>Leukemia: 2-10yo</a:t>
            </a:r>
            <a:endParaRPr/>
          </a:p>
          <a:p>
            <a:pPr indent="-228600" lvl="1" marL="685800" rtl="0" algn="l">
              <a:lnSpc>
                <a:spcPct val="90000"/>
              </a:lnSpc>
              <a:spcBef>
                <a:spcPts val="500"/>
              </a:spcBef>
              <a:spcAft>
                <a:spcPts val="0"/>
              </a:spcAft>
              <a:buClr>
                <a:srgbClr val="000000"/>
              </a:buClr>
              <a:buSzPts val="1500"/>
              <a:buChar char="•"/>
            </a:pPr>
            <a:r>
              <a:rPr lang="en-US" sz="1500">
                <a:solidFill>
                  <a:srgbClr val="000000"/>
                </a:solidFill>
              </a:rPr>
              <a:t>Ewing’s Sarcoma and osteosarcoma: teens to 20s</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Risk Factors: genetics</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Mechanism: causes pain by primary bone destruction (Ewing and osteosarcoma) vs increased medullary pressure/inflammation (leukemia)</a:t>
            </a:r>
            <a:endParaRPr/>
          </a:p>
        </p:txBody>
      </p:sp>
      <p:pic>
        <p:nvPicPr>
          <p:cNvPr descr="Diagram&#10;&#10;Description automatically generated" id="319" name="Google Shape;319;p25"/>
          <p:cNvPicPr preferRelativeResize="0"/>
          <p:nvPr/>
        </p:nvPicPr>
        <p:blipFill rotWithShape="1">
          <a:blip r:embed="rId4">
            <a:alphaModFix/>
          </a:blip>
          <a:srcRect b="0" l="0" r="0" t="0"/>
          <a:stretch/>
        </p:blipFill>
        <p:spPr>
          <a:xfrm>
            <a:off x="7755187" y="2587284"/>
            <a:ext cx="3265238" cy="401875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4" name="Shape 324"/>
        <p:cNvGrpSpPr/>
        <p:nvPr/>
      </p:nvGrpSpPr>
      <p:grpSpPr>
        <a:xfrm>
          <a:off x="0" y="0"/>
          <a:ext cx="0" cy="0"/>
          <a:chOff x="0" y="0"/>
          <a:chExt cx="0" cy="0"/>
        </a:xfrm>
      </p:grpSpPr>
      <p:sp>
        <p:nvSpPr>
          <p:cNvPr id="325" name="Google Shape;325;p26"/>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26" name="Google Shape;326;p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7" name="Google Shape;327;p26"/>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Pediatric Bone Malignancy</a:t>
            </a:r>
            <a:endParaRPr/>
          </a:p>
        </p:txBody>
      </p:sp>
      <p:sp>
        <p:nvSpPr>
          <p:cNvPr id="328" name="Google Shape;328;p26"/>
          <p:cNvSpPr txBox="1"/>
          <p:nvPr>
            <p:ph idx="1" type="body"/>
          </p:nvPr>
        </p:nvSpPr>
        <p:spPr>
          <a:xfrm>
            <a:off x="804672" y="2827418"/>
            <a:ext cx="5596128" cy="3778621"/>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Presentation: usually unilateral leg/hip pain, can be intermittent or constant, worse at night preventing sleep, intermittent low-grade fevers also at night </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Exam: no specific external findings, antalgic gait</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Workup: x-ray, lab work including CBC, possible MRI if indicated</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Treatment: chemotherapy, primary resection</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Complications: metastatic disease, pathologic fracture, blast crisis/TLS (leukemia)</a:t>
            </a:r>
            <a:endParaRPr/>
          </a:p>
        </p:txBody>
      </p:sp>
      <p:pic>
        <p:nvPicPr>
          <p:cNvPr descr="A close-up of a leg&#10;&#10;Description automatically generated with low confidence" id="329" name="Google Shape;329;p26"/>
          <p:cNvPicPr preferRelativeResize="0"/>
          <p:nvPr/>
        </p:nvPicPr>
        <p:blipFill rotWithShape="1">
          <a:blip r:embed="rId4">
            <a:alphaModFix/>
          </a:blip>
          <a:srcRect b="0" l="0" r="0" t="0"/>
          <a:stretch/>
        </p:blipFill>
        <p:spPr>
          <a:xfrm>
            <a:off x="6652595" y="2644228"/>
            <a:ext cx="2404154" cy="3823087"/>
          </a:xfrm>
          <a:prstGeom prst="rect">
            <a:avLst/>
          </a:prstGeom>
          <a:noFill/>
          <a:ln>
            <a:noFill/>
          </a:ln>
        </p:spPr>
      </p:pic>
      <p:pic>
        <p:nvPicPr>
          <p:cNvPr descr="A picture containing X-ray film, close, blur&#10;&#10;Description automatically generated" id="330" name="Google Shape;330;p26"/>
          <p:cNvPicPr preferRelativeResize="0"/>
          <p:nvPr/>
        </p:nvPicPr>
        <p:blipFill rotWithShape="1">
          <a:blip r:embed="rId5">
            <a:alphaModFix/>
          </a:blip>
          <a:srcRect b="0" l="0" r="0" t="0"/>
          <a:stretch/>
        </p:blipFill>
        <p:spPr>
          <a:xfrm>
            <a:off x="9412350" y="2644228"/>
            <a:ext cx="2404154" cy="383659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References</a:t>
            </a:r>
            <a:endParaRPr/>
          </a:p>
        </p:txBody>
      </p:sp>
      <p:sp>
        <p:nvSpPr>
          <p:cNvPr id="336" name="Google Shape;336;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en-US"/>
              <a:t>Evan Siegall Eric Shirley, Team O, Sharma A, Khan AQ. Hip Septic Arthritis - Pediatric. Orthobullets. https://www.orthobullets.com/pediatrics/4032/hip-septic-arthritis--pediatric. Published June 8, 2020. Accessed March 7, 2021. </a:t>
            </a:r>
            <a:endParaRPr/>
          </a:p>
          <a:p>
            <a:pPr indent="-228600" lvl="0" marL="228600" rtl="0" algn="l">
              <a:lnSpc>
                <a:spcPct val="90000"/>
              </a:lnSpc>
              <a:spcBef>
                <a:spcPts val="1000"/>
              </a:spcBef>
              <a:spcAft>
                <a:spcPts val="0"/>
              </a:spcAft>
              <a:buClr>
                <a:schemeClr val="dk1"/>
              </a:buClr>
              <a:buSzPct val="100000"/>
              <a:buChar char="•"/>
            </a:pPr>
            <a:r>
              <a:rPr lang="en-US"/>
              <a:t>Rachel Goldstein Paul Choi, Lalonde F, Schreiber VM, et al. Slipped Capital Femoral Epiphysis (SCFE). Orthobullets. https://www.orthobullets.com/pediatrics/4040/slipped-capital-femoral-epiphysis-scfe. Published March 3, 2020. Accessed March 7, 2021. </a:t>
            </a:r>
            <a:endParaRPr/>
          </a:p>
          <a:p>
            <a:pPr indent="-228600" lvl="0" marL="228600" rtl="0" algn="l">
              <a:lnSpc>
                <a:spcPct val="90000"/>
              </a:lnSpc>
              <a:spcBef>
                <a:spcPts val="1000"/>
              </a:spcBef>
              <a:spcAft>
                <a:spcPts val="0"/>
              </a:spcAft>
              <a:buClr>
                <a:schemeClr val="dk1"/>
              </a:buClr>
              <a:buSzPct val="100000"/>
              <a:buChar char="•"/>
            </a:pPr>
            <a:r>
              <a:rPr lang="en-US"/>
              <a:t>Gaines CB. Slipped Capital Femoral Epiphysis (SCFE). REBEL EM - Emergency Medicine Blog. https://rebelem.com/slipped-capital-femoral-epiphysis-scfe/. Published August 31, 2020. Accessed March 7, 2021. </a:t>
            </a:r>
            <a:endParaRPr/>
          </a:p>
          <a:p>
            <a:pPr indent="-228600" lvl="0" marL="228600" rtl="0" algn="l">
              <a:lnSpc>
                <a:spcPct val="90000"/>
              </a:lnSpc>
              <a:spcBef>
                <a:spcPts val="1000"/>
              </a:spcBef>
              <a:spcAft>
                <a:spcPts val="0"/>
              </a:spcAft>
              <a:buClr>
                <a:schemeClr val="dk1"/>
              </a:buClr>
              <a:buSzPct val="100000"/>
              <a:buChar char="•"/>
            </a:pPr>
            <a:r>
              <a:rPr lang="en-US"/>
              <a:t>Edgington J, Abousamra O, Skaggs D. Transient Synovitis of Hip. Orthobullets. https://www.orthobullets.com/pediatrics/4030/transient-synovitis-of-hip. Published April 5, 2020. Accessed March 8, 2021. </a:t>
            </a:r>
            <a:endParaRPr/>
          </a:p>
          <a:p>
            <a:pPr indent="-228600" lvl="0" marL="228600" rtl="0" algn="l">
              <a:lnSpc>
                <a:spcPct val="90000"/>
              </a:lnSpc>
              <a:spcBef>
                <a:spcPts val="1000"/>
              </a:spcBef>
              <a:spcAft>
                <a:spcPts val="0"/>
              </a:spcAft>
              <a:buClr>
                <a:schemeClr val="dk1"/>
              </a:buClr>
              <a:buSzPct val="100000"/>
              <a:buChar char="•"/>
            </a:pPr>
            <a:r>
              <a:rPr lang="en-US"/>
              <a:t>STEERE ALLENC. Treatment of Lyme Arthritis. </a:t>
            </a:r>
            <a:r>
              <a:rPr i="1" lang="en-US"/>
              <a:t>The Journal of Rheumatology</a:t>
            </a:r>
            <a:r>
              <a:rPr lang="en-US"/>
              <a:t>. 2019;46(8):871-873. doi:10.3899/jrheum.190320 </a:t>
            </a:r>
            <a:endParaRPr/>
          </a:p>
          <a:p>
            <a:pPr indent="-90804" lvl="0" marL="228600" rtl="0" algn="l">
              <a:lnSpc>
                <a:spcPct val="90000"/>
              </a:lnSpc>
              <a:spcBef>
                <a:spcPts val="1000"/>
              </a:spcBef>
              <a:spcAft>
                <a:spcPts val="0"/>
              </a:spcAft>
              <a:buClr>
                <a:schemeClr val="dk1"/>
              </a:buClr>
              <a:buSzPct val="100000"/>
              <a:buNone/>
            </a:pPr>
            <a:r>
              <a:t/>
            </a:r>
            <a:endParaRPr/>
          </a:p>
          <a:p>
            <a:pPr indent="-90804" lvl="0" marL="228600" rtl="0" algn="l">
              <a:lnSpc>
                <a:spcPct val="90000"/>
              </a:lnSpc>
              <a:spcBef>
                <a:spcPts val="1000"/>
              </a:spcBef>
              <a:spcAft>
                <a:spcPts val="0"/>
              </a:spcAft>
              <a:buClr>
                <a:schemeClr val="dk1"/>
              </a:buClr>
              <a:buSzPct val="100000"/>
              <a:buNone/>
            </a:pPr>
            <a:r>
              <a:t/>
            </a:r>
            <a:endParaRPr/>
          </a:p>
          <a:p>
            <a:pPr indent="-90804"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References</a:t>
            </a:r>
            <a:endParaRPr/>
          </a:p>
        </p:txBody>
      </p:sp>
      <p:sp>
        <p:nvSpPr>
          <p:cNvPr id="342" name="Google Shape;342;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Char char="•"/>
            </a:pPr>
            <a:r>
              <a:rPr lang="en-US"/>
              <a:t>Lindsay Andras Robert Kay, Rachel Goldstein Paul Choi, Robert Kay Deirdre Ryan, et al. Developmental Dysplasia of the Hip (DDH). Orthobullets. https://www.orthobullets.com/pediatrics/4118/developmental-dysplasia-of-the-hip-ddh. Published October 29, 2020. Accessed March 8, 2021. </a:t>
            </a:r>
            <a:endParaRPr/>
          </a:p>
          <a:p>
            <a:pPr indent="-228600" lvl="0" marL="228600" rtl="0" algn="l">
              <a:lnSpc>
                <a:spcPct val="90000"/>
              </a:lnSpc>
              <a:spcBef>
                <a:spcPts val="1000"/>
              </a:spcBef>
              <a:spcAft>
                <a:spcPts val="0"/>
              </a:spcAft>
              <a:buClr>
                <a:schemeClr val="dk1"/>
              </a:buClr>
              <a:buSzPct val="100000"/>
              <a:buChar char="•"/>
            </a:pPr>
            <a:r>
              <a:rPr lang="en-US"/>
              <a:t>Giancane G, Consolaro A, Lanni S, Davì S, Schiappapietra B, Ravelli A. Juvenile Idiopathic Arthritis: Diagnosis and Treatment. </a:t>
            </a:r>
            <a:r>
              <a:rPr i="1" lang="en-US"/>
              <a:t>Rheumatol Ther</a:t>
            </a:r>
            <a:r>
              <a:rPr lang="en-US"/>
              <a:t>. 2016;3(2):187-207. doi:10.1007/s40744-016-0040-4</a:t>
            </a:r>
            <a:endParaRPr/>
          </a:p>
          <a:p>
            <a:pPr indent="-228600" lvl="0" marL="228600" rtl="0" algn="l">
              <a:lnSpc>
                <a:spcPct val="90000"/>
              </a:lnSpc>
              <a:spcBef>
                <a:spcPts val="1000"/>
              </a:spcBef>
              <a:spcAft>
                <a:spcPts val="0"/>
              </a:spcAft>
              <a:buClr>
                <a:schemeClr val="dk1"/>
              </a:buClr>
              <a:buSzPct val="100000"/>
              <a:buChar char="•"/>
            </a:pPr>
            <a:r>
              <a:rPr lang="en-US"/>
              <a:t>Rachel Goldstein Paul Choi, Robert Kay Deirdre Ryan, Paul Choi Rachel Goldstein, Yousif M, Poptani A. Legg-Calve-Perthes Disease. Orthobullets. https://www.orthobullets.com/pediatrics/4119/legg-calve-perthes-disease. Published December 19, 2020. Accessed March 8, 2021. </a:t>
            </a:r>
            <a:endParaRPr/>
          </a:p>
          <a:p>
            <a:pPr indent="-228600" lvl="0" marL="228600" rtl="0" algn="l">
              <a:lnSpc>
                <a:spcPct val="90000"/>
              </a:lnSpc>
              <a:spcBef>
                <a:spcPts val="1000"/>
              </a:spcBef>
              <a:spcAft>
                <a:spcPts val="0"/>
              </a:spcAft>
              <a:buClr>
                <a:schemeClr val="dk1"/>
              </a:buClr>
              <a:buSzPct val="100000"/>
              <a:buChar char="•"/>
            </a:pPr>
            <a:r>
              <a:rPr lang="en-US"/>
              <a:t>Dold A. Osgood Schlatter's Disease (Tibial Tubercle Apophysitis). Orthobullets. https://www.orthobullets.com/knee-and-sports/3029/osgood-schlatters-disease-tibial-tubercle-apophysitis. Published October 6, 2016. Accessed March 8, 2021. </a:t>
            </a:r>
            <a:endParaRPr/>
          </a:p>
          <a:p>
            <a:pPr indent="-228600" lvl="0" marL="228600" rtl="0" algn="l">
              <a:lnSpc>
                <a:spcPct val="90000"/>
              </a:lnSpc>
              <a:spcBef>
                <a:spcPts val="1000"/>
              </a:spcBef>
              <a:spcAft>
                <a:spcPts val="0"/>
              </a:spcAft>
              <a:buClr>
                <a:schemeClr val="dk1"/>
              </a:buClr>
              <a:buSzPct val="100000"/>
              <a:buChar char="•"/>
            </a:pPr>
            <a:r>
              <a:rPr lang="en-US"/>
              <a:t>Lefèvre Y, Ceroni D, Läedermann A, et al. Pediatric leukemia revealed by a limping episode: A report of four cases. </a:t>
            </a:r>
            <a:r>
              <a:rPr i="1" lang="en-US"/>
              <a:t>Orthopaedics &amp; Traumatology: Surgery &amp; Research</a:t>
            </a:r>
            <a:r>
              <a:rPr lang="en-US"/>
              <a:t>. 2009;95(1):77-81. doi:10.1016/j.otsr.2008.09.004 </a:t>
            </a:r>
            <a:endParaRPr/>
          </a:p>
          <a:p>
            <a:pPr indent="-104140" lvl="0" marL="228600" rtl="0" algn="l">
              <a:lnSpc>
                <a:spcPct val="90000"/>
              </a:lnSpc>
              <a:spcBef>
                <a:spcPts val="1000"/>
              </a:spcBef>
              <a:spcAft>
                <a:spcPts val="0"/>
              </a:spcAft>
              <a:buClr>
                <a:schemeClr val="dk1"/>
              </a:buClr>
              <a:buSzPct val="100000"/>
              <a:buNone/>
            </a:pPr>
            <a:r>
              <a:t/>
            </a:r>
            <a:endParaRPr/>
          </a:p>
          <a:p>
            <a:pPr indent="-104140" lvl="0" marL="228600" rtl="0" algn="l">
              <a:lnSpc>
                <a:spcPct val="90000"/>
              </a:lnSpc>
              <a:spcBef>
                <a:spcPts val="1000"/>
              </a:spcBef>
              <a:spcAft>
                <a:spcPts val="0"/>
              </a:spcAft>
              <a:buClr>
                <a:schemeClr val="dk1"/>
              </a:buClr>
              <a:buSzPct val="100000"/>
              <a:buNone/>
            </a:pPr>
            <a:r>
              <a:t/>
            </a:r>
            <a:endParaRPr/>
          </a:p>
          <a:p>
            <a:pPr indent="-10414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3"/>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5" name="Google Shape;105;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6" name="Google Shape;106;p3"/>
          <p:cNvSpPr txBox="1"/>
          <p:nvPr>
            <p:ph type="title"/>
          </p:nvPr>
        </p:nvSpPr>
        <p:spPr>
          <a:xfrm>
            <a:off x="1179226" y="826680"/>
            <a:ext cx="983354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Goals and Objectives</a:t>
            </a:r>
            <a:endParaRPr/>
          </a:p>
        </p:txBody>
      </p:sp>
      <p:sp>
        <p:nvSpPr>
          <p:cNvPr id="107" name="Google Shape;107;p3"/>
          <p:cNvSpPr txBox="1"/>
          <p:nvPr>
            <p:ph idx="1" type="body"/>
          </p:nvPr>
        </p:nvSpPr>
        <p:spPr>
          <a:xfrm>
            <a:off x="1179226" y="3092970"/>
            <a:ext cx="9833548" cy="349356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400"/>
              <a:buChar char="•"/>
            </a:pPr>
            <a:r>
              <a:rPr lang="en-US" sz="2400">
                <a:solidFill>
                  <a:srgbClr val="000000"/>
                </a:solidFill>
              </a:rPr>
              <a:t>List</a:t>
            </a:r>
            <a:r>
              <a:rPr lang="en-US" sz="2400">
                <a:solidFill>
                  <a:srgbClr val="000000"/>
                </a:solidFill>
              </a:rPr>
              <a:t> the common differentials for a child with a limp</a:t>
            </a:r>
            <a:endParaRPr sz="2400">
              <a:solidFill>
                <a:srgbClr val="000000"/>
              </a:solidFill>
            </a:endParaRPr>
          </a:p>
          <a:p>
            <a:pPr indent="-228600" lvl="0" marL="228600" rtl="0" algn="l">
              <a:lnSpc>
                <a:spcPct val="90000"/>
              </a:lnSpc>
              <a:spcBef>
                <a:spcPts val="0"/>
              </a:spcBef>
              <a:spcAft>
                <a:spcPts val="0"/>
              </a:spcAft>
              <a:buClr>
                <a:srgbClr val="000000"/>
              </a:buClr>
              <a:buSzPts val="2400"/>
              <a:buChar char="•"/>
            </a:pPr>
            <a:r>
              <a:rPr lang="en-US" sz="2400">
                <a:solidFill>
                  <a:srgbClr val="000000"/>
                </a:solidFill>
              </a:rPr>
              <a:t>List the ”can’t miss” diagnosis for a child with a limp</a:t>
            </a:r>
            <a:endParaRPr/>
          </a:p>
          <a:p>
            <a:pPr indent="-228600" lvl="0" marL="228600" rtl="0" algn="l">
              <a:lnSpc>
                <a:spcPct val="90000"/>
              </a:lnSpc>
              <a:spcBef>
                <a:spcPts val="1000"/>
              </a:spcBef>
              <a:spcAft>
                <a:spcPts val="0"/>
              </a:spcAft>
              <a:buClr>
                <a:srgbClr val="000000"/>
              </a:buClr>
              <a:buSzPts val="2400"/>
              <a:buChar char="•"/>
            </a:pPr>
            <a:r>
              <a:rPr lang="en-US" sz="2400">
                <a:solidFill>
                  <a:srgbClr val="000000"/>
                </a:solidFill>
              </a:rPr>
              <a:t>Discuss the evaluation and workup of a child presenting with a limp in the emergency department</a:t>
            </a:r>
            <a:endParaRPr/>
          </a:p>
          <a:p>
            <a:pPr indent="-228600" lvl="0" marL="228600" rtl="0" algn="l">
              <a:lnSpc>
                <a:spcPct val="90000"/>
              </a:lnSpc>
              <a:spcBef>
                <a:spcPts val="1000"/>
              </a:spcBef>
              <a:spcAft>
                <a:spcPts val="0"/>
              </a:spcAft>
              <a:buClr>
                <a:srgbClr val="000000"/>
              </a:buClr>
              <a:buSzPts val="2400"/>
              <a:buChar char="•"/>
            </a:pPr>
            <a:r>
              <a:rPr lang="en-US" sz="2400">
                <a:solidFill>
                  <a:srgbClr val="000000"/>
                </a:solidFill>
              </a:rPr>
              <a:t>Describe</a:t>
            </a:r>
            <a:r>
              <a:rPr lang="en-US" sz="2400">
                <a:solidFill>
                  <a:srgbClr val="000000"/>
                </a:solidFill>
              </a:rPr>
              <a:t> treatment plans for the common diagnoses of a child with a limp</a:t>
            </a:r>
            <a:endParaRPr/>
          </a:p>
          <a:p>
            <a:pPr indent="-228600" lvl="0" marL="228600" rtl="0" algn="l">
              <a:lnSpc>
                <a:spcPct val="90000"/>
              </a:lnSpc>
              <a:spcBef>
                <a:spcPts val="1000"/>
              </a:spcBef>
              <a:spcAft>
                <a:spcPts val="0"/>
              </a:spcAft>
              <a:buClr>
                <a:srgbClr val="000000"/>
              </a:buClr>
              <a:buSzPts val="2400"/>
              <a:buChar char="•"/>
            </a:pPr>
            <a:r>
              <a:rPr lang="en-US" sz="2400">
                <a:solidFill>
                  <a:srgbClr val="000000"/>
                </a:solidFill>
              </a:rPr>
              <a:t>Discuss the potential complications of some of the common etiologies for a limping</a:t>
            </a:r>
            <a:endParaRPr/>
          </a:p>
          <a:p>
            <a:pPr indent="-76200" lvl="0" marL="228600" rtl="0" algn="l">
              <a:lnSpc>
                <a:spcPct val="90000"/>
              </a:lnSpc>
              <a:spcBef>
                <a:spcPts val="1000"/>
              </a:spcBef>
              <a:spcAft>
                <a:spcPts val="0"/>
              </a:spcAft>
              <a:buClr>
                <a:schemeClr val="dk1"/>
              </a:buClr>
              <a:buSzPts val="2400"/>
              <a:buNone/>
            </a:pPr>
            <a:r>
              <a:t/>
            </a:r>
            <a:endParaRPr sz="24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2" name="Shape 112"/>
        <p:cNvGrpSpPr/>
        <p:nvPr/>
      </p:nvGrpSpPr>
      <p:grpSpPr>
        <a:xfrm>
          <a:off x="0" y="0"/>
          <a:ext cx="0" cy="0"/>
          <a:chOff x="0" y="0"/>
          <a:chExt cx="0" cy="0"/>
        </a:xfrm>
      </p:grpSpPr>
      <p:sp>
        <p:nvSpPr>
          <p:cNvPr id="113" name="Google Shape;113;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A picture containing person, indoor, bed&#10;&#10;Description automatically generated" id="114" name="Google Shape;114;p4"/>
          <p:cNvPicPr preferRelativeResize="0"/>
          <p:nvPr>
            <p:ph idx="1" type="body"/>
          </p:nvPr>
        </p:nvPicPr>
        <p:blipFill rotWithShape="1">
          <a:blip r:embed="rId3">
            <a:alphaModFix/>
          </a:blip>
          <a:srcRect b="0" l="0" r="0" t="0"/>
          <a:stretch/>
        </p:blipFill>
        <p:spPr>
          <a:xfrm>
            <a:off x="1888331" y="13525"/>
            <a:ext cx="8415338" cy="6844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5"/>
          <p:cNvSpPr/>
          <p:nvPr/>
        </p:nvSpPr>
        <p:spPr>
          <a:xfrm>
            <a:off x="1354372" y="0"/>
            <a:ext cx="9483256" cy="6858000"/>
          </a:xfrm>
          <a:prstGeom prst="rect">
            <a:avLst/>
          </a:prstGeom>
          <a:solidFill>
            <a:srgbClr val="6E54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1" name="Google Shape;121;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2" name="Google Shape;122;p5"/>
          <p:cNvSpPr/>
          <p:nvPr/>
        </p:nvSpPr>
        <p:spPr>
          <a:xfrm>
            <a:off x="2144484" y="0"/>
            <a:ext cx="7837716" cy="6858000"/>
          </a:xfrm>
          <a:custGeom>
            <a:rect b="b" l="l" r="r" t="t"/>
            <a:pathLst>
              <a:path extrusionOk="0" h="6858000" w="7837716">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lt1"/>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red triangle with a skull and crossbones&#10;&#10;Description automatically generated with low confidence" id="123" name="Google Shape;123;p5"/>
          <p:cNvPicPr preferRelativeResize="0"/>
          <p:nvPr>
            <p:ph idx="1" type="body"/>
          </p:nvPr>
        </p:nvPicPr>
        <p:blipFill rotWithShape="1">
          <a:blip r:embed="rId4">
            <a:alphaModFix/>
          </a:blip>
          <a:srcRect b="0" l="0" r="0" t="0"/>
          <a:stretch/>
        </p:blipFill>
        <p:spPr>
          <a:xfrm>
            <a:off x="3392121" y="725121"/>
            <a:ext cx="5407757" cy="54077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6"/>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0" name="Google Shape;130;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1" name="Google Shape;131;p6"/>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Slipped Capital Femoral Epiphysis</a:t>
            </a:r>
            <a:endParaRPr/>
          </a:p>
        </p:txBody>
      </p:sp>
      <p:sp>
        <p:nvSpPr>
          <p:cNvPr id="132" name="Google Shape;132;p6"/>
          <p:cNvSpPr txBox="1"/>
          <p:nvPr>
            <p:ph idx="1" type="body"/>
          </p:nvPr>
        </p:nvSpPr>
        <p:spPr>
          <a:xfrm>
            <a:off x="804671" y="2827418"/>
            <a:ext cx="5181791" cy="3918981"/>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Shearing/slipping of the femoral epiphysis in relation to the rest of the femur</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Peak incidence ~12yo</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Risk factors: male, obese</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Mechanism: normal walking forces on a susceptible physis</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Bilateral involvement in ~25% of cases</a:t>
            </a:r>
            <a:endParaRPr/>
          </a:p>
          <a:p>
            <a:pPr indent="-107950" lvl="0" marL="228600" rtl="0" algn="l">
              <a:lnSpc>
                <a:spcPct val="90000"/>
              </a:lnSpc>
              <a:spcBef>
                <a:spcPts val="1000"/>
              </a:spcBef>
              <a:spcAft>
                <a:spcPts val="0"/>
              </a:spcAft>
              <a:buClr>
                <a:schemeClr val="dk1"/>
              </a:buClr>
              <a:buSzPts val="1900"/>
              <a:buNone/>
            </a:pPr>
            <a:r>
              <a:t/>
            </a:r>
            <a:endParaRPr sz="1900">
              <a:solidFill>
                <a:srgbClr val="000000"/>
              </a:solidFill>
            </a:endParaRPr>
          </a:p>
          <a:p>
            <a:pPr indent="-107950" lvl="0" marL="228600" rtl="0" algn="l">
              <a:lnSpc>
                <a:spcPct val="90000"/>
              </a:lnSpc>
              <a:spcBef>
                <a:spcPts val="1000"/>
              </a:spcBef>
              <a:spcAft>
                <a:spcPts val="0"/>
              </a:spcAft>
              <a:buClr>
                <a:schemeClr val="dk1"/>
              </a:buClr>
              <a:buSzPts val="1900"/>
              <a:buNone/>
            </a:pPr>
            <a:r>
              <a:t/>
            </a:r>
            <a:endParaRPr sz="1900">
              <a:solidFill>
                <a:srgbClr val="000000"/>
              </a:solidFill>
            </a:endParaRPr>
          </a:p>
        </p:txBody>
      </p:sp>
      <p:pic>
        <p:nvPicPr>
          <p:cNvPr descr="Diagram&#10;&#10;Description automatically generated" id="133" name="Google Shape;133;p6"/>
          <p:cNvPicPr preferRelativeResize="0"/>
          <p:nvPr/>
        </p:nvPicPr>
        <p:blipFill rotWithShape="1">
          <a:blip r:embed="rId4">
            <a:alphaModFix/>
          </a:blip>
          <a:srcRect b="0" l="0" r="0" t="0"/>
          <a:stretch/>
        </p:blipFill>
        <p:spPr>
          <a:xfrm>
            <a:off x="8119323" y="2671922"/>
            <a:ext cx="2467713" cy="40744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7"/>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0" name="Google Shape;140;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1" name="Google Shape;141;p7"/>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Slipped Capital Femoral Epiphysis</a:t>
            </a:r>
            <a:endParaRPr/>
          </a:p>
        </p:txBody>
      </p:sp>
      <p:sp>
        <p:nvSpPr>
          <p:cNvPr id="142" name="Google Shape;142;p7"/>
          <p:cNvSpPr txBox="1"/>
          <p:nvPr>
            <p:ph idx="1" type="body"/>
          </p:nvPr>
        </p:nvSpPr>
        <p:spPr>
          <a:xfrm>
            <a:off x="804672" y="2827418"/>
            <a:ext cx="5126896" cy="3841355"/>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Presentation: isolated groin/hip pain, inability to bear weight, </a:t>
            </a:r>
            <a:r>
              <a:rPr b="1" lang="en-US" sz="1900">
                <a:solidFill>
                  <a:srgbClr val="000000"/>
                </a:solidFill>
              </a:rPr>
              <a:t>isolated ipsilateral knee pain (15% of cases)</a:t>
            </a:r>
            <a:endParaRPr sz="1900">
              <a:solidFill>
                <a:srgbClr val="000000"/>
              </a:solidFill>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Exam: antalgic gait/inability to bear weight, decreased ROM at the hip</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Workup: x-ray (AP, frog leg) </a:t>
            </a:r>
            <a:endParaRPr/>
          </a:p>
          <a:p>
            <a:pPr indent="-228600" lvl="1" marL="685800" rtl="0" algn="l">
              <a:lnSpc>
                <a:spcPct val="90000"/>
              </a:lnSpc>
              <a:spcBef>
                <a:spcPts val="500"/>
              </a:spcBef>
              <a:spcAft>
                <a:spcPts val="0"/>
              </a:spcAft>
              <a:buClr>
                <a:srgbClr val="000000"/>
              </a:buClr>
              <a:buSzPts val="1500"/>
              <a:buChar char="•"/>
            </a:pPr>
            <a:r>
              <a:rPr lang="en-US" sz="1500">
                <a:solidFill>
                  <a:srgbClr val="000000"/>
                </a:solidFill>
              </a:rPr>
              <a:t>Klein’s Line on AP x-ray</a:t>
            </a:r>
            <a:endParaRPr sz="1900">
              <a:solidFill>
                <a:srgbClr val="000000"/>
              </a:solidFill>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Treatment: ORIF</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Complications: asymmetric/arrested limb growth, chronic arthritis, avascular necrosis of the femoral head</a:t>
            </a:r>
            <a:endParaRPr/>
          </a:p>
          <a:p>
            <a:pPr indent="-107950" lvl="0" marL="228600" rtl="0" algn="l">
              <a:lnSpc>
                <a:spcPct val="90000"/>
              </a:lnSpc>
              <a:spcBef>
                <a:spcPts val="1000"/>
              </a:spcBef>
              <a:spcAft>
                <a:spcPts val="0"/>
              </a:spcAft>
              <a:buClr>
                <a:schemeClr val="dk1"/>
              </a:buClr>
              <a:buSzPts val="1900"/>
              <a:buNone/>
            </a:pPr>
            <a:r>
              <a:t/>
            </a:r>
            <a:endParaRPr sz="1900">
              <a:solidFill>
                <a:srgbClr val="000000"/>
              </a:solidFill>
            </a:endParaRPr>
          </a:p>
        </p:txBody>
      </p:sp>
      <p:pic>
        <p:nvPicPr>
          <p:cNvPr descr="A close-up of a human body&#10;&#10;Description automatically generated with low confidence" id="143" name="Google Shape;143;p7"/>
          <p:cNvPicPr preferRelativeResize="0"/>
          <p:nvPr/>
        </p:nvPicPr>
        <p:blipFill rotWithShape="1">
          <a:blip r:embed="rId4">
            <a:alphaModFix/>
          </a:blip>
          <a:srcRect b="0" l="0" r="0" t="0"/>
          <a:stretch/>
        </p:blipFill>
        <p:spPr>
          <a:xfrm>
            <a:off x="6709199" y="2749547"/>
            <a:ext cx="5126896" cy="39192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8"/>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0" name="Google Shape;150;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1" name="Google Shape;151;p8"/>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Septic Arthritis</a:t>
            </a:r>
            <a:endParaRPr/>
          </a:p>
        </p:txBody>
      </p:sp>
      <p:sp>
        <p:nvSpPr>
          <p:cNvPr id="152" name="Google Shape;152;p8"/>
          <p:cNvSpPr txBox="1"/>
          <p:nvPr>
            <p:ph idx="1" type="body"/>
          </p:nvPr>
        </p:nvSpPr>
        <p:spPr>
          <a:xfrm>
            <a:off x="804672" y="2827419"/>
            <a:ext cx="5153216" cy="3844844"/>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Bacterial infection of the joint with purulent effusion</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Peak incidence in children &lt;2yo</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Most commonly occurs in the hip or knee</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Risk factors: prematurity, invasive procedures</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Mechanism: Hematogenous spread or direct inoculation</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Group B strep in &lt;2, Staph in &gt;2</a:t>
            </a:r>
            <a:endParaRPr/>
          </a:p>
        </p:txBody>
      </p:sp>
      <p:pic>
        <p:nvPicPr>
          <p:cNvPr descr="A child presenting with septic arthritis of the hip with the classic external rotation and adduction of the hip" id="153" name="Google Shape;153;p8"/>
          <p:cNvPicPr preferRelativeResize="0"/>
          <p:nvPr/>
        </p:nvPicPr>
        <p:blipFill rotWithShape="1">
          <a:blip r:embed="rId4">
            <a:alphaModFix/>
          </a:blip>
          <a:srcRect b="0" l="0" r="0" t="0"/>
          <a:stretch/>
        </p:blipFill>
        <p:spPr>
          <a:xfrm>
            <a:off x="6429378" y="2867070"/>
            <a:ext cx="4954693" cy="31586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9"/>
          <p:cNvSpPr/>
          <p:nvPr/>
        </p:nvSpPr>
        <p:spPr>
          <a:xfrm>
            <a:off x="355601" y="0"/>
            <a:ext cx="11480494" cy="2753936"/>
          </a:xfrm>
          <a:prstGeom prst="rect">
            <a:avLst/>
          </a:prstGeom>
          <a:gradFill>
            <a:gsLst>
              <a:gs pos="0">
                <a:srgbClr val="3865B4"/>
              </a:gs>
              <a:gs pos="25000">
                <a:srgbClr val="3865B4"/>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0" name="Google Shape;160;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1" name="Google Shape;161;p9"/>
          <p:cNvSpPr txBox="1"/>
          <p:nvPr>
            <p:ph type="title"/>
          </p:nvPr>
        </p:nvSpPr>
        <p:spPr>
          <a:xfrm>
            <a:off x="1179576" y="822960"/>
            <a:ext cx="9829800" cy="13258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Calibri"/>
              <a:buNone/>
            </a:pPr>
            <a:r>
              <a:rPr lang="en-US" sz="4000">
                <a:solidFill>
                  <a:srgbClr val="FFFFFF"/>
                </a:solidFill>
              </a:rPr>
              <a:t>Septic Arthritis</a:t>
            </a:r>
            <a:endParaRPr/>
          </a:p>
        </p:txBody>
      </p:sp>
      <p:sp>
        <p:nvSpPr>
          <p:cNvPr id="162" name="Google Shape;162;p9"/>
          <p:cNvSpPr txBox="1"/>
          <p:nvPr>
            <p:ph idx="1" type="body"/>
          </p:nvPr>
        </p:nvSpPr>
        <p:spPr>
          <a:xfrm>
            <a:off x="804672" y="2827418"/>
            <a:ext cx="5291328" cy="3819383"/>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900"/>
              <a:buChar char="•"/>
            </a:pPr>
            <a:r>
              <a:rPr lang="en-US" sz="1900">
                <a:solidFill>
                  <a:srgbClr val="000000"/>
                </a:solidFill>
              </a:rPr>
              <a:t>Presentation: acute (hours to days) onset of pain in one joint with systemic symptoms (fever, etc.)</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Exam: localized swelling/warmth over joint, possible erythema, severe pain/refusal to range or bear weight</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Workup: X-ray, +/- ultrasound, CBC, CRP, ESR, and joint aspiration studies, Kocher Criteria</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Treatment: I&amp;D with IV abx, admission </a:t>
            </a:r>
            <a:endParaRPr/>
          </a:p>
          <a:p>
            <a:pPr indent="-228600" lvl="0" marL="228600" rtl="0" algn="l">
              <a:lnSpc>
                <a:spcPct val="90000"/>
              </a:lnSpc>
              <a:spcBef>
                <a:spcPts val="1000"/>
              </a:spcBef>
              <a:spcAft>
                <a:spcPts val="0"/>
              </a:spcAft>
              <a:buClr>
                <a:srgbClr val="000000"/>
              </a:buClr>
              <a:buSzPts val="1900"/>
              <a:buChar char="•"/>
            </a:pPr>
            <a:r>
              <a:rPr lang="en-US" sz="1900">
                <a:solidFill>
                  <a:srgbClr val="000000"/>
                </a:solidFill>
              </a:rPr>
              <a:t>Complications: joint erosion/necrosis, chronic arthritis, arrested limb growth</a:t>
            </a:r>
            <a:endParaRPr/>
          </a:p>
        </p:txBody>
      </p:sp>
      <p:pic>
        <p:nvPicPr>
          <p:cNvPr descr="A picture containing text&#10;&#10;Description automatically generated" id="163" name="Google Shape;163;p9"/>
          <p:cNvPicPr preferRelativeResize="0"/>
          <p:nvPr/>
        </p:nvPicPr>
        <p:blipFill rotWithShape="1">
          <a:blip r:embed="rId4">
            <a:alphaModFix/>
          </a:blip>
          <a:srcRect b="0" l="0" r="0" t="0"/>
          <a:stretch/>
        </p:blipFill>
        <p:spPr>
          <a:xfrm>
            <a:off x="7433848" y="2751077"/>
            <a:ext cx="3575528" cy="3895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2021-03-07T18:28:53Z</dcterms:created>
  <dc:creator>Conner Dixon</dc:creator>
</cp:coreProperties>
</file>