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Patellar Tendon</a:t>
            </a:r>
          </a:p>
          <a:p>
            <a:r>
              <a:t>2) Intact (Normal)</a:t>
            </a:r>
          </a:p>
          <a:p>
            <a:r>
              <a:t>3) N/A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Patellar Tendon </a:t>
            </a:r>
          </a:p>
          <a:p>
            <a:pPr marL="391159" indent="-391159">
              <a:buSzPct val="100000"/>
              <a:buAutoNum type="arabicParenR"/>
            </a:pPr>
            <a:r>
              <a:t>Abnormal</a:t>
            </a:r>
          </a:p>
          <a:p>
            <a:r>
              <a:t>3) Tendon disruption at site of patella (dislocation)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Patellar tendon disruption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Rib (longitudinal view)</a:t>
            </a:r>
          </a:p>
          <a:p>
            <a:pPr marL="391159" indent="-391159">
              <a:buSzPct val="100000"/>
              <a:buAutoNum type="arabicParenR"/>
            </a:pPr>
            <a:r>
              <a:t>Normal (Intact Cortex)</a:t>
            </a:r>
          </a:p>
          <a:p>
            <a:pPr marL="391159" indent="-391159">
              <a:buSzPct val="100000"/>
              <a:buAutoNum type="arabicParenR"/>
            </a:pPr>
            <a:r>
              <a:t>N/A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Normal intact rib cortex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Sternum (longitudinal view)</a:t>
            </a:r>
          </a:p>
          <a:p>
            <a:pPr marL="391159" indent="-391159">
              <a:buSzPct val="100000"/>
              <a:buAutoNum type="arabicParenR"/>
            </a:pPr>
            <a:r>
              <a:t>Abnormal</a:t>
            </a:r>
          </a:p>
          <a:p>
            <a:pPr marL="391159" indent="-391159">
              <a:buSzPct val="100000"/>
              <a:buAutoNum type="arabicParenR"/>
            </a:pPr>
            <a:r>
              <a:t>Fracture with mediastinal mass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Sternal fracture with mediastinal mass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Right shoulder</a:t>
            </a:r>
          </a:p>
          <a:p>
            <a:pPr marL="391159" indent="-391159">
              <a:buSzPct val="100000"/>
              <a:buAutoNum type="arabicParenR"/>
            </a:pPr>
            <a:r>
              <a:t>Normal</a:t>
            </a:r>
          </a:p>
          <a:p>
            <a:pPr marL="391159" indent="-391159">
              <a:buSzPct val="100000"/>
              <a:buAutoNum type="arabicParenR"/>
            </a:pPr>
            <a:r>
              <a:t>N/A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Normal R Shoulder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Posterior view of shoulder</a:t>
            </a:r>
          </a:p>
          <a:p>
            <a:pPr marL="391159" indent="-391159">
              <a:buSzPct val="100000"/>
              <a:buAutoNum type="arabicParenR"/>
            </a:pPr>
            <a:r>
              <a:t>Abnormal</a:t>
            </a:r>
          </a:p>
          <a:p>
            <a:pPr marL="391159" indent="-391159">
              <a:buSzPct val="100000"/>
              <a:buAutoNum type="arabicParenR"/>
            </a:pPr>
            <a:r>
              <a:t>Anterior shoulder dislocation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Anterior shoulder dislocation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Intact patellar tendon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Right shoulder</a:t>
            </a:r>
          </a:p>
          <a:p>
            <a:pPr marL="391159" indent="-391159">
              <a:buSzPct val="100000"/>
              <a:buAutoNum type="arabicParenR"/>
            </a:pPr>
            <a:r>
              <a:t>Normal</a:t>
            </a:r>
          </a:p>
          <a:p>
            <a:pPr marL="391159" indent="-391159">
              <a:buSzPct val="100000"/>
              <a:buAutoNum type="arabicParenR"/>
            </a:pPr>
            <a:r>
              <a:t>N/A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Normal R shoulder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Posterior view of shoulder</a:t>
            </a:r>
          </a:p>
          <a:p>
            <a:pPr marL="391159" indent="-391159">
              <a:buSzPct val="100000"/>
              <a:buAutoNum type="arabicParenR"/>
            </a:pPr>
            <a:r>
              <a:t>Abnormal</a:t>
            </a:r>
          </a:p>
          <a:p>
            <a:pPr marL="391159" indent="-391159">
              <a:buSzPct val="100000"/>
              <a:buAutoNum type="arabicParenR"/>
            </a:pPr>
            <a:r>
              <a:t>Posterior shoulder dislocation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Posterior shoulder dislocation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Left elbow longitudinal view medial epicondyle</a:t>
            </a:r>
          </a:p>
          <a:p>
            <a:pPr marL="391159" indent="-391159">
              <a:buSzPct val="100000"/>
              <a:buAutoNum type="arabicParenR"/>
            </a:pPr>
            <a:r>
              <a:t>Normal </a:t>
            </a:r>
          </a:p>
          <a:p>
            <a:pPr marL="391159" indent="-391159">
              <a:buSzPct val="100000"/>
              <a:buAutoNum type="arabicParenR"/>
            </a:pPr>
            <a:r>
              <a:t>N/A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longitudinal elbow (superior to joint)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Left elbow transverse view medial &amp; lateral epicondyles</a:t>
            </a:r>
          </a:p>
          <a:p>
            <a:pPr marL="391159" indent="-391159">
              <a:buSzPct val="100000"/>
              <a:buAutoNum type="arabicParenR"/>
            </a:pPr>
            <a:r>
              <a:t>Normal </a:t>
            </a:r>
          </a:p>
          <a:p>
            <a:pPr marL="391159" indent="-391159">
              <a:buSzPct val="100000"/>
              <a:buAutoNum type="arabicParenR"/>
            </a:pPr>
            <a:r>
              <a:t>N/A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transverse epicondyles (superior to elbow joint)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R longitudinal humerus</a:t>
            </a:r>
          </a:p>
          <a:p>
            <a:pPr marL="391159" indent="-391159">
              <a:buSzPct val="100000"/>
              <a:buAutoNum type="arabicParenR"/>
            </a:pPr>
            <a:r>
              <a:t>Abnormal </a:t>
            </a:r>
          </a:p>
          <a:p>
            <a:pPr marL="391159" indent="-391159">
              <a:buSzPct val="100000"/>
              <a:buAutoNum type="arabicParenR"/>
            </a:pPr>
            <a:r>
              <a:t>Fracture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Supracondylar fracture (distal humerus)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Right Knee </a:t>
            </a:r>
          </a:p>
          <a:p>
            <a:r>
              <a:t>2) Abnormal</a:t>
            </a:r>
          </a:p>
          <a:p>
            <a:r>
              <a:t>3) Effusion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Patellar Tendon (distal at tibial tuberosity insertion)</a:t>
            </a:r>
          </a:p>
          <a:p>
            <a:r>
              <a:t>2) Normal</a:t>
            </a:r>
          </a:p>
          <a:p>
            <a:r>
              <a:t>3) N/A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Rib (longitudinal view)</a:t>
            </a:r>
          </a:p>
          <a:p>
            <a:pPr marL="391159" indent="-391159">
              <a:buSzPct val="100000"/>
              <a:buAutoNum type="arabicParenR"/>
            </a:pPr>
            <a:r>
              <a:t>Abnormal</a:t>
            </a:r>
          </a:p>
          <a:p>
            <a:pPr marL="391159" indent="-391159">
              <a:buSzPct val="100000"/>
              <a:buAutoNum type="arabicParenR"/>
            </a:pPr>
            <a:r>
              <a:t>Fracture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Knee effusion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Arthrocentesis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Patellar Tendon (distal at tibial tuberosity insertion)</a:t>
            </a:r>
          </a:p>
          <a:p>
            <a:r>
              <a:t>2) Normal</a:t>
            </a:r>
          </a:p>
          <a:p>
            <a:r>
              <a:t>3) N/A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Intact patellar tendon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1159" indent="-391159">
              <a:buSzPct val="100000"/>
              <a:buAutoNum type="arabicParenR"/>
            </a:pPr>
            <a:r>
              <a:t>Quad Tendon </a:t>
            </a:r>
          </a:p>
          <a:p>
            <a:pPr marL="391159" indent="-391159">
              <a:buSzPct val="100000"/>
              <a:buAutoNum type="arabicParenR"/>
            </a:pPr>
            <a:r>
              <a:t>Left: Normal vs Right: Abnormal </a:t>
            </a:r>
          </a:p>
          <a:p>
            <a:pPr marL="391159" indent="-391159">
              <a:buSzPct val="100000"/>
              <a:buAutoNum type="arabicParenR"/>
            </a:pPr>
            <a:r>
              <a:t>Tendon rupture in right image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Review: Quad tendon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320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7871" y="1852810"/>
            <a:ext cx="11609058" cy="3302001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41897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 spc="-38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572574"/>
            <a:ext cx="11607800" cy="5637406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6545374" y="5099050"/>
            <a:ext cx="5952902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5214707" y="647700"/>
            <a:ext cx="16967201" cy="842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6553200" y="698500"/>
            <a:ext cx="5956300" cy="3964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824550" y="-232551"/>
            <a:ext cx="15056595" cy="10049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1447800" y="0"/>
            <a:ext cx="1593546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71591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Image"/>
          <p:cNvSpPr>
            <a:spLocks noGrp="1"/>
          </p:cNvSpPr>
          <p:nvPr>
            <p:ph type="pic" idx="21"/>
          </p:nvPr>
        </p:nvSpPr>
        <p:spPr>
          <a:xfrm>
            <a:off x="5245100" y="673100"/>
            <a:ext cx="8382202" cy="83885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79800"/>
            <a:ext cx="5105400" cy="55880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825500" y="647700"/>
            <a:ext cx="16967200" cy="8429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6892"/>
            <a:ext cx="11607800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eaching Shoulder Nml 1.png" descr="Teaching Shoulder Nml 1.png"/>
          <p:cNvPicPr>
            <a:picLocks noChangeAspect="1"/>
          </p:cNvPicPr>
          <p:nvPr/>
        </p:nvPicPr>
        <p:blipFill>
          <a:blip r:embed="rId2" cstate="email">
            <a:alphaModFix amt="73224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761"/>
            <a:ext cx="13004801" cy="89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Lindsay Reardon, MD…"/>
          <p:cNvSpPr txBox="1">
            <a:spLocks noGrp="1"/>
          </p:cNvSpPr>
          <p:nvPr>
            <p:ph type="body" idx="21"/>
          </p:nvPr>
        </p:nvSpPr>
        <p:spPr>
          <a:xfrm>
            <a:off x="698500" y="6851282"/>
            <a:ext cx="11607801" cy="2241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587022">
              <a:defRPr sz="3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Lindsay Reardon, MD </a:t>
            </a:r>
          </a:p>
          <a:p>
            <a:pPr defTabSz="587022">
              <a:defRPr sz="3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University of Vermont Medical Center</a:t>
            </a:r>
          </a:p>
          <a:p>
            <a:pPr defTabSz="587022">
              <a:defRPr sz="3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Director, Emergency Ultrasound Fellowship</a:t>
            </a:r>
          </a:p>
        </p:txBody>
      </p:sp>
      <p:sp>
        <p:nvSpPr>
          <p:cNvPr id="153" name="MSK Ultrasound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1700" b="0" spc="-23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MSK Ultrasound</a:t>
            </a:r>
          </a:p>
        </p:txBody>
      </p:sp>
      <p:sp>
        <p:nvSpPr>
          <p:cNvPr id="154" name="Post-Tutorial Quiz &amp; Image Review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Post-Tutorial Quiz &amp; Image Review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qd tnd compare.png" descr="qd tnd comp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3759" y="195264"/>
            <a:ext cx="15142275" cy="1031567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ight Knee"/>
          <p:cNvSpPr txBox="1"/>
          <p:nvPr/>
        </p:nvSpPr>
        <p:spPr>
          <a:xfrm>
            <a:off x="6783547" y="8047761"/>
            <a:ext cx="4932173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Right Knee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qd tnd compare.png" descr="qd tnd comp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9656" y="219546"/>
            <a:ext cx="15752731" cy="1073154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Line"/>
          <p:cNvSpPr/>
          <p:nvPr/>
        </p:nvSpPr>
        <p:spPr>
          <a:xfrm flipV="1">
            <a:off x="5098541" y="5156580"/>
            <a:ext cx="1" cy="320544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3" name="Patella"/>
          <p:cNvSpPr txBox="1"/>
          <p:nvPr/>
        </p:nvSpPr>
        <p:spPr>
          <a:xfrm>
            <a:off x="4026864" y="8380600"/>
            <a:ext cx="2143355" cy="9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Patella</a:t>
            </a:r>
          </a:p>
        </p:txBody>
      </p:sp>
      <p:sp>
        <p:nvSpPr>
          <p:cNvPr id="214" name="Line"/>
          <p:cNvSpPr/>
          <p:nvPr/>
        </p:nvSpPr>
        <p:spPr>
          <a:xfrm flipV="1">
            <a:off x="11660753" y="5156580"/>
            <a:ext cx="1" cy="320544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5" name="Patella"/>
          <p:cNvSpPr txBox="1"/>
          <p:nvPr/>
        </p:nvSpPr>
        <p:spPr>
          <a:xfrm>
            <a:off x="10589077" y="8380600"/>
            <a:ext cx="2143354" cy="9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Patella</a:t>
            </a:r>
          </a:p>
        </p:txBody>
      </p:sp>
      <p:sp>
        <p:nvSpPr>
          <p:cNvPr id="216" name="Line"/>
          <p:cNvSpPr/>
          <p:nvPr/>
        </p:nvSpPr>
        <p:spPr>
          <a:xfrm flipV="1">
            <a:off x="8983169" y="4362195"/>
            <a:ext cx="1" cy="18981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7" name="Tendon disruption"/>
          <p:cNvSpPr txBox="1"/>
          <p:nvPr/>
        </p:nvSpPr>
        <p:spPr>
          <a:xfrm>
            <a:off x="6973775" y="6259312"/>
            <a:ext cx="401878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Tendon disruption</a:t>
            </a:r>
          </a:p>
        </p:txBody>
      </p:sp>
      <p:sp>
        <p:nvSpPr>
          <p:cNvPr id="218" name="Line"/>
          <p:cNvSpPr/>
          <p:nvPr/>
        </p:nvSpPr>
        <p:spPr>
          <a:xfrm flipV="1">
            <a:off x="2498863" y="4362195"/>
            <a:ext cx="1" cy="18981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9" name="Intact tendon"/>
          <p:cNvSpPr txBox="1"/>
          <p:nvPr/>
        </p:nvSpPr>
        <p:spPr>
          <a:xfrm>
            <a:off x="997469" y="6259312"/>
            <a:ext cx="300278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Intact tendon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R Pat Dislocation 2_crop.mp4" descr="R Pat Dislocation 2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623" y="83583"/>
            <a:ext cx="13164630" cy="1017092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ight Knee"/>
          <p:cNvSpPr txBox="1"/>
          <p:nvPr/>
        </p:nvSpPr>
        <p:spPr>
          <a:xfrm>
            <a:off x="6783547" y="8047761"/>
            <a:ext cx="4932173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Right Knee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22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1" name="Abnormal right.png" descr="Abnormal righ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0"/>
            <a:ext cx="129667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Rectangle"/>
          <p:cNvSpPr/>
          <p:nvPr/>
        </p:nvSpPr>
        <p:spPr>
          <a:xfrm>
            <a:off x="9986750" y="4438"/>
            <a:ext cx="1656993" cy="282986"/>
          </a:xfrm>
          <a:prstGeom prst="rect">
            <a:avLst/>
          </a:prstGeom>
          <a:solidFill>
            <a:srgbClr val="0C17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 flipV="1">
            <a:off x="3383129" y="3721567"/>
            <a:ext cx="1" cy="18981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1308024" y="3579310"/>
            <a:ext cx="1" cy="320543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5" name="Patella"/>
          <p:cNvSpPr txBox="1"/>
          <p:nvPr/>
        </p:nvSpPr>
        <p:spPr>
          <a:xfrm>
            <a:off x="236347" y="6803329"/>
            <a:ext cx="2143355" cy="9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Patella</a:t>
            </a:r>
          </a:p>
        </p:txBody>
      </p:sp>
      <p:sp>
        <p:nvSpPr>
          <p:cNvPr id="236" name="Intact patellar tendon"/>
          <p:cNvSpPr txBox="1"/>
          <p:nvPr/>
        </p:nvSpPr>
        <p:spPr>
          <a:xfrm>
            <a:off x="5996685" y="3496195"/>
            <a:ext cx="472490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Intact patellar tendon</a:t>
            </a:r>
          </a:p>
        </p:txBody>
      </p:sp>
      <p:sp>
        <p:nvSpPr>
          <p:cNvPr id="237" name="Tendon disruption…"/>
          <p:cNvSpPr txBox="1"/>
          <p:nvPr/>
        </p:nvSpPr>
        <p:spPr>
          <a:xfrm>
            <a:off x="3165046" y="5778717"/>
            <a:ext cx="4018789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Tendon disruption</a:t>
            </a:r>
          </a:p>
          <a:p>
            <a: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Black = Fluid</a:t>
            </a:r>
          </a:p>
        </p:txBody>
      </p:sp>
      <p:sp>
        <p:nvSpPr>
          <p:cNvPr id="238" name="Line"/>
          <p:cNvSpPr/>
          <p:nvPr/>
        </p:nvSpPr>
        <p:spPr>
          <a:xfrm flipH="1">
            <a:off x="6541220" y="2145102"/>
            <a:ext cx="4144801" cy="44082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9" name="Line"/>
          <p:cNvSpPr/>
          <p:nvPr/>
        </p:nvSpPr>
        <p:spPr>
          <a:xfrm flipH="1">
            <a:off x="6541220" y="2931421"/>
            <a:ext cx="4144801" cy="44082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ntact Cortex.png" descr="Intact Corte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3" y="92296"/>
            <a:ext cx="13021045" cy="825143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ib"/>
          <p:cNvSpPr txBox="1"/>
          <p:nvPr/>
        </p:nvSpPr>
        <p:spPr>
          <a:xfrm>
            <a:off x="9186363" y="8047761"/>
            <a:ext cx="1563117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Rib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ntact Cortex.png" descr="Intact Corte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0" y="174270"/>
            <a:ext cx="12656460" cy="802039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Intact bone cortex…"/>
          <p:cNvSpPr txBox="1"/>
          <p:nvPr/>
        </p:nvSpPr>
        <p:spPr>
          <a:xfrm>
            <a:off x="3312938" y="7327419"/>
            <a:ext cx="5773027" cy="1833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Intact bone cortex</a:t>
            </a:r>
          </a:p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Longitudinal view</a:t>
            </a:r>
          </a:p>
        </p:txBody>
      </p:sp>
      <p:sp>
        <p:nvSpPr>
          <p:cNvPr id="250" name="Line"/>
          <p:cNvSpPr/>
          <p:nvPr/>
        </p:nvSpPr>
        <p:spPr>
          <a:xfrm flipV="1">
            <a:off x="6199451" y="4353321"/>
            <a:ext cx="1" cy="30562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ternal fx w Mass 2.mp4" descr="Sternal fx w Mass 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317" y="96283"/>
            <a:ext cx="14008840" cy="9561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ternal Mass.png" descr="Sternal Mas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50"/>
            <a:ext cx="13004801" cy="801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Mediastinal mass…"/>
          <p:cNvSpPr txBox="1"/>
          <p:nvPr/>
        </p:nvSpPr>
        <p:spPr>
          <a:xfrm>
            <a:off x="452087" y="7581901"/>
            <a:ext cx="7608114" cy="1833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Mediastinal mass</a:t>
            </a:r>
          </a:p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disrupting sternal cortex</a:t>
            </a:r>
          </a:p>
        </p:txBody>
      </p:sp>
      <p:sp>
        <p:nvSpPr>
          <p:cNvPr id="260" name="Line"/>
          <p:cNvSpPr/>
          <p:nvPr/>
        </p:nvSpPr>
        <p:spPr>
          <a:xfrm flipV="1">
            <a:off x="3955394" y="3705552"/>
            <a:ext cx="1" cy="385158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1" name="Line"/>
          <p:cNvSpPr/>
          <p:nvPr/>
        </p:nvSpPr>
        <p:spPr>
          <a:xfrm>
            <a:off x="6280182" y="1222861"/>
            <a:ext cx="1" cy="57125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2" name="Fracture"/>
          <p:cNvSpPr txBox="1"/>
          <p:nvPr/>
        </p:nvSpPr>
        <p:spPr>
          <a:xfrm>
            <a:off x="5031982" y="379381"/>
            <a:ext cx="2496402" cy="894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Fracture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Hum head articulation_crop.mp4" descr="Hum head articulation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68" y="79946"/>
            <a:ext cx="11976255" cy="10000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2" name="Slide bullet text"/>
          <p:cNvSpPr txBox="1">
            <a:spLocks noGrp="1"/>
          </p:cNvSpPr>
          <p:nvPr>
            <p:ph type="body" idx="1"/>
          </p:nvPr>
        </p:nvSpPr>
        <p:spPr>
          <a:xfrm>
            <a:off x="698500" y="2956892"/>
            <a:ext cx="12371785" cy="686305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H Head articulation.png" descr="H Head articulati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"/>
            <a:ext cx="13004801" cy="8585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Humeral head"/>
          <p:cNvSpPr txBox="1"/>
          <p:nvPr/>
        </p:nvSpPr>
        <p:spPr>
          <a:xfrm>
            <a:off x="4641426" y="8000589"/>
            <a:ext cx="4485933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Humeral head</a:t>
            </a:r>
          </a:p>
        </p:txBody>
      </p:sp>
      <p:sp>
        <p:nvSpPr>
          <p:cNvPr id="275" name="Line"/>
          <p:cNvSpPr/>
          <p:nvPr/>
        </p:nvSpPr>
        <p:spPr>
          <a:xfrm flipV="1">
            <a:off x="6884392" y="3011309"/>
            <a:ext cx="1" cy="512468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Line"/>
          <p:cNvSpPr/>
          <p:nvPr/>
        </p:nvSpPr>
        <p:spPr>
          <a:xfrm flipV="1">
            <a:off x="5493605" y="2649030"/>
            <a:ext cx="1" cy="248129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7" name="Glenoid"/>
          <p:cNvSpPr txBox="1"/>
          <p:nvPr/>
        </p:nvSpPr>
        <p:spPr>
          <a:xfrm>
            <a:off x="4243106" y="5095200"/>
            <a:ext cx="2500999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Glenoid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or each slide:…"/>
          <p:cNvSpPr txBox="1">
            <a:spLocks noGrp="1"/>
          </p:cNvSpPr>
          <p:nvPr>
            <p:ph type="body" idx="1"/>
          </p:nvPr>
        </p:nvSpPr>
        <p:spPr>
          <a:xfrm>
            <a:off x="698500" y="690672"/>
            <a:ext cx="11607800" cy="837225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For each slide: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>
              <a:defRPr sz="5900" spc="-117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1) What structure(s) does it show?</a:t>
            </a:r>
          </a:p>
          <a:p>
            <a:pPr>
              <a:defRPr sz="5900" spc="-117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>
              <a:defRPr sz="5900" spc="-117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2) Normal or Abnormal?</a:t>
            </a:r>
          </a:p>
          <a:p>
            <a:pPr>
              <a:defRPr sz="5900" spc="-117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/>
          </a:p>
          <a:p>
            <a:pPr>
              <a:defRPr sz="5800" spc="-11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3) If abnormal, what is the pathology?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2.27.20 Dislocation.png" descr="2.27.20 Dislocati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2752" y="-36176"/>
            <a:ext cx="14304787" cy="9383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28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7" name="Slide bullet text"/>
          <p:cNvSpPr txBox="1">
            <a:spLocks noGrp="1"/>
          </p:cNvSpPr>
          <p:nvPr>
            <p:ph type="body" idx="1"/>
          </p:nvPr>
        </p:nvSpPr>
        <p:spPr>
          <a:xfrm>
            <a:off x="698500" y="2956892"/>
            <a:ext cx="12387780" cy="696779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8" name="2.27.20 Dislocation.png" descr="2.27.20 Dislocati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584"/>
            <a:ext cx="13004801" cy="852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Humeral head is dislocated…"/>
          <p:cNvSpPr txBox="1"/>
          <p:nvPr/>
        </p:nvSpPr>
        <p:spPr>
          <a:xfrm>
            <a:off x="1873413" y="7826678"/>
            <a:ext cx="8561490" cy="1833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Humeral head is dislocated</a:t>
            </a:r>
          </a:p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ANTERIOR to glenoid</a:t>
            </a:r>
          </a:p>
        </p:txBody>
      </p:sp>
      <p:sp>
        <p:nvSpPr>
          <p:cNvPr id="290" name="Line"/>
          <p:cNvSpPr/>
          <p:nvPr/>
        </p:nvSpPr>
        <p:spPr>
          <a:xfrm flipV="1">
            <a:off x="6154157" y="5425557"/>
            <a:ext cx="1" cy="248129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1" name="Line"/>
          <p:cNvSpPr/>
          <p:nvPr/>
        </p:nvSpPr>
        <p:spPr>
          <a:xfrm flipH="1" flipV="1">
            <a:off x="8015277" y="2977467"/>
            <a:ext cx="1665405" cy="166540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2" name="Glenoid"/>
          <p:cNvSpPr txBox="1"/>
          <p:nvPr/>
        </p:nvSpPr>
        <p:spPr>
          <a:xfrm>
            <a:off x="9147642" y="4610910"/>
            <a:ext cx="2501000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Glenoid</a:t>
            </a:r>
          </a:p>
        </p:txBody>
      </p:sp>
      <p:sp>
        <p:nvSpPr>
          <p:cNvPr id="293" name="(Probe is posterior)"/>
          <p:cNvSpPr txBox="1"/>
          <p:nvPr/>
        </p:nvSpPr>
        <p:spPr>
          <a:xfrm>
            <a:off x="4166250" y="731273"/>
            <a:ext cx="5961241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(Probe is posterior)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Nml shoulder.png" descr="Nml should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3836" y="90328"/>
            <a:ext cx="149120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303" name="Slide bullet text"/>
          <p:cNvSpPr txBox="1">
            <a:spLocks noGrp="1"/>
          </p:cNvSpPr>
          <p:nvPr>
            <p:ph type="body" idx="1"/>
          </p:nvPr>
        </p:nvSpPr>
        <p:spPr>
          <a:xfrm>
            <a:off x="698500" y="2956892"/>
            <a:ext cx="12345759" cy="68773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Nml shoulder.png" descr="Nml should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284"/>
            <a:ext cx="13004801" cy="84963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Humeral head"/>
          <p:cNvSpPr txBox="1"/>
          <p:nvPr/>
        </p:nvSpPr>
        <p:spPr>
          <a:xfrm>
            <a:off x="5090081" y="8093128"/>
            <a:ext cx="4485933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Humeral head</a:t>
            </a:r>
          </a:p>
        </p:txBody>
      </p:sp>
      <p:sp>
        <p:nvSpPr>
          <p:cNvPr id="306" name="Line"/>
          <p:cNvSpPr/>
          <p:nvPr/>
        </p:nvSpPr>
        <p:spPr>
          <a:xfrm flipV="1">
            <a:off x="7333047" y="3011309"/>
            <a:ext cx="1" cy="512468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7" name="Line"/>
          <p:cNvSpPr/>
          <p:nvPr/>
        </p:nvSpPr>
        <p:spPr>
          <a:xfrm flipV="1">
            <a:off x="5655547" y="3229084"/>
            <a:ext cx="1" cy="248129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8" name="Glenoid"/>
          <p:cNvSpPr txBox="1"/>
          <p:nvPr/>
        </p:nvSpPr>
        <p:spPr>
          <a:xfrm>
            <a:off x="4405048" y="5694578"/>
            <a:ext cx="2500999" cy="956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Glenoid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5.6.18 L Post Dislo_crop.mp4" descr="5.6.18 L Post Dislo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859"/>
            <a:ext cx="13004801" cy="9723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5.6.18 Post Dislo.png" descr="5.6.18 Post Disl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6316"/>
            <a:ext cx="14928872" cy="933054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Humeral head is dislocated…"/>
          <p:cNvSpPr txBox="1"/>
          <p:nvPr/>
        </p:nvSpPr>
        <p:spPr>
          <a:xfrm>
            <a:off x="392798" y="6453260"/>
            <a:ext cx="8561490" cy="183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Humeral head is dislocated</a:t>
            </a:r>
          </a:p>
          <a:p>
            <a: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POSTERIOR to glenoid</a:t>
            </a:r>
          </a:p>
        </p:txBody>
      </p:sp>
      <p:sp>
        <p:nvSpPr>
          <p:cNvPr id="318" name="Line"/>
          <p:cNvSpPr/>
          <p:nvPr/>
        </p:nvSpPr>
        <p:spPr>
          <a:xfrm flipV="1">
            <a:off x="3563081" y="3821741"/>
            <a:ext cx="1" cy="248129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9" name="Line"/>
          <p:cNvSpPr/>
          <p:nvPr/>
        </p:nvSpPr>
        <p:spPr>
          <a:xfrm flipH="1">
            <a:off x="5910049" y="5241180"/>
            <a:ext cx="3106197" cy="64372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0" name="Glenoid"/>
          <p:cNvSpPr txBox="1"/>
          <p:nvPr/>
        </p:nvSpPr>
        <p:spPr>
          <a:xfrm>
            <a:off x="9055104" y="4583939"/>
            <a:ext cx="2500999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Glenoid</a:t>
            </a:r>
          </a:p>
        </p:txBody>
      </p:sp>
      <p:sp>
        <p:nvSpPr>
          <p:cNvPr id="321" name="(Probe is posterior)"/>
          <p:cNvSpPr txBox="1"/>
          <p:nvPr/>
        </p:nvSpPr>
        <p:spPr>
          <a:xfrm>
            <a:off x="3032654" y="468641"/>
            <a:ext cx="5961241" cy="95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(Probe is posterior)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5.17.21 Nml Peds Elbow3.mp4" descr="5.17.21 Nml Peds Elbow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996" y="425"/>
            <a:ext cx="13004801" cy="962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Left Elbow"/>
          <p:cNvSpPr txBox="1"/>
          <p:nvPr/>
        </p:nvSpPr>
        <p:spPr>
          <a:xfrm>
            <a:off x="6887179" y="8047761"/>
            <a:ext cx="4724909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Left Elbow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13 Longitudinal Epicondyles.jpeg" descr="13 Longitudinal Epicondyl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5.17.21 Nml Peds Elbow5.mp4" descr="5.17.21 Nml Peds Elbow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46" y="11155"/>
            <a:ext cx="12733709" cy="942438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Left Elbow"/>
          <p:cNvSpPr txBox="1"/>
          <p:nvPr/>
        </p:nvSpPr>
        <p:spPr>
          <a:xfrm>
            <a:off x="6887179" y="8047761"/>
            <a:ext cx="4724909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Left Elbow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15 Transverse Epicondyles.jpeg" descr="15 Transverse Epicondyl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1.2.156.112536.1.2133.0.1382217111742.92_crop.mp4" descr="1.2.156.112536.1.2133.0.1382217111742.92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41" y="-23427"/>
            <a:ext cx="12745856" cy="950538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Left Knee"/>
          <p:cNvSpPr txBox="1"/>
          <p:nvPr/>
        </p:nvSpPr>
        <p:spPr>
          <a:xfrm>
            <a:off x="7103587" y="8047761"/>
            <a:ext cx="4292093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Left Knee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2.5.21 radius long.png" descr="2.5.21 radius 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271"/>
            <a:ext cx="13004801" cy="9327058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 Humerus (above elbow)"/>
          <p:cNvSpPr txBox="1"/>
          <p:nvPr/>
        </p:nvSpPr>
        <p:spPr>
          <a:xfrm>
            <a:off x="1352160" y="8179826"/>
            <a:ext cx="11407141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 Humerus (above elbow)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12 Supracondylar Fx.jpeg" descr="12 Supracondylar F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ntact Patellar Tendon 2_crop.mp4" descr="Intact Patellar Tendon 2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19" y="82993"/>
            <a:ext cx="12670762" cy="1000883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Right Knee"/>
          <p:cNvSpPr txBox="1"/>
          <p:nvPr/>
        </p:nvSpPr>
        <p:spPr>
          <a:xfrm>
            <a:off x="6783547" y="8047761"/>
            <a:ext cx="4932173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Right Knee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ecko rib fx_crop.mp4" descr="Secko rib fx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581" y="50081"/>
            <a:ext cx="12142224" cy="9295827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Rib"/>
          <p:cNvSpPr txBox="1"/>
          <p:nvPr/>
        </p:nvSpPr>
        <p:spPr>
          <a:xfrm>
            <a:off x="9186363" y="8047761"/>
            <a:ext cx="1563117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tellar tendon.png" descr="Patellar tend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56" y="272454"/>
            <a:ext cx="12942888" cy="920876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 flipV="1">
            <a:off x="1678178" y="2006156"/>
            <a:ext cx="1" cy="320544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5" name="Line"/>
          <p:cNvSpPr/>
          <p:nvPr/>
        </p:nvSpPr>
        <p:spPr>
          <a:xfrm flipH="1">
            <a:off x="2517279" y="683441"/>
            <a:ext cx="919541" cy="71137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Line"/>
          <p:cNvSpPr/>
          <p:nvPr/>
        </p:nvSpPr>
        <p:spPr>
          <a:xfrm>
            <a:off x="3811056" y="1436778"/>
            <a:ext cx="7734334" cy="538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44" extrusionOk="0">
                <a:moveTo>
                  <a:pt x="0" y="0"/>
                </a:moveTo>
                <a:cubicBezTo>
                  <a:pt x="2965" y="8909"/>
                  <a:pt x="5978" y="14813"/>
                  <a:pt x="9012" y="17660"/>
                </a:cubicBezTo>
                <a:cubicBezTo>
                  <a:pt x="13212" y="21600"/>
                  <a:pt x="17432" y="19668"/>
                  <a:pt x="21600" y="11897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7" name="Line"/>
          <p:cNvSpPr/>
          <p:nvPr/>
        </p:nvSpPr>
        <p:spPr>
          <a:xfrm>
            <a:off x="3811055" y="2262205"/>
            <a:ext cx="7734943" cy="93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44" extrusionOk="0">
                <a:moveTo>
                  <a:pt x="0" y="0"/>
                </a:moveTo>
                <a:cubicBezTo>
                  <a:pt x="2965" y="8909"/>
                  <a:pt x="5978" y="14813"/>
                  <a:pt x="9012" y="17660"/>
                </a:cubicBezTo>
                <a:cubicBezTo>
                  <a:pt x="13212" y="21600"/>
                  <a:pt x="17432" y="19668"/>
                  <a:pt x="21600" y="11897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" name="Patella"/>
          <p:cNvSpPr txBox="1"/>
          <p:nvPr/>
        </p:nvSpPr>
        <p:spPr>
          <a:xfrm>
            <a:off x="606501" y="5230176"/>
            <a:ext cx="2143355" cy="9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Patella</a:t>
            </a:r>
          </a:p>
        </p:txBody>
      </p:sp>
      <p:sp>
        <p:nvSpPr>
          <p:cNvPr id="169" name="Tendon insertion"/>
          <p:cNvSpPr txBox="1"/>
          <p:nvPr/>
        </p:nvSpPr>
        <p:spPr>
          <a:xfrm>
            <a:off x="3509889" y="452494"/>
            <a:ext cx="369925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Tendon insertion</a:t>
            </a:r>
          </a:p>
        </p:txBody>
      </p:sp>
      <p:sp>
        <p:nvSpPr>
          <p:cNvPr id="170" name="Intact patellar tendon"/>
          <p:cNvSpPr txBox="1"/>
          <p:nvPr/>
        </p:nvSpPr>
        <p:spPr>
          <a:xfrm>
            <a:off x="5315242" y="3254293"/>
            <a:ext cx="472490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Intact patellar tendon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Knee Eff Aspiration 1_crop.mp4" descr="Knee Eff Aspiration 1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133" y="172576"/>
            <a:ext cx="12193349" cy="940844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Right Knee"/>
          <p:cNvSpPr txBox="1"/>
          <p:nvPr/>
        </p:nvSpPr>
        <p:spPr>
          <a:xfrm>
            <a:off x="6783547" y="8047761"/>
            <a:ext cx="4932173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Right Knee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18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2" name="4 Knee joint effusion.jpeg" descr="4 Knee joint effusio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4.2 Arthrocentesis.jpeg" descr="4.2 Arthrocentesi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ntact Patellar Tendon Distal.mp4" descr="Intact Patellar Tendon Dista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83" y="-665105"/>
            <a:ext cx="15331409" cy="1149855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ight Knee"/>
          <p:cNvSpPr txBox="1"/>
          <p:nvPr/>
        </p:nvSpPr>
        <p:spPr>
          <a:xfrm>
            <a:off x="6783547" y="8047761"/>
            <a:ext cx="4932173" cy="129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Right Knee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ntact Patellar Tendon 3.png" descr="Intact Patellar Tendon 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" y="28144"/>
            <a:ext cx="12932426" cy="867833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Line"/>
          <p:cNvSpPr/>
          <p:nvPr/>
        </p:nvSpPr>
        <p:spPr>
          <a:xfrm flipV="1">
            <a:off x="11973079" y="2949671"/>
            <a:ext cx="1" cy="320544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7" name="Tibial…"/>
          <p:cNvSpPr txBox="1"/>
          <p:nvPr/>
        </p:nvSpPr>
        <p:spPr>
          <a:xfrm>
            <a:off x="9171718" y="5330471"/>
            <a:ext cx="3104185" cy="180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Tibial</a:t>
            </a:r>
          </a:p>
          <a:p>
            <a:pPr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tuberosity</a:t>
            </a:r>
          </a:p>
        </p:txBody>
      </p:sp>
      <p:sp>
        <p:nvSpPr>
          <p:cNvPr id="198" name="Intact patellar tendon"/>
          <p:cNvSpPr txBox="1"/>
          <p:nvPr/>
        </p:nvSpPr>
        <p:spPr>
          <a:xfrm>
            <a:off x="4145813" y="2777294"/>
            <a:ext cx="4840174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Intact patellar tendon</a:t>
            </a:r>
          </a:p>
        </p:txBody>
      </p:sp>
      <p:sp>
        <p:nvSpPr>
          <p:cNvPr id="199" name="Line"/>
          <p:cNvSpPr/>
          <p:nvPr/>
        </p:nvSpPr>
        <p:spPr>
          <a:xfrm>
            <a:off x="540771" y="1213899"/>
            <a:ext cx="11781845" cy="632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961"/>
                </a:moveTo>
                <a:lnTo>
                  <a:pt x="5078" y="16815"/>
                </a:lnTo>
                <a:lnTo>
                  <a:pt x="9673" y="21600"/>
                </a:lnTo>
                <a:lnTo>
                  <a:pt x="15354" y="16381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Line"/>
          <p:cNvSpPr/>
          <p:nvPr/>
        </p:nvSpPr>
        <p:spPr>
          <a:xfrm>
            <a:off x="550169" y="2074269"/>
            <a:ext cx="11780850" cy="47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738"/>
                </a:moveTo>
                <a:lnTo>
                  <a:pt x="5370" y="17549"/>
                </a:lnTo>
                <a:lnTo>
                  <a:pt x="9561" y="21600"/>
                </a:lnTo>
                <a:lnTo>
                  <a:pt x="14077" y="21480"/>
                </a:lnTo>
                <a:lnTo>
                  <a:pt x="19890" y="4209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1" name="Infrapatellar bursa &amp; fat pad"/>
          <p:cNvSpPr txBox="1"/>
          <p:nvPr/>
        </p:nvSpPr>
        <p:spPr>
          <a:xfrm>
            <a:off x="1218869" y="4516051"/>
            <a:ext cx="6286679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Infrapatellar bursa &amp; fat pad</a:t>
            </a:r>
          </a:p>
        </p:txBody>
      </p:sp>
      <p:sp>
        <p:nvSpPr>
          <p:cNvPr id="202" name="Line"/>
          <p:cNvSpPr/>
          <p:nvPr/>
        </p:nvSpPr>
        <p:spPr>
          <a:xfrm flipV="1">
            <a:off x="4079432" y="2620613"/>
            <a:ext cx="1" cy="72149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Office PowerPoint</Application>
  <PresentationFormat>Custom</PresentationFormat>
  <Paragraphs>118</Paragraphs>
  <Slides>33</Slides>
  <Notes>31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Helvetica Neue</vt:lpstr>
      <vt:lpstr>Helvetica Neue Light</vt:lpstr>
      <vt:lpstr>Helvetica Neue Medium</vt:lpstr>
      <vt:lpstr>20_BasicBlack</vt:lpstr>
      <vt:lpstr>MSK Ultrasound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2022-01-03T15:55:19Z</dcterms:modified>
</cp:coreProperties>
</file>