
<file path=[Content_Types].xml><?xml version="1.0" encoding="utf-8"?>
<Types xmlns="http://schemas.openxmlformats.org/package/2006/content-types">
  <Default Extension="docx" ContentType="application/vnd.openxmlformats-officedocument.wordprocessingml.documen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1"/>
  </p:sldMasterIdLst>
  <p:notesMasterIdLst>
    <p:notesMasterId r:id="rId113"/>
  </p:notesMasterIdLst>
  <p:sldIdLst>
    <p:sldId id="259" r:id="rId2"/>
    <p:sldId id="260" r:id="rId3"/>
    <p:sldId id="265" r:id="rId4"/>
    <p:sldId id="320" r:id="rId5"/>
    <p:sldId id="441" r:id="rId6"/>
    <p:sldId id="444" r:id="rId7"/>
    <p:sldId id="445" r:id="rId8"/>
    <p:sldId id="446" r:id="rId9"/>
    <p:sldId id="442" r:id="rId10"/>
    <p:sldId id="323" r:id="rId11"/>
    <p:sldId id="443" r:id="rId12"/>
    <p:sldId id="433" r:id="rId13"/>
    <p:sldId id="343" r:id="rId14"/>
    <p:sldId id="448" r:id="rId15"/>
    <p:sldId id="449" r:id="rId16"/>
    <p:sldId id="450" r:id="rId17"/>
    <p:sldId id="261" r:id="rId18"/>
    <p:sldId id="455" r:id="rId19"/>
    <p:sldId id="456" r:id="rId20"/>
    <p:sldId id="379" r:id="rId21"/>
    <p:sldId id="380" r:id="rId22"/>
    <p:sldId id="451" r:id="rId23"/>
    <p:sldId id="268" r:id="rId24"/>
    <p:sldId id="452" r:id="rId25"/>
    <p:sldId id="453" r:id="rId26"/>
    <p:sldId id="279" r:id="rId27"/>
    <p:sldId id="325" r:id="rId28"/>
    <p:sldId id="326" r:id="rId29"/>
    <p:sldId id="327" r:id="rId30"/>
    <p:sldId id="349" r:id="rId31"/>
    <p:sldId id="348" r:id="rId32"/>
    <p:sldId id="351" r:id="rId33"/>
    <p:sldId id="350" r:id="rId34"/>
    <p:sldId id="356" r:id="rId35"/>
    <p:sldId id="328" r:id="rId36"/>
    <p:sldId id="352" r:id="rId37"/>
    <p:sldId id="329" r:id="rId38"/>
    <p:sldId id="330" r:id="rId39"/>
    <p:sldId id="331" r:id="rId40"/>
    <p:sldId id="357" r:id="rId41"/>
    <p:sldId id="353" r:id="rId42"/>
    <p:sldId id="332" r:id="rId43"/>
    <p:sldId id="354" r:id="rId44"/>
    <p:sldId id="333" r:id="rId45"/>
    <p:sldId id="355" r:id="rId46"/>
    <p:sldId id="334" r:id="rId47"/>
    <p:sldId id="295" r:id="rId48"/>
    <p:sldId id="296" r:id="rId49"/>
    <p:sldId id="305" r:id="rId50"/>
    <p:sldId id="306" r:id="rId51"/>
    <p:sldId id="304" r:id="rId52"/>
    <p:sldId id="358" r:id="rId53"/>
    <p:sldId id="359" r:id="rId54"/>
    <p:sldId id="307" r:id="rId55"/>
    <p:sldId id="308" r:id="rId56"/>
    <p:sldId id="310" r:id="rId57"/>
    <p:sldId id="311" r:id="rId58"/>
    <p:sldId id="309" r:id="rId59"/>
    <p:sldId id="302" r:id="rId60"/>
    <p:sldId id="303" r:id="rId61"/>
    <p:sldId id="297" r:id="rId62"/>
    <p:sldId id="298" r:id="rId63"/>
    <p:sldId id="299" r:id="rId64"/>
    <p:sldId id="280" r:id="rId65"/>
    <p:sldId id="281" r:id="rId66"/>
    <p:sldId id="360" r:id="rId67"/>
    <p:sldId id="283" r:id="rId68"/>
    <p:sldId id="282" r:id="rId69"/>
    <p:sldId id="361" r:id="rId70"/>
    <p:sldId id="362" r:id="rId71"/>
    <p:sldId id="363" r:id="rId72"/>
    <p:sldId id="364" r:id="rId73"/>
    <p:sldId id="285" r:id="rId74"/>
    <p:sldId id="365" r:id="rId75"/>
    <p:sldId id="286" r:id="rId76"/>
    <p:sldId id="287" r:id="rId77"/>
    <p:sldId id="366" r:id="rId78"/>
    <p:sldId id="367" r:id="rId79"/>
    <p:sldId id="368" r:id="rId80"/>
    <p:sldId id="369" r:id="rId81"/>
    <p:sldId id="288" r:id="rId82"/>
    <p:sldId id="289" r:id="rId83"/>
    <p:sldId id="290" r:id="rId84"/>
    <p:sldId id="370" r:id="rId85"/>
    <p:sldId id="291" r:id="rId86"/>
    <p:sldId id="371" r:id="rId87"/>
    <p:sldId id="292" r:id="rId88"/>
    <p:sldId id="293" r:id="rId89"/>
    <p:sldId id="294" r:id="rId90"/>
    <p:sldId id="377" r:id="rId91"/>
    <p:sldId id="378" r:id="rId92"/>
    <p:sldId id="376" r:id="rId93"/>
    <p:sldId id="372" r:id="rId94"/>
    <p:sldId id="373" r:id="rId95"/>
    <p:sldId id="374" r:id="rId96"/>
    <p:sldId id="375" r:id="rId97"/>
    <p:sldId id="385" r:id="rId98"/>
    <p:sldId id="386" r:id="rId99"/>
    <p:sldId id="387" r:id="rId100"/>
    <p:sldId id="388" r:id="rId101"/>
    <p:sldId id="389" r:id="rId102"/>
    <p:sldId id="390" r:id="rId103"/>
    <p:sldId id="391" r:id="rId104"/>
    <p:sldId id="393" r:id="rId105"/>
    <p:sldId id="392" r:id="rId106"/>
    <p:sldId id="394" r:id="rId107"/>
    <p:sldId id="395" r:id="rId108"/>
    <p:sldId id="396" r:id="rId109"/>
    <p:sldId id="398" r:id="rId110"/>
    <p:sldId id="399" r:id="rId111"/>
    <p:sldId id="397" r:id="rId112"/>
  </p:sldIdLst>
  <p:sldSz cx="9144000" cy="6858000" type="screen4x3"/>
  <p:notesSz cx="6858000" cy="9144000"/>
  <p:embeddedFontLst>
    <p:embeddedFont>
      <p:font typeface="Calibri" panose="020F0502020204030204" pitchFamily="34" charset="0"/>
      <p:regular r:id="rId114"/>
      <p:bold r:id="rId115"/>
      <p:italic r:id="rId116"/>
      <p:boldItalic r:id="rId117"/>
    </p:embeddedFont>
    <p:embeddedFont>
      <p:font typeface="Calibri Light" panose="020F0302020204030204" pitchFamily="34" charset="0"/>
      <p:regular r:id="rId118"/>
      <p:italic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49A5D-68EE-CA76-A81A-250DAFE3DC30}" v="11" dt="2020-05-21T17:54:23.080"/>
    <p1510:client id="{6C7AFAEB-295E-E3C0-21A1-6D59C8941815}" v="684" dt="2020-05-17T21:05:42.743"/>
    <p1510:client id="{DF1B7EAE-4A9B-4881-9A08-A5DB39FAC7CC}" v="2" dt="2020-05-28T02:27:15.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58" autoAdjust="0"/>
    <p:restoredTop sz="70705" autoAdjust="0"/>
  </p:normalViewPr>
  <p:slideViewPr>
    <p:cSldViewPr>
      <p:cViewPr varScale="1">
        <p:scale>
          <a:sx n="65" d="100"/>
          <a:sy n="65" d="100"/>
        </p:scale>
        <p:origin x="824" y="184"/>
      </p:cViewPr>
      <p:guideLst>
        <p:guide orient="horz" pos="2592"/>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80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910AABFD-0D45-314C-A204-756B54131BE5}" type="slidenum">
              <a:rPr lang="en-US"/>
              <a:pPr/>
              <a:t>‹#›</a:t>
            </a:fld>
            <a:endParaRPr lang="en-US"/>
          </a:p>
        </p:txBody>
      </p:sp>
    </p:spTree>
    <p:extLst>
      <p:ext uri="{BB962C8B-B14F-4D97-AF65-F5344CB8AC3E}">
        <p14:creationId xmlns:p14="http://schemas.microsoft.com/office/powerpoint/2010/main" val="10446162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Intrinsic Muscles of Foot</a:t>
            </a:r>
          </a:p>
        </p:txBody>
      </p:sp>
      <p:sp>
        <p:nvSpPr>
          <p:cNvPr id="4" name="Slide Number Placeholder 3"/>
          <p:cNvSpPr>
            <a:spLocks noGrp="1"/>
          </p:cNvSpPr>
          <p:nvPr>
            <p:ph type="sldNum" sz="quarter" idx="5"/>
          </p:nvPr>
        </p:nvSpPr>
        <p:spPr/>
        <p:txBody>
          <a:bodyPr/>
          <a:lstStyle/>
          <a:p>
            <a:fld id="{910AABFD-0D45-314C-A204-756B54131BE5}" type="slidenum">
              <a:rPr lang="en-US" smtClean="0"/>
              <a:pPr/>
              <a:t>7</a:t>
            </a:fld>
            <a:endParaRPr lang="en-US"/>
          </a:p>
        </p:txBody>
      </p:sp>
    </p:spTree>
    <p:extLst>
      <p:ext uri="{BB962C8B-B14F-4D97-AF65-F5344CB8AC3E}">
        <p14:creationId xmlns:p14="http://schemas.microsoft.com/office/powerpoint/2010/main" val="3716219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Jone’s</a:t>
            </a:r>
            <a:r>
              <a:rPr lang="en-US"/>
              <a:t> fracture AP</a:t>
            </a:r>
          </a:p>
        </p:txBody>
      </p:sp>
      <p:sp>
        <p:nvSpPr>
          <p:cNvPr id="4" name="Slide Number Placeholder 3"/>
          <p:cNvSpPr>
            <a:spLocks noGrp="1"/>
          </p:cNvSpPr>
          <p:nvPr>
            <p:ph type="sldNum" sz="quarter" idx="10"/>
          </p:nvPr>
        </p:nvSpPr>
        <p:spPr/>
        <p:txBody>
          <a:bodyPr/>
          <a:lstStyle/>
          <a:p>
            <a:fld id="{910AABFD-0D45-314C-A204-756B54131BE5}" type="slidenum">
              <a:rPr lang="en-US" smtClean="0"/>
              <a:pPr/>
              <a:t>61</a:t>
            </a:fld>
            <a:endParaRPr lang="en-US"/>
          </a:p>
        </p:txBody>
      </p:sp>
    </p:spTree>
    <p:extLst>
      <p:ext uri="{BB962C8B-B14F-4D97-AF65-F5344CB8AC3E}">
        <p14:creationId xmlns:p14="http://schemas.microsoft.com/office/powerpoint/2010/main" val="185819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Jone’s</a:t>
            </a:r>
            <a:r>
              <a:rPr lang="en-US"/>
              <a:t> fracture lateral</a:t>
            </a:r>
          </a:p>
        </p:txBody>
      </p:sp>
      <p:sp>
        <p:nvSpPr>
          <p:cNvPr id="4" name="Slide Number Placeholder 3"/>
          <p:cNvSpPr>
            <a:spLocks noGrp="1"/>
          </p:cNvSpPr>
          <p:nvPr>
            <p:ph type="sldNum" sz="quarter" idx="10"/>
          </p:nvPr>
        </p:nvSpPr>
        <p:spPr/>
        <p:txBody>
          <a:bodyPr/>
          <a:lstStyle/>
          <a:p>
            <a:fld id="{910AABFD-0D45-314C-A204-756B54131BE5}" type="slidenum">
              <a:rPr lang="en-US" smtClean="0"/>
              <a:pPr/>
              <a:t>62</a:t>
            </a:fld>
            <a:endParaRPr lang="en-US"/>
          </a:p>
        </p:txBody>
      </p:sp>
    </p:spTree>
    <p:extLst>
      <p:ext uri="{BB962C8B-B14F-4D97-AF65-F5344CB8AC3E}">
        <p14:creationId xmlns:p14="http://schemas.microsoft.com/office/powerpoint/2010/main" val="52441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Jone’s</a:t>
            </a:r>
            <a:r>
              <a:rPr lang="en-US"/>
              <a:t> fracture oblique</a:t>
            </a:r>
          </a:p>
        </p:txBody>
      </p:sp>
      <p:sp>
        <p:nvSpPr>
          <p:cNvPr id="4" name="Slide Number Placeholder 3"/>
          <p:cNvSpPr>
            <a:spLocks noGrp="1"/>
          </p:cNvSpPr>
          <p:nvPr>
            <p:ph type="sldNum" sz="quarter" idx="10"/>
          </p:nvPr>
        </p:nvSpPr>
        <p:spPr/>
        <p:txBody>
          <a:bodyPr/>
          <a:lstStyle/>
          <a:p>
            <a:fld id="{910AABFD-0D45-314C-A204-756B54131BE5}" type="slidenum">
              <a:rPr lang="en-US" smtClean="0"/>
              <a:pPr/>
              <a:t>63</a:t>
            </a:fld>
            <a:endParaRPr lang="en-US"/>
          </a:p>
        </p:txBody>
      </p:sp>
    </p:spTree>
    <p:extLst>
      <p:ext uri="{BB962C8B-B14F-4D97-AF65-F5344CB8AC3E}">
        <p14:creationId xmlns:p14="http://schemas.microsoft.com/office/powerpoint/2010/main" val="361585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ea typeface="ＭＳ Ｐゴシック" charset="0"/>
                <a:cs typeface="+mn-cs"/>
              </a:rPr>
              <a:t>Divergent medial dislocation of 1st MT with </a:t>
            </a:r>
            <a:r>
              <a:rPr lang="en-US" sz="1200" kern="1200" err="1">
                <a:solidFill>
                  <a:schemeClr val="tx1"/>
                </a:solidFill>
                <a:latin typeface="Arial" charset="0"/>
                <a:ea typeface="ＭＳ Ｐゴシック" charset="0"/>
                <a:cs typeface="+mn-cs"/>
              </a:rPr>
              <a:t>fx</a:t>
            </a:r>
            <a:r>
              <a:rPr lang="en-US" sz="1200" kern="1200">
                <a:solidFill>
                  <a:schemeClr val="tx1"/>
                </a:solidFill>
                <a:latin typeface="Arial" charset="0"/>
                <a:ea typeface="ＭＳ Ｐゴシック" charset="0"/>
                <a:cs typeface="+mn-cs"/>
              </a:rPr>
              <a:t> at base of 2nd MT as well as the medial cuneiform</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66</a:t>
            </a:fld>
            <a:endParaRPr lang="en-US"/>
          </a:p>
        </p:txBody>
      </p:sp>
    </p:spTree>
    <p:extLst>
      <p:ext uri="{BB962C8B-B14F-4D97-AF65-F5344CB8AC3E}">
        <p14:creationId xmlns:p14="http://schemas.microsoft.com/office/powerpoint/2010/main" val="28564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ea typeface="ＭＳ Ｐゴシック" charset="0"/>
                <a:cs typeface="+mn-cs"/>
              </a:rPr>
              <a:t>Divergent medial dislocation of 1st MT with </a:t>
            </a:r>
            <a:r>
              <a:rPr lang="en-US" sz="1200" kern="1200" err="1">
                <a:solidFill>
                  <a:schemeClr val="tx1"/>
                </a:solidFill>
                <a:latin typeface="Arial" charset="0"/>
                <a:ea typeface="ＭＳ Ｐゴシック" charset="0"/>
                <a:cs typeface="+mn-cs"/>
              </a:rPr>
              <a:t>fx</a:t>
            </a:r>
            <a:r>
              <a:rPr lang="en-US" sz="1200" kern="1200">
                <a:solidFill>
                  <a:schemeClr val="tx1"/>
                </a:solidFill>
                <a:latin typeface="Arial" charset="0"/>
                <a:ea typeface="ＭＳ Ｐゴシック" charset="0"/>
                <a:cs typeface="+mn-cs"/>
              </a:rPr>
              <a:t> at base of 2nd MT as well as the medial cuneiform</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79</a:t>
            </a:fld>
            <a:endParaRPr lang="en-US"/>
          </a:p>
        </p:txBody>
      </p:sp>
    </p:spTree>
    <p:extLst>
      <p:ext uri="{BB962C8B-B14F-4D97-AF65-F5344CB8AC3E}">
        <p14:creationId xmlns:p14="http://schemas.microsoft.com/office/powerpoint/2010/main" val="28564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Charcot’s joint</a:t>
            </a:r>
          </a:p>
        </p:txBody>
      </p:sp>
      <p:sp>
        <p:nvSpPr>
          <p:cNvPr id="4" name="Slide Number Placeholder 3"/>
          <p:cNvSpPr>
            <a:spLocks noGrp="1"/>
          </p:cNvSpPr>
          <p:nvPr>
            <p:ph type="sldNum" sz="quarter" idx="10"/>
          </p:nvPr>
        </p:nvSpPr>
        <p:spPr/>
        <p:txBody>
          <a:bodyPr/>
          <a:lstStyle/>
          <a:p>
            <a:fld id="{910AABFD-0D45-314C-A204-756B54131BE5}" type="slidenum">
              <a:rPr lang="en-US" smtClean="0"/>
              <a:pPr/>
              <a:t>89</a:t>
            </a:fld>
            <a:endParaRPr lang="en-US"/>
          </a:p>
        </p:txBody>
      </p:sp>
    </p:spTree>
    <p:extLst>
      <p:ext uri="{BB962C8B-B14F-4D97-AF65-F5344CB8AC3E}">
        <p14:creationId xmlns:p14="http://schemas.microsoft.com/office/powerpoint/2010/main" val="2655966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severe Charcot’s Joint</a:t>
            </a:r>
          </a:p>
        </p:txBody>
      </p:sp>
      <p:sp>
        <p:nvSpPr>
          <p:cNvPr id="4" name="Slide Number Placeholder 3"/>
          <p:cNvSpPr>
            <a:spLocks noGrp="1"/>
          </p:cNvSpPr>
          <p:nvPr>
            <p:ph type="sldNum" sz="quarter" idx="10"/>
          </p:nvPr>
        </p:nvSpPr>
        <p:spPr/>
        <p:txBody>
          <a:bodyPr/>
          <a:lstStyle/>
          <a:p>
            <a:fld id="{910AABFD-0D45-314C-A204-756B54131BE5}" type="slidenum">
              <a:rPr lang="en-US" smtClean="0"/>
              <a:pPr/>
              <a:t>90</a:t>
            </a:fld>
            <a:endParaRPr lang="en-US"/>
          </a:p>
        </p:txBody>
      </p:sp>
    </p:spTree>
    <p:extLst>
      <p:ext uri="{BB962C8B-B14F-4D97-AF65-F5344CB8AC3E}">
        <p14:creationId xmlns:p14="http://schemas.microsoft.com/office/powerpoint/2010/main" val="100517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 view of same foot</a:t>
            </a:r>
          </a:p>
        </p:txBody>
      </p:sp>
      <p:sp>
        <p:nvSpPr>
          <p:cNvPr id="4" name="Slide Number Placeholder 3"/>
          <p:cNvSpPr>
            <a:spLocks noGrp="1"/>
          </p:cNvSpPr>
          <p:nvPr>
            <p:ph type="sldNum" sz="quarter" idx="10"/>
          </p:nvPr>
        </p:nvSpPr>
        <p:spPr/>
        <p:txBody>
          <a:bodyPr/>
          <a:lstStyle/>
          <a:p>
            <a:fld id="{910AABFD-0D45-314C-A204-756B54131BE5}" type="slidenum">
              <a:rPr lang="en-US" smtClean="0"/>
              <a:pPr/>
              <a:t>91</a:t>
            </a:fld>
            <a:endParaRPr lang="en-US"/>
          </a:p>
        </p:txBody>
      </p:sp>
    </p:spTree>
    <p:extLst>
      <p:ext uri="{BB962C8B-B14F-4D97-AF65-F5344CB8AC3E}">
        <p14:creationId xmlns:p14="http://schemas.microsoft.com/office/powerpoint/2010/main" val="281134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latin typeface="Arial" charset="0"/>
                <a:ea typeface="ＭＳ Ｐゴシック" charset="0"/>
                <a:cs typeface="+mn-cs"/>
              </a:rPr>
              <a:t>Lisfranc’s</a:t>
            </a:r>
            <a:r>
              <a:rPr lang="en-US" sz="1200" kern="1200">
                <a:solidFill>
                  <a:schemeClr val="tx1"/>
                </a:solidFill>
                <a:latin typeface="Arial" charset="0"/>
                <a:ea typeface="ＭＳ Ｐゴシック" charset="0"/>
                <a:cs typeface="+mn-cs"/>
              </a:rPr>
              <a:t> dislocation and fracture in the Charcot Foot</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92</a:t>
            </a:fld>
            <a:endParaRPr lang="en-US"/>
          </a:p>
        </p:txBody>
      </p:sp>
    </p:spTree>
    <p:extLst>
      <p:ext uri="{BB962C8B-B14F-4D97-AF65-F5344CB8AC3E}">
        <p14:creationId xmlns:p14="http://schemas.microsoft.com/office/powerpoint/2010/main" val="8872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Doral avulsion fracture of the navicular bone with minimal displacement</a:t>
            </a:r>
          </a:p>
        </p:txBody>
      </p:sp>
      <p:sp>
        <p:nvSpPr>
          <p:cNvPr id="4" name="Slide Number Placeholder 3"/>
          <p:cNvSpPr>
            <a:spLocks noGrp="1"/>
          </p:cNvSpPr>
          <p:nvPr>
            <p:ph type="sldNum" sz="quarter" idx="5"/>
          </p:nvPr>
        </p:nvSpPr>
        <p:spPr/>
        <p:txBody>
          <a:bodyPr/>
          <a:lstStyle/>
          <a:p>
            <a:fld id="{4AF20394-5174-4B58-9845-88C19056F402}" type="slidenum">
              <a:rPr lang="en-US"/>
              <a:t>98</a:t>
            </a:fld>
            <a:endParaRPr lang="en-US"/>
          </a:p>
        </p:txBody>
      </p:sp>
    </p:spTree>
    <p:extLst>
      <p:ext uri="{BB962C8B-B14F-4D97-AF65-F5344CB8AC3E}">
        <p14:creationId xmlns:p14="http://schemas.microsoft.com/office/powerpoint/2010/main" val="253852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Plantar Muscles</a:t>
            </a:r>
          </a:p>
        </p:txBody>
      </p:sp>
      <p:sp>
        <p:nvSpPr>
          <p:cNvPr id="4" name="Slide Number Placeholder 3"/>
          <p:cNvSpPr>
            <a:spLocks noGrp="1"/>
          </p:cNvSpPr>
          <p:nvPr>
            <p:ph type="sldNum" sz="quarter" idx="5"/>
          </p:nvPr>
        </p:nvSpPr>
        <p:spPr/>
        <p:txBody>
          <a:bodyPr/>
          <a:lstStyle/>
          <a:p>
            <a:fld id="{910AABFD-0D45-314C-A204-756B54131BE5}" type="slidenum">
              <a:rPr lang="en-US" smtClean="0"/>
              <a:pPr/>
              <a:t>8</a:t>
            </a:fld>
            <a:endParaRPr lang="en-US"/>
          </a:p>
        </p:txBody>
      </p:sp>
    </p:spTree>
    <p:extLst>
      <p:ext uri="{BB962C8B-B14F-4D97-AF65-F5344CB8AC3E}">
        <p14:creationId xmlns:p14="http://schemas.microsoft.com/office/powerpoint/2010/main" val="4164599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charset="0"/>
                <a:ea typeface="ＭＳ Ｐゴシック" charset="0"/>
                <a:cs typeface="+mn-cs"/>
              </a:rPr>
              <a:t>Fracture of the fourth metatarsal, oblique view. Note slight shortening and 3 to 4 mm of displacement. B, Lateral view. Note the double-density line at the fracture site (arrow) and near-normal position of the fourth metatarsal head</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102</a:t>
            </a:fld>
            <a:endParaRPr lang="en-US"/>
          </a:p>
        </p:txBody>
      </p:sp>
    </p:spTree>
    <p:extLst>
      <p:ext uri="{BB962C8B-B14F-4D97-AF65-F5344CB8AC3E}">
        <p14:creationId xmlns:p14="http://schemas.microsoft.com/office/powerpoint/2010/main" val="712522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charset="0"/>
                <a:ea typeface="ＭＳ Ｐゴシック" charset="0"/>
                <a:cs typeface="+mn-cs"/>
              </a:rPr>
              <a:t>Oblique view of the great toe demonstrating a </a:t>
            </a:r>
            <a:r>
              <a:rPr lang="en-US" sz="1200" b="0" i="0" kern="1200" err="1">
                <a:solidFill>
                  <a:schemeClr val="tx1"/>
                </a:solidFill>
                <a:effectLst/>
                <a:latin typeface="Arial" charset="0"/>
                <a:ea typeface="ＭＳ Ｐゴシック" charset="0"/>
                <a:cs typeface="+mn-cs"/>
              </a:rPr>
              <a:t>nondisplaced</a:t>
            </a:r>
            <a:r>
              <a:rPr lang="en-US" sz="1200" b="0" i="0" kern="1200">
                <a:solidFill>
                  <a:schemeClr val="tx1"/>
                </a:solidFill>
                <a:effectLst/>
                <a:latin typeface="Arial" charset="0"/>
                <a:ea typeface="ＭＳ Ｐゴシック" charset="0"/>
                <a:cs typeface="+mn-cs"/>
              </a:rPr>
              <a:t> transverse fracture of the first distal phalanx without intra-articular involvement.</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106</a:t>
            </a:fld>
            <a:endParaRPr lang="en-US"/>
          </a:p>
        </p:txBody>
      </p:sp>
    </p:spTree>
    <p:extLst>
      <p:ext uri="{BB962C8B-B14F-4D97-AF65-F5344CB8AC3E}">
        <p14:creationId xmlns:p14="http://schemas.microsoft.com/office/powerpoint/2010/main" val="382946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charset="0"/>
                <a:ea typeface="ＭＳ Ｐゴシック" charset="0"/>
                <a:cs typeface="+mn-cs"/>
              </a:rPr>
              <a:t>Anteroposterior view of the foot demonstrating a </a:t>
            </a:r>
            <a:r>
              <a:rPr lang="en-US" sz="1200" b="0" i="0" kern="1200" err="1">
                <a:solidFill>
                  <a:schemeClr val="tx1"/>
                </a:solidFill>
                <a:effectLst/>
                <a:latin typeface="Arial" charset="0"/>
                <a:ea typeface="ＭＳ Ｐゴシック" charset="0"/>
                <a:cs typeface="+mn-cs"/>
              </a:rPr>
              <a:t>nondisplaced</a:t>
            </a:r>
            <a:r>
              <a:rPr lang="en-US" sz="1200" b="0" i="0" kern="1200">
                <a:solidFill>
                  <a:schemeClr val="tx1"/>
                </a:solidFill>
                <a:effectLst/>
                <a:latin typeface="Arial" charset="0"/>
                <a:ea typeface="ＭＳ Ｐゴシック" charset="0"/>
                <a:cs typeface="+mn-cs"/>
              </a:rPr>
              <a:t> oblique fracture of the second proximal phalanx.</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109</a:t>
            </a:fld>
            <a:endParaRPr lang="en-US"/>
          </a:p>
        </p:txBody>
      </p:sp>
    </p:spTree>
    <p:extLst>
      <p:ext uri="{BB962C8B-B14F-4D97-AF65-F5344CB8AC3E}">
        <p14:creationId xmlns:p14="http://schemas.microsoft.com/office/powerpoint/2010/main" val="156706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12</a:t>
            </a:fld>
            <a:endParaRPr lang="en-US"/>
          </a:p>
        </p:txBody>
      </p:sp>
    </p:spTree>
    <p:extLst>
      <p:ext uri="{BB962C8B-B14F-4D97-AF65-F5344CB8AC3E}">
        <p14:creationId xmlns:p14="http://schemas.microsoft.com/office/powerpoint/2010/main" val="378167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Fragmentation of the </a:t>
            </a:r>
            <a:r>
              <a:rPr lang="en-US" err="1"/>
              <a:t>apophysis</a:t>
            </a:r>
            <a:r>
              <a:rPr lang="en-US"/>
              <a:t> is a normal finding</a:t>
            </a:r>
          </a:p>
        </p:txBody>
      </p:sp>
      <p:sp>
        <p:nvSpPr>
          <p:cNvPr id="4" name="Slide Number Placeholder 3"/>
          <p:cNvSpPr>
            <a:spLocks noGrp="1"/>
          </p:cNvSpPr>
          <p:nvPr>
            <p:ph type="sldNum" sz="quarter" idx="10"/>
          </p:nvPr>
        </p:nvSpPr>
        <p:spPr/>
        <p:txBody>
          <a:bodyPr/>
          <a:lstStyle/>
          <a:p>
            <a:fld id="{910AABFD-0D45-314C-A204-756B54131BE5}" type="slidenum">
              <a:rPr lang="en-US" smtClean="0"/>
              <a:pPr/>
              <a:t>23</a:t>
            </a:fld>
            <a:endParaRPr lang="en-US"/>
          </a:p>
        </p:txBody>
      </p:sp>
    </p:spTree>
    <p:extLst>
      <p:ext uri="{BB962C8B-B14F-4D97-AF65-F5344CB8AC3E}">
        <p14:creationId xmlns:p14="http://schemas.microsoft.com/office/powerpoint/2010/main" val="67448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t>Fragmentation of the </a:t>
            </a:r>
            <a:r>
              <a:rPr lang="en-US" err="1"/>
              <a:t>apophysis</a:t>
            </a:r>
            <a:r>
              <a:rPr lang="en-US"/>
              <a:t> is a normal finding</a:t>
            </a:r>
          </a:p>
        </p:txBody>
      </p:sp>
      <p:sp>
        <p:nvSpPr>
          <p:cNvPr id="4" name="Slide Number Placeholder 3"/>
          <p:cNvSpPr>
            <a:spLocks noGrp="1"/>
          </p:cNvSpPr>
          <p:nvPr>
            <p:ph type="sldNum" sz="quarter" idx="10"/>
          </p:nvPr>
        </p:nvSpPr>
        <p:spPr/>
        <p:txBody>
          <a:bodyPr/>
          <a:lstStyle/>
          <a:p>
            <a:fld id="{910AABFD-0D45-314C-A204-756B54131BE5}" type="slidenum">
              <a:rPr lang="en-US" smtClean="0"/>
              <a:pPr/>
              <a:t>24</a:t>
            </a:fld>
            <a:endParaRPr lang="en-US"/>
          </a:p>
        </p:txBody>
      </p:sp>
    </p:spTree>
    <p:extLst>
      <p:ext uri="{BB962C8B-B14F-4D97-AF65-F5344CB8AC3E}">
        <p14:creationId xmlns:p14="http://schemas.microsoft.com/office/powerpoint/2010/main" val="263383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 foot shows proximal 5</a:t>
            </a:r>
            <a:r>
              <a:rPr lang="en-US" baseline="30000"/>
              <a:t>th</a:t>
            </a:r>
            <a:r>
              <a:rPr lang="en-US"/>
              <a:t> MT avulsion</a:t>
            </a:r>
            <a:r>
              <a:rPr lang="en-US" baseline="0"/>
              <a:t> fracture</a:t>
            </a:r>
            <a:endParaRPr lang="en-US"/>
          </a:p>
        </p:txBody>
      </p:sp>
      <p:sp>
        <p:nvSpPr>
          <p:cNvPr id="4" name="Slide Number Placeholder 3"/>
          <p:cNvSpPr>
            <a:spLocks noGrp="1"/>
          </p:cNvSpPr>
          <p:nvPr>
            <p:ph type="sldNum" sz="quarter" idx="10"/>
          </p:nvPr>
        </p:nvSpPr>
        <p:spPr/>
        <p:txBody>
          <a:bodyPr/>
          <a:lstStyle/>
          <a:p>
            <a:fld id="{910AABFD-0D45-314C-A204-756B54131BE5}" type="slidenum">
              <a:rPr lang="en-US" smtClean="0"/>
              <a:pPr/>
              <a:t>49</a:t>
            </a:fld>
            <a:endParaRPr lang="en-US"/>
          </a:p>
        </p:txBody>
      </p:sp>
    </p:spTree>
    <p:extLst>
      <p:ext uri="{BB962C8B-B14F-4D97-AF65-F5344CB8AC3E}">
        <p14:creationId xmlns:p14="http://schemas.microsoft.com/office/powerpoint/2010/main" val="3764595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Oblique</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50</a:t>
            </a:fld>
            <a:endParaRPr lang="en-US"/>
          </a:p>
        </p:txBody>
      </p:sp>
    </p:spTree>
    <p:extLst>
      <p:ext uri="{BB962C8B-B14F-4D97-AF65-F5344CB8AC3E}">
        <p14:creationId xmlns:p14="http://schemas.microsoft.com/office/powerpoint/2010/main" val="170243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Lateral foot shows proximal 5</a:t>
            </a:r>
            <a:r>
              <a:rPr lang="en-US" baseline="30000"/>
              <a:t>th</a:t>
            </a:r>
            <a:r>
              <a:rPr lang="en-US"/>
              <a:t> MT fracture</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51</a:t>
            </a:fld>
            <a:endParaRPr lang="en-US"/>
          </a:p>
        </p:txBody>
      </p:sp>
    </p:spTree>
    <p:extLst>
      <p:ext uri="{BB962C8B-B14F-4D97-AF65-F5344CB8AC3E}">
        <p14:creationId xmlns:p14="http://schemas.microsoft.com/office/powerpoint/2010/main" val="193492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55</a:t>
            </a:fld>
            <a:endParaRPr lang="en-US"/>
          </a:p>
        </p:txBody>
      </p:sp>
    </p:spTree>
    <p:extLst>
      <p:ext uri="{BB962C8B-B14F-4D97-AF65-F5344CB8AC3E}">
        <p14:creationId xmlns:p14="http://schemas.microsoft.com/office/powerpoint/2010/main" val="1042256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687-80E4-4889-9A50-D1DC7B3FA83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7C1DD795-E591-4B18-8223-AA0DCAF6E18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0137B0-DC8B-40CB-9B17-AD5A4717C7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0D091C-DB5F-4C7B-896C-E736FDB30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E1939-C083-4746-B136-F365216ACFB8}"/>
              </a:ext>
            </a:extLst>
          </p:cNvPr>
          <p:cNvSpPr>
            <a:spLocks noGrp="1"/>
          </p:cNvSpPr>
          <p:nvPr>
            <p:ph type="sldNum" sz="quarter" idx="12"/>
          </p:nvPr>
        </p:nvSpPr>
        <p:spPr/>
        <p:txBody>
          <a:bodyPr/>
          <a:lstStyle/>
          <a:p>
            <a:fld id="{72FCB7BB-9FB3-1946-BD00-72138C8D53FA}" type="slidenum">
              <a:rPr lang="en-US" smtClean="0"/>
              <a:pPr/>
              <a:t>‹#›</a:t>
            </a:fld>
            <a:endParaRPr lang="en-US"/>
          </a:p>
        </p:txBody>
      </p:sp>
    </p:spTree>
    <p:extLst>
      <p:ext uri="{BB962C8B-B14F-4D97-AF65-F5344CB8AC3E}">
        <p14:creationId xmlns:p14="http://schemas.microsoft.com/office/powerpoint/2010/main" val="3790107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8E0F-E178-4406-A538-4E316FD900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526A3C-5350-485B-91FC-B625ABA75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119B4-1FFA-40E4-8BAB-203F293079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B17ACE-E975-43BB-B6CF-F4CF8D613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8B0E4-2233-4CC5-B0E4-5A264FC9877F}"/>
              </a:ext>
            </a:extLst>
          </p:cNvPr>
          <p:cNvSpPr>
            <a:spLocks noGrp="1"/>
          </p:cNvSpPr>
          <p:nvPr>
            <p:ph type="sldNum" sz="quarter" idx="12"/>
          </p:nvPr>
        </p:nvSpPr>
        <p:spPr/>
        <p:txBody>
          <a:bodyPr/>
          <a:lstStyle/>
          <a:p>
            <a:fld id="{3B52DDC3-4620-624B-B73F-E518909D9E93}" type="slidenum">
              <a:rPr lang="en-US" smtClean="0"/>
              <a:pPr/>
              <a:t>‹#›</a:t>
            </a:fld>
            <a:endParaRPr lang="en-US"/>
          </a:p>
        </p:txBody>
      </p:sp>
    </p:spTree>
    <p:extLst>
      <p:ext uri="{BB962C8B-B14F-4D97-AF65-F5344CB8AC3E}">
        <p14:creationId xmlns:p14="http://schemas.microsoft.com/office/powerpoint/2010/main" val="4844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0C76AE-3F37-4A81-B348-99AF00D4873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7AA37-0CE1-4421-B3CE-841B571CE54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3B314-0C89-4296-9903-36F45523F5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D65C02D-4E44-422F-B700-B702E42B5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4DEC-74F8-42D2-BF1E-4590BD25DFE1}"/>
              </a:ext>
            </a:extLst>
          </p:cNvPr>
          <p:cNvSpPr>
            <a:spLocks noGrp="1"/>
          </p:cNvSpPr>
          <p:nvPr>
            <p:ph type="sldNum" sz="quarter" idx="12"/>
          </p:nvPr>
        </p:nvSpPr>
        <p:spPr/>
        <p:txBody>
          <a:bodyPr/>
          <a:lstStyle/>
          <a:p>
            <a:fld id="{EE98BC6A-8289-9946-A6E2-E69CD8BD4936}" type="slidenum">
              <a:rPr lang="en-US" smtClean="0"/>
              <a:pPr/>
              <a:t>‹#›</a:t>
            </a:fld>
            <a:endParaRPr lang="en-US"/>
          </a:p>
        </p:txBody>
      </p:sp>
    </p:spTree>
    <p:extLst>
      <p:ext uri="{BB962C8B-B14F-4D97-AF65-F5344CB8AC3E}">
        <p14:creationId xmlns:p14="http://schemas.microsoft.com/office/powerpoint/2010/main" val="362661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ED1-44E4-4326-A1BC-A06C3B560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D3BB4-5A6C-493F-847B-94FEF1F54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F11FD-BA2B-4F38-B6BE-E0D028B5AD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8D1BFFC-3D91-480C-B0BE-4EB2F6AFA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872B9-F3AF-4D0E-A7AD-F08D16D00B09}"/>
              </a:ext>
            </a:extLst>
          </p:cNvPr>
          <p:cNvSpPr>
            <a:spLocks noGrp="1"/>
          </p:cNvSpPr>
          <p:nvPr>
            <p:ph type="sldNum" sz="quarter" idx="12"/>
          </p:nvPr>
        </p:nvSpPr>
        <p:spPr/>
        <p:txBody>
          <a:bodyPr/>
          <a:lstStyle/>
          <a:p>
            <a:fld id="{78B85773-C8E5-E64A-A2BA-5B1AE891FFEC}" type="slidenum">
              <a:rPr lang="en-US" smtClean="0"/>
              <a:pPr/>
              <a:t>‹#›</a:t>
            </a:fld>
            <a:endParaRPr lang="en-US"/>
          </a:p>
        </p:txBody>
      </p:sp>
    </p:spTree>
    <p:extLst>
      <p:ext uri="{BB962C8B-B14F-4D97-AF65-F5344CB8AC3E}">
        <p14:creationId xmlns:p14="http://schemas.microsoft.com/office/powerpoint/2010/main" val="298378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FD0E-F7CB-401D-B5AD-A5C6162297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6A1585-9EF5-42FA-B2E7-9BA7063BBE8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D32B4-00DE-4B1B-980E-E5A8FB379C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CF299E-372E-45F3-8DA6-33954B0DE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57D24-4912-4313-A2F6-1BED4052DE04}"/>
              </a:ext>
            </a:extLst>
          </p:cNvPr>
          <p:cNvSpPr>
            <a:spLocks noGrp="1"/>
          </p:cNvSpPr>
          <p:nvPr>
            <p:ph type="sldNum" sz="quarter" idx="12"/>
          </p:nvPr>
        </p:nvSpPr>
        <p:spPr/>
        <p:txBody>
          <a:bodyPr/>
          <a:lstStyle/>
          <a:p>
            <a:fld id="{5786F0D2-BDB6-214A-9F25-7DE0D51D9C48}" type="slidenum">
              <a:rPr lang="en-US" smtClean="0"/>
              <a:pPr/>
              <a:t>‹#›</a:t>
            </a:fld>
            <a:endParaRPr lang="en-US"/>
          </a:p>
        </p:txBody>
      </p:sp>
    </p:spTree>
    <p:extLst>
      <p:ext uri="{BB962C8B-B14F-4D97-AF65-F5344CB8AC3E}">
        <p14:creationId xmlns:p14="http://schemas.microsoft.com/office/powerpoint/2010/main" val="156547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8634-7E30-4E16-AC70-CD7441741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C6978-14FF-42F5-BAB7-CC8A5082785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F9A5C-7DBB-4D90-A517-DEBFE57D2F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365CC-C731-4400-9276-57553FB2EF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31D4994-1EC9-4308-841C-944F2FBDA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7ECD2-5C18-4CEF-ADF2-BA2618AFCCDA}"/>
              </a:ext>
            </a:extLst>
          </p:cNvPr>
          <p:cNvSpPr>
            <a:spLocks noGrp="1"/>
          </p:cNvSpPr>
          <p:nvPr>
            <p:ph type="sldNum" sz="quarter" idx="12"/>
          </p:nvPr>
        </p:nvSpPr>
        <p:spPr/>
        <p:txBody>
          <a:bodyPr/>
          <a:lstStyle/>
          <a:p>
            <a:fld id="{9672D779-5D7E-3F49-B0B4-08F982CEE061}" type="slidenum">
              <a:rPr lang="en-US" smtClean="0"/>
              <a:pPr/>
              <a:t>‹#›</a:t>
            </a:fld>
            <a:endParaRPr lang="en-US"/>
          </a:p>
        </p:txBody>
      </p:sp>
    </p:spTree>
    <p:extLst>
      <p:ext uri="{BB962C8B-B14F-4D97-AF65-F5344CB8AC3E}">
        <p14:creationId xmlns:p14="http://schemas.microsoft.com/office/powerpoint/2010/main" val="321636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B1D4-F1A0-4A34-BC11-D8825005B70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1DF2F-2B21-4A0C-87E6-8F0E72FC27B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C482B-163E-4FD9-8303-E11D8E23DC1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97F77A-C451-4137-AE9E-B51CC4A8C7E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4E8F6-FA31-46F3-A0D7-3E8E4EB99F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704500-E4E9-4715-BDD4-B93A20BD2C7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3A88096-5F71-4F87-94B0-910F54133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1C8D65-B701-4414-AA27-75AB925FFDAB}"/>
              </a:ext>
            </a:extLst>
          </p:cNvPr>
          <p:cNvSpPr>
            <a:spLocks noGrp="1"/>
          </p:cNvSpPr>
          <p:nvPr>
            <p:ph type="sldNum" sz="quarter" idx="12"/>
          </p:nvPr>
        </p:nvSpPr>
        <p:spPr/>
        <p:txBody>
          <a:bodyPr/>
          <a:lstStyle/>
          <a:p>
            <a:fld id="{76C8F8AD-A930-DB4C-A3B4-82F9B76D7064}" type="slidenum">
              <a:rPr lang="en-US" smtClean="0"/>
              <a:pPr/>
              <a:t>‹#›</a:t>
            </a:fld>
            <a:endParaRPr lang="en-US"/>
          </a:p>
        </p:txBody>
      </p:sp>
    </p:spTree>
    <p:extLst>
      <p:ext uri="{BB962C8B-B14F-4D97-AF65-F5344CB8AC3E}">
        <p14:creationId xmlns:p14="http://schemas.microsoft.com/office/powerpoint/2010/main" val="117399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93E1-FD64-4AB8-9D25-870198444D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2DD5F3-472F-4FAC-972F-F9C53C3D37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DF78D1-A1ED-4C97-BF23-F47508AB64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B7011-B1B1-4BB1-BED7-E8DA4E8FCD0F}"/>
              </a:ext>
            </a:extLst>
          </p:cNvPr>
          <p:cNvSpPr>
            <a:spLocks noGrp="1"/>
          </p:cNvSpPr>
          <p:nvPr>
            <p:ph type="sldNum" sz="quarter" idx="12"/>
          </p:nvPr>
        </p:nvSpPr>
        <p:spPr/>
        <p:txBody>
          <a:bodyPr/>
          <a:lstStyle/>
          <a:p>
            <a:fld id="{2C398E37-F397-164E-83EC-5D335BCF2EBB}" type="slidenum">
              <a:rPr lang="en-US" smtClean="0"/>
              <a:pPr/>
              <a:t>‹#›</a:t>
            </a:fld>
            <a:endParaRPr lang="en-US"/>
          </a:p>
        </p:txBody>
      </p:sp>
    </p:spTree>
    <p:extLst>
      <p:ext uri="{BB962C8B-B14F-4D97-AF65-F5344CB8AC3E}">
        <p14:creationId xmlns:p14="http://schemas.microsoft.com/office/powerpoint/2010/main" val="123828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9CE27-AE3F-4326-A1C7-B59D6689D83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55989CF-242A-49BE-B805-9B353BC2C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1EE50-8FD6-4902-84E5-075D0AD76F85}"/>
              </a:ext>
            </a:extLst>
          </p:cNvPr>
          <p:cNvSpPr>
            <a:spLocks noGrp="1"/>
          </p:cNvSpPr>
          <p:nvPr>
            <p:ph type="sldNum" sz="quarter" idx="12"/>
          </p:nvPr>
        </p:nvSpPr>
        <p:spPr/>
        <p:txBody>
          <a:bodyPr/>
          <a:lstStyle/>
          <a:p>
            <a:fld id="{EA4251E5-DE43-6949-96FB-ED74B6734004}" type="slidenum">
              <a:rPr lang="en-US" smtClean="0"/>
              <a:pPr/>
              <a:t>‹#›</a:t>
            </a:fld>
            <a:endParaRPr lang="en-US"/>
          </a:p>
        </p:txBody>
      </p:sp>
    </p:spTree>
    <p:extLst>
      <p:ext uri="{BB962C8B-B14F-4D97-AF65-F5344CB8AC3E}">
        <p14:creationId xmlns:p14="http://schemas.microsoft.com/office/powerpoint/2010/main" val="43507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809D-4519-4E9B-8AC3-03C13EF802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6E92A2A-A255-4652-95F0-F931BCB0F30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F1B1CD-A08E-4DA6-844A-7C587064FAE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B03B68-B2BA-41A0-BD82-313CA31570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EAFA834-294B-4F08-BF12-0FDB2C949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411A6-2B5C-41FB-8614-350BB0E6E02D}"/>
              </a:ext>
            </a:extLst>
          </p:cNvPr>
          <p:cNvSpPr>
            <a:spLocks noGrp="1"/>
          </p:cNvSpPr>
          <p:nvPr>
            <p:ph type="sldNum" sz="quarter" idx="12"/>
          </p:nvPr>
        </p:nvSpPr>
        <p:spPr/>
        <p:txBody>
          <a:bodyPr/>
          <a:lstStyle/>
          <a:p>
            <a:fld id="{15FF9891-5FB5-8349-948F-7FADFEA70C3E}" type="slidenum">
              <a:rPr lang="en-US" smtClean="0"/>
              <a:pPr/>
              <a:t>‹#›</a:t>
            </a:fld>
            <a:endParaRPr lang="en-US"/>
          </a:p>
        </p:txBody>
      </p:sp>
    </p:spTree>
    <p:extLst>
      <p:ext uri="{BB962C8B-B14F-4D97-AF65-F5344CB8AC3E}">
        <p14:creationId xmlns:p14="http://schemas.microsoft.com/office/powerpoint/2010/main" val="394464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B638-7FD3-4478-B709-E5ABACED410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18BE8F-AFFC-478E-8E68-BAF4A1792E0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556FF87-B285-48EF-8C1E-1A9FCE636C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4C38D-DA52-40F8-94CA-0F29CF9A6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50C27C5-70CC-4B7E-BA0C-136B0F575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2F9BB-804B-489B-8818-7EF311C01A67}"/>
              </a:ext>
            </a:extLst>
          </p:cNvPr>
          <p:cNvSpPr>
            <a:spLocks noGrp="1"/>
          </p:cNvSpPr>
          <p:nvPr>
            <p:ph type="sldNum" sz="quarter" idx="12"/>
          </p:nvPr>
        </p:nvSpPr>
        <p:spPr/>
        <p:txBody>
          <a:bodyPr/>
          <a:lstStyle/>
          <a:p>
            <a:fld id="{4A1674D3-B3DF-0442-BCE8-6162E251361F}" type="slidenum">
              <a:rPr lang="en-US" smtClean="0"/>
              <a:pPr/>
              <a:t>‹#›</a:t>
            </a:fld>
            <a:endParaRPr lang="en-US"/>
          </a:p>
        </p:txBody>
      </p:sp>
    </p:spTree>
    <p:extLst>
      <p:ext uri="{BB962C8B-B14F-4D97-AF65-F5344CB8AC3E}">
        <p14:creationId xmlns:p14="http://schemas.microsoft.com/office/powerpoint/2010/main" val="2812606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2B4D6-ED0B-4FC6-92D7-3C4DC36351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FCD7A-0A1F-4A36-B6C8-622A364F26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FCBFD-AB1F-43F5-9C20-BF697EE7187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A78A604-50BE-4FF1-97A4-05AD96C53B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822FD7-ADD8-42FC-8D7A-B00058E9D7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083B70-99AA-004A-80A2-4DF5EF18E1C5}" type="slidenum">
              <a:rPr lang="en-US" smtClean="0"/>
              <a:pPr/>
              <a:t>‹#›</a:t>
            </a:fld>
            <a:endParaRPr lang="en-US"/>
          </a:p>
        </p:txBody>
      </p:sp>
    </p:spTree>
    <p:extLst>
      <p:ext uri="{BB962C8B-B14F-4D97-AF65-F5344CB8AC3E}">
        <p14:creationId xmlns:p14="http://schemas.microsoft.com/office/powerpoint/2010/main" val="35963233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FHSLogo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915025"/>
            <a:ext cx="1981200"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7171" name="Rectangle 3"/>
          <p:cNvSpPr>
            <a:spLocks noGrp="1" noChangeArrowheads="1"/>
          </p:cNvSpPr>
          <p:nvPr>
            <p:ph type="ctrTitle"/>
          </p:nvPr>
        </p:nvSpPr>
        <p:spPr>
          <a:xfrm>
            <a:off x="685800" y="2235200"/>
            <a:ext cx="8001000" cy="2387600"/>
          </a:xfrm>
        </p:spPr>
        <p:txBody>
          <a:bodyPr>
            <a:normAutofit/>
          </a:bodyPr>
          <a:lstStyle/>
          <a:p>
            <a:r>
              <a:rPr lang="en-US" sz="4800" dirty="0"/>
              <a:t>Evaluation of </a:t>
            </a:r>
            <a:r>
              <a:rPr lang="en-US" sz="4800"/>
              <a:t>the </a:t>
            </a:r>
            <a:r>
              <a:rPr lang="en-US" sz="4800">
                <a:solidFill>
                  <a:schemeClr val="tx1"/>
                </a:solidFill>
              </a:rPr>
              <a:t>Foot </a:t>
            </a:r>
            <a:r>
              <a:rPr lang="en-US" sz="4800" dirty="0">
                <a:solidFill>
                  <a:schemeClr val="tx1"/>
                </a:solidFill>
              </a:rPr>
              <a:t>in the </a:t>
            </a:r>
            <a:br>
              <a:rPr lang="en-US" sz="4800" dirty="0">
                <a:solidFill>
                  <a:schemeClr val="tx1"/>
                </a:solidFill>
              </a:rPr>
            </a:br>
            <a:r>
              <a:rPr lang="en-US" sz="4800" dirty="0">
                <a:solidFill>
                  <a:schemeClr val="tx1"/>
                </a:solidFill>
              </a:rPr>
              <a:t>Emergency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medcell-foot-xray1.jpg"/>
          <p:cNvPicPr>
            <a:picLocks noGrp="1" noChangeAspect="1"/>
          </p:cNvPicPr>
          <p:nvPr>
            <p:ph idx="1"/>
          </p:nvPr>
        </p:nvPicPr>
        <p:blipFill rotWithShape="1">
          <a:blip r:embed="rId2"/>
          <a:srcRect l="-1162" r="-217"/>
          <a:stretch/>
        </p:blipFill>
        <p:spPr>
          <a:xfrm>
            <a:off x="1828800" y="-36977"/>
            <a:ext cx="5562600" cy="6912668"/>
          </a:xfrm>
        </p:spPr>
      </p:pic>
      <p:sp>
        <p:nvSpPr>
          <p:cNvPr id="2" name="Title 1"/>
          <p:cNvSpPr>
            <a:spLocks noGrp="1"/>
          </p:cNvSpPr>
          <p:nvPr>
            <p:ph type="title"/>
          </p:nvPr>
        </p:nvSpPr>
        <p:spPr>
          <a:xfrm>
            <a:off x="457200" y="-304800"/>
            <a:ext cx="8229600" cy="1143000"/>
          </a:xfrm>
        </p:spPr>
        <p:txBody>
          <a:bodyPr/>
          <a:lstStyle/>
          <a:p>
            <a:r>
              <a:rPr lang="en-US" dirty="0">
                <a:solidFill>
                  <a:srgbClr val="FFFFFF"/>
                </a:solidFill>
              </a:rPr>
              <a:t>Oblique Foot X-Ray</a:t>
            </a:r>
          </a:p>
        </p:txBody>
      </p:sp>
    </p:spTree>
    <p:extLst>
      <p:ext uri="{BB962C8B-B14F-4D97-AF65-F5344CB8AC3E}">
        <p14:creationId xmlns:p14="http://schemas.microsoft.com/office/powerpoint/2010/main" val="31869601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2E4C-03DB-4535-9767-5534828B5B5B}"/>
              </a:ext>
            </a:extLst>
          </p:cNvPr>
          <p:cNvSpPr>
            <a:spLocks noGrp="1"/>
          </p:cNvSpPr>
          <p:nvPr>
            <p:ph type="title"/>
          </p:nvPr>
        </p:nvSpPr>
        <p:spPr/>
        <p:txBody>
          <a:bodyPr>
            <a:normAutofit/>
          </a:bodyPr>
          <a:lstStyle/>
          <a:p>
            <a:r>
              <a:rPr lang="en-US" sz="4400" dirty="0">
                <a:cs typeface="Calibri Light"/>
              </a:rPr>
              <a:t>Indications for </a:t>
            </a:r>
            <a:br>
              <a:rPr lang="en-US" sz="4400" dirty="0">
                <a:cs typeface="Calibri Light"/>
              </a:rPr>
            </a:br>
            <a:r>
              <a:rPr lang="en-US" sz="4400" dirty="0" err="1">
                <a:cs typeface="Calibri Light"/>
              </a:rPr>
              <a:t>Orthopaedics</a:t>
            </a:r>
            <a:r>
              <a:rPr lang="en-US" sz="4400" dirty="0">
                <a:cs typeface="Calibri Light"/>
              </a:rPr>
              <a:t> Consult</a:t>
            </a:r>
            <a:endParaRPr lang="en-US" sz="4400" dirty="0"/>
          </a:p>
        </p:txBody>
      </p:sp>
      <p:sp>
        <p:nvSpPr>
          <p:cNvPr id="3" name="Content Placeholder 2">
            <a:extLst>
              <a:ext uri="{FF2B5EF4-FFF2-40B4-BE49-F238E27FC236}">
                <a16:creationId xmlns:a16="http://schemas.microsoft.com/office/drawing/2014/main" id="{D62740D3-BF8F-4AA8-B373-528289A49B0E}"/>
              </a:ext>
            </a:extLst>
          </p:cNvPr>
          <p:cNvSpPr>
            <a:spLocks noGrp="1"/>
          </p:cNvSpPr>
          <p:nvPr>
            <p:ph idx="1"/>
          </p:nvPr>
        </p:nvSpPr>
        <p:spPr/>
        <p:txBody>
          <a:bodyPr vert="horz" wrap="square" lIns="68580" tIns="34290" rIns="68580" bIns="34290" numCol="1" rtlCol="0" anchor="t" anchorCtr="0" compatLnSpc="1">
            <a:prstTxWarp prst="textNoShape">
              <a:avLst/>
            </a:prstTxWarp>
            <a:normAutofit/>
          </a:bodyPr>
          <a:lstStyle/>
          <a:p>
            <a:r>
              <a:rPr lang="en-US" sz="3200" dirty="0">
                <a:cs typeface="Calibri"/>
              </a:rPr>
              <a:t>Large displaced fractures</a:t>
            </a:r>
          </a:p>
          <a:p>
            <a:r>
              <a:rPr lang="en-US" sz="3200" dirty="0">
                <a:cs typeface="Calibri"/>
              </a:rPr>
              <a:t>Tuberosity fractures with &gt;1cm proximal displacement</a:t>
            </a:r>
          </a:p>
          <a:p>
            <a:r>
              <a:rPr lang="en-US" sz="3200" dirty="0">
                <a:cs typeface="Calibri"/>
              </a:rPr>
              <a:t>Displaced body fractures</a:t>
            </a:r>
          </a:p>
        </p:txBody>
      </p:sp>
    </p:spTree>
    <p:extLst>
      <p:ext uri="{BB962C8B-B14F-4D97-AF65-F5344CB8AC3E}">
        <p14:creationId xmlns:p14="http://schemas.microsoft.com/office/powerpoint/2010/main" val="9517968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5</a:t>
            </a:r>
          </a:p>
        </p:txBody>
      </p:sp>
      <p:sp>
        <p:nvSpPr>
          <p:cNvPr id="3" name="Content Placeholder 2"/>
          <p:cNvSpPr>
            <a:spLocks noGrp="1"/>
          </p:cNvSpPr>
          <p:nvPr>
            <p:ph idx="1"/>
          </p:nvPr>
        </p:nvSpPr>
        <p:spPr/>
        <p:txBody>
          <a:bodyPr>
            <a:normAutofit/>
          </a:bodyPr>
          <a:lstStyle/>
          <a:p>
            <a:r>
              <a:rPr lang="en-US" sz="3200" dirty="0"/>
              <a:t>A 35 y/o woman dropped a dumbbell on her foot at the gym and is now complaining of pain over the top of her foot and inability to ambulate. She has tenderness over the 4</a:t>
            </a:r>
            <a:r>
              <a:rPr lang="en-US" sz="3200" baseline="30000" dirty="0"/>
              <a:t>th</a:t>
            </a:r>
            <a:r>
              <a:rPr lang="en-US" sz="3200" dirty="0"/>
              <a:t> metatarsal and soft tissue swelling. She has normal sensation and brisk capillary refill distally.</a:t>
            </a:r>
          </a:p>
        </p:txBody>
      </p:sp>
    </p:spTree>
    <p:extLst>
      <p:ext uri="{BB962C8B-B14F-4D97-AF65-F5344CB8AC3E}">
        <p14:creationId xmlns:p14="http://schemas.microsoft.com/office/powerpoint/2010/main" val="14538816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12" y="533400"/>
            <a:ext cx="9080840" cy="5943600"/>
          </a:xfrm>
          <a:prstGeom prst="rect">
            <a:avLst/>
          </a:prstGeom>
        </p:spPr>
      </p:pic>
    </p:spTree>
    <p:extLst>
      <p:ext uri="{BB962C8B-B14F-4D97-AF65-F5344CB8AC3E}">
        <p14:creationId xmlns:p14="http://schemas.microsoft.com/office/powerpoint/2010/main" val="1850410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Initial treatment</a:t>
            </a:r>
          </a:p>
        </p:txBody>
      </p:sp>
      <p:sp>
        <p:nvSpPr>
          <p:cNvPr id="3" name="Content Placeholder 2"/>
          <p:cNvSpPr>
            <a:spLocks noGrp="1"/>
          </p:cNvSpPr>
          <p:nvPr>
            <p:ph idx="1"/>
          </p:nvPr>
        </p:nvSpPr>
        <p:spPr/>
        <p:txBody>
          <a:bodyPr>
            <a:normAutofit/>
          </a:bodyPr>
          <a:lstStyle/>
          <a:p>
            <a:r>
              <a:rPr lang="en-US" sz="3200" dirty="0"/>
              <a:t>Lower extremity splint with ankle at 90°</a:t>
            </a:r>
          </a:p>
          <a:p>
            <a:r>
              <a:rPr lang="en-US" sz="3200" dirty="0"/>
              <a:t>Elevation and icing</a:t>
            </a:r>
          </a:p>
          <a:p>
            <a:r>
              <a:rPr lang="en-US" sz="3200" dirty="0"/>
              <a:t>NWB until follow-up</a:t>
            </a:r>
          </a:p>
          <a:p>
            <a:r>
              <a:rPr lang="en-US" sz="3200" dirty="0"/>
              <a:t>Explain signs of compartment syndrome</a:t>
            </a:r>
          </a:p>
        </p:txBody>
      </p:sp>
    </p:spTree>
    <p:extLst>
      <p:ext uri="{BB962C8B-B14F-4D97-AF65-F5344CB8AC3E}">
        <p14:creationId xmlns:p14="http://schemas.microsoft.com/office/powerpoint/2010/main" val="38606054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2E4C-03DB-4535-9767-5534828B5B5B}"/>
              </a:ext>
            </a:extLst>
          </p:cNvPr>
          <p:cNvSpPr>
            <a:spLocks noGrp="1"/>
          </p:cNvSpPr>
          <p:nvPr>
            <p:ph type="title"/>
          </p:nvPr>
        </p:nvSpPr>
        <p:spPr/>
        <p:txBody>
          <a:bodyPr>
            <a:normAutofit/>
          </a:bodyPr>
          <a:lstStyle/>
          <a:p>
            <a:r>
              <a:rPr lang="en-US" sz="4400" dirty="0">
                <a:cs typeface="Calibri Light"/>
              </a:rPr>
              <a:t>Indications for </a:t>
            </a:r>
            <a:br>
              <a:rPr lang="en-US" sz="4400" dirty="0">
                <a:cs typeface="Calibri Light"/>
              </a:rPr>
            </a:br>
            <a:r>
              <a:rPr lang="en-US" sz="4400" dirty="0" err="1">
                <a:cs typeface="Calibri Light"/>
              </a:rPr>
              <a:t>Orthopaedics</a:t>
            </a:r>
            <a:r>
              <a:rPr lang="en-US" sz="4400" dirty="0">
                <a:cs typeface="Calibri Light"/>
              </a:rPr>
              <a:t> Consult</a:t>
            </a:r>
            <a:endParaRPr lang="en-US" sz="4400" dirty="0"/>
          </a:p>
        </p:txBody>
      </p:sp>
      <p:sp>
        <p:nvSpPr>
          <p:cNvPr id="3" name="Content Placeholder 2">
            <a:extLst>
              <a:ext uri="{FF2B5EF4-FFF2-40B4-BE49-F238E27FC236}">
                <a16:creationId xmlns:a16="http://schemas.microsoft.com/office/drawing/2014/main" id="{D62740D3-BF8F-4AA8-B373-528289A49B0E}"/>
              </a:ext>
            </a:extLst>
          </p:cNvPr>
          <p:cNvSpPr>
            <a:spLocks noGrp="1"/>
          </p:cNvSpPr>
          <p:nvPr>
            <p:ph idx="1"/>
          </p:nvPr>
        </p:nvSpPr>
        <p:spPr>
          <a:xfrm>
            <a:off x="457200" y="2149474"/>
            <a:ext cx="8229600" cy="4343400"/>
          </a:xfrm>
        </p:spPr>
        <p:txBody>
          <a:bodyPr vert="horz" wrap="square" lIns="68580" tIns="34290" rIns="68580" bIns="34290" numCol="1" rtlCol="0" anchor="t" anchorCtr="0" compatLnSpc="1">
            <a:prstTxWarp prst="textNoShape">
              <a:avLst/>
            </a:prstTxWarp>
            <a:normAutofit/>
          </a:bodyPr>
          <a:lstStyle/>
          <a:p>
            <a:r>
              <a:rPr lang="en-US" sz="2800" dirty="0">
                <a:cs typeface="Calibri"/>
              </a:rPr>
              <a:t>High risk for skin necrosis</a:t>
            </a:r>
          </a:p>
          <a:p>
            <a:r>
              <a:rPr lang="en-US" sz="2800" dirty="0">
                <a:cs typeface="Calibri"/>
              </a:rPr>
              <a:t>Open fractures</a:t>
            </a:r>
          </a:p>
          <a:p>
            <a:r>
              <a:rPr lang="en-US" sz="2800" dirty="0">
                <a:cs typeface="Calibri"/>
              </a:rPr>
              <a:t>Vascular injury</a:t>
            </a:r>
          </a:p>
          <a:p>
            <a:r>
              <a:rPr lang="en-US" sz="2800" dirty="0">
                <a:cs typeface="Calibri"/>
              </a:rPr>
              <a:t>Compartment syndrome</a:t>
            </a:r>
          </a:p>
          <a:p>
            <a:r>
              <a:rPr lang="en-US" sz="2800" dirty="0">
                <a:cs typeface="Calibri"/>
              </a:rPr>
              <a:t>Fracture dislocation</a:t>
            </a:r>
          </a:p>
          <a:p>
            <a:r>
              <a:rPr lang="en-US" sz="2800" dirty="0">
                <a:cs typeface="Calibri"/>
              </a:rPr>
              <a:t>Intra-articular fractures</a:t>
            </a:r>
          </a:p>
          <a:p>
            <a:r>
              <a:rPr lang="en-US" sz="2800" dirty="0">
                <a:cs typeface="Calibri"/>
              </a:rPr>
              <a:t>Displaced, unable to reduce</a:t>
            </a:r>
          </a:p>
          <a:p>
            <a:r>
              <a:rPr lang="en-US" sz="2800" dirty="0">
                <a:cs typeface="Calibri"/>
              </a:rPr>
              <a:t>Multiple metatarsal fractures</a:t>
            </a:r>
          </a:p>
        </p:txBody>
      </p:sp>
    </p:spTree>
    <p:extLst>
      <p:ext uri="{BB962C8B-B14F-4D97-AF65-F5344CB8AC3E}">
        <p14:creationId xmlns:p14="http://schemas.microsoft.com/office/powerpoint/2010/main" val="7673453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6</a:t>
            </a:r>
          </a:p>
        </p:txBody>
      </p:sp>
      <p:sp>
        <p:nvSpPr>
          <p:cNvPr id="3" name="Content Placeholder 2"/>
          <p:cNvSpPr>
            <a:spLocks noGrp="1"/>
          </p:cNvSpPr>
          <p:nvPr>
            <p:ph idx="1"/>
          </p:nvPr>
        </p:nvSpPr>
        <p:spPr/>
        <p:txBody>
          <a:bodyPr>
            <a:normAutofit/>
          </a:bodyPr>
          <a:lstStyle/>
          <a:p>
            <a:r>
              <a:rPr lang="en-US" sz="2800" dirty="0"/>
              <a:t>A 65 y/o man c/o toe pain after kicking a coffee table at home in his bare feet 2 days ago. His pain is dull/throbbing and he developed significant swelling and bruising prompting the ED visit. On exam he has tenderness of the great toe, swelling and bruising and has intact sensation and capillary refill.</a:t>
            </a:r>
          </a:p>
        </p:txBody>
      </p:sp>
    </p:spTree>
    <p:extLst>
      <p:ext uri="{BB962C8B-B14F-4D97-AF65-F5344CB8AC3E}">
        <p14:creationId xmlns:p14="http://schemas.microsoft.com/office/powerpoint/2010/main" val="17255050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www.aafp.org/afp/2016/0201/hi-res/afp20160201p183-f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859"/>
            <a:ext cx="6999218" cy="682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776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Treatment</a:t>
            </a:r>
          </a:p>
        </p:txBody>
      </p:sp>
      <p:sp>
        <p:nvSpPr>
          <p:cNvPr id="3" name="Content Placeholder 2"/>
          <p:cNvSpPr>
            <a:spLocks noGrp="1"/>
          </p:cNvSpPr>
          <p:nvPr>
            <p:ph idx="1"/>
          </p:nvPr>
        </p:nvSpPr>
        <p:spPr/>
        <p:txBody>
          <a:bodyPr>
            <a:normAutofit/>
          </a:bodyPr>
          <a:lstStyle/>
          <a:p>
            <a:r>
              <a:rPr lang="en-US" sz="3200" dirty="0"/>
              <a:t>Short fracture boot</a:t>
            </a:r>
          </a:p>
          <a:p>
            <a:r>
              <a:rPr lang="en-US" sz="3200" dirty="0"/>
              <a:t>Ice, elevation</a:t>
            </a:r>
          </a:p>
          <a:p>
            <a:r>
              <a:rPr lang="en-US" sz="3200" dirty="0"/>
              <a:t>WBAT</a:t>
            </a:r>
          </a:p>
        </p:txBody>
      </p:sp>
    </p:spTree>
    <p:extLst>
      <p:ext uri="{BB962C8B-B14F-4D97-AF65-F5344CB8AC3E}">
        <p14:creationId xmlns:p14="http://schemas.microsoft.com/office/powerpoint/2010/main" val="1074102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Lesser toe fractures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374834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www.aafp.org/afp/2016/0201/hi-res/afp20160201p183-f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625"/>
            <a:ext cx="7010400" cy="684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70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medcell-xray2.jpg"/>
          <p:cNvPicPr>
            <a:picLocks noGrp="1" noChangeAspect="1"/>
          </p:cNvPicPr>
          <p:nvPr>
            <p:ph idx="1"/>
          </p:nvPr>
        </p:nvPicPr>
        <p:blipFill rotWithShape="1">
          <a:blip r:embed="rId2"/>
          <a:srcRect l="74" r="-84"/>
          <a:stretch/>
        </p:blipFill>
        <p:spPr>
          <a:xfrm>
            <a:off x="304800" y="14661"/>
            <a:ext cx="8610600" cy="6833891"/>
          </a:xfrm>
        </p:spPr>
      </p:pic>
      <p:sp>
        <p:nvSpPr>
          <p:cNvPr id="6" name="Title 5"/>
          <p:cNvSpPr>
            <a:spLocks noGrp="1"/>
          </p:cNvSpPr>
          <p:nvPr>
            <p:ph type="title"/>
          </p:nvPr>
        </p:nvSpPr>
        <p:spPr>
          <a:xfrm>
            <a:off x="457200" y="5562600"/>
            <a:ext cx="8229600" cy="1143000"/>
          </a:xfrm>
        </p:spPr>
        <p:txBody>
          <a:bodyPr/>
          <a:lstStyle/>
          <a:p>
            <a:r>
              <a:rPr lang="en-US">
                <a:solidFill>
                  <a:srgbClr val="FFFFFF"/>
                </a:solidFill>
              </a:rPr>
              <a:t>Lateral Foot X-Ray</a:t>
            </a:r>
          </a:p>
        </p:txBody>
      </p:sp>
    </p:spTree>
    <p:extLst>
      <p:ext uri="{BB962C8B-B14F-4D97-AF65-F5344CB8AC3E}">
        <p14:creationId xmlns:p14="http://schemas.microsoft.com/office/powerpoint/2010/main" val="9751162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Treatment</a:t>
            </a:r>
          </a:p>
        </p:txBody>
      </p:sp>
      <p:sp>
        <p:nvSpPr>
          <p:cNvPr id="3" name="Content Placeholder 2"/>
          <p:cNvSpPr>
            <a:spLocks noGrp="1"/>
          </p:cNvSpPr>
          <p:nvPr>
            <p:ph idx="1"/>
          </p:nvPr>
        </p:nvSpPr>
        <p:spPr/>
        <p:txBody>
          <a:bodyPr>
            <a:normAutofit/>
          </a:bodyPr>
          <a:lstStyle/>
          <a:p>
            <a:r>
              <a:rPr lang="en-US" sz="3200" dirty="0"/>
              <a:t>Buddy taping</a:t>
            </a:r>
          </a:p>
          <a:p>
            <a:r>
              <a:rPr lang="en-US" sz="3200" dirty="0"/>
              <a:t>Post-op shoe</a:t>
            </a:r>
          </a:p>
          <a:p>
            <a:r>
              <a:rPr lang="en-US" sz="3200" dirty="0"/>
              <a:t>WBAT</a:t>
            </a:r>
          </a:p>
        </p:txBody>
      </p:sp>
    </p:spTree>
    <p:extLst>
      <p:ext uri="{BB962C8B-B14F-4D97-AF65-F5344CB8AC3E}">
        <p14:creationId xmlns:p14="http://schemas.microsoft.com/office/powerpoint/2010/main" val="31481636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Indications for </a:t>
            </a:r>
            <a:r>
              <a:rPr lang="en-US" sz="4400" dirty="0" err="1"/>
              <a:t>Orthopaedics</a:t>
            </a:r>
            <a:r>
              <a:rPr lang="en-US" sz="4400" dirty="0"/>
              <a:t> Consult</a:t>
            </a:r>
          </a:p>
        </p:txBody>
      </p:sp>
      <p:sp>
        <p:nvSpPr>
          <p:cNvPr id="3" name="Content Placeholder 2"/>
          <p:cNvSpPr>
            <a:spLocks noGrp="1"/>
          </p:cNvSpPr>
          <p:nvPr>
            <p:ph idx="1"/>
          </p:nvPr>
        </p:nvSpPr>
        <p:spPr>
          <a:xfrm>
            <a:off x="628650" y="2141536"/>
            <a:ext cx="7886700" cy="4351338"/>
          </a:xfrm>
        </p:spPr>
        <p:txBody>
          <a:bodyPr>
            <a:normAutofit/>
          </a:bodyPr>
          <a:lstStyle/>
          <a:p>
            <a:r>
              <a:rPr lang="en-US" sz="3200" dirty="0"/>
              <a:t>Fracture-dislocation</a:t>
            </a:r>
          </a:p>
          <a:p>
            <a:r>
              <a:rPr lang="en-US" sz="3200" dirty="0"/>
              <a:t>Displaced intra-articular fracture</a:t>
            </a:r>
          </a:p>
          <a:p>
            <a:r>
              <a:rPr lang="en-US" sz="3200" dirty="0"/>
              <a:t>Nondisplaced intra-articular fractures involving &gt;25% of the joint</a:t>
            </a:r>
          </a:p>
          <a:p>
            <a:r>
              <a:rPr lang="en-US" sz="3200" dirty="0"/>
              <a:t>Physis fractures</a:t>
            </a:r>
          </a:p>
          <a:p>
            <a:r>
              <a:rPr lang="en-US" sz="3200" dirty="0"/>
              <a:t>Angulation or rotational deformity &gt;20°</a:t>
            </a:r>
          </a:p>
        </p:txBody>
      </p:sp>
    </p:spTree>
    <p:extLst>
      <p:ext uri="{BB962C8B-B14F-4D97-AF65-F5344CB8AC3E}">
        <p14:creationId xmlns:p14="http://schemas.microsoft.com/office/powerpoint/2010/main" val="250352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8F275-30F9-4302-A7C3-67CBF3526EDE}"/>
              </a:ext>
            </a:extLst>
          </p:cNvPr>
          <p:cNvSpPr>
            <a:spLocks noGrp="1"/>
          </p:cNvSpPr>
          <p:nvPr>
            <p:ph type="title"/>
          </p:nvPr>
        </p:nvSpPr>
        <p:spPr/>
        <p:txBody>
          <a:bodyPr/>
          <a:lstStyle/>
          <a:p>
            <a:r>
              <a:rPr lang="en-US" dirty="0"/>
              <a:t>Physical Examination</a:t>
            </a:r>
          </a:p>
        </p:txBody>
      </p:sp>
      <p:sp>
        <p:nvSpPr>
          <p:cNvPr id="3" name="Text Placeholder 2">
            <a:extLst>
              <a:ext uri="{FF2B5EF4-FFF2-40B4-BE49-F238E27FC236}">
                <a16:creationId xmlns:a16="http://schemas.microsoft.com/office/drawing/2014/main" id="{085C8098-8056-864C-9993-74520E0E70E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46446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Inspection</a:t>
            </a:r>
          </a:p>
        </p:txBody>
      </p:sp>
      <p:sp>
        <p:nvSpPr>
          <p:cNvPr id="3" name="Content Placeholder 2"/>
          <p:cNvSpPr>
            <a:spLocks noGrp="1"/>
          </p:cNvSpPr>
          <p:nvPr>
            <p:ph idx="1"/>
          </p:nvPr>
        </p:nvSpPr>
        <p:spPr/>
        <p:txBody>
          <a:bodyPr>
            <a:normAutofit/>
          </a:bodyPr>
          <a:lstStyle/>
          <a:p>
            <a:r>
              <a:rPr lang="en-US" sz="3200" dirty="0"/>
              <a:t>Soft tissue swelling</a:t>
            </a:r>
          </a:p>
          <a:p>
            <a:r>
              <a:rPr lang="en-US" sz="3200" dirty="0"/>
              <a:t>Rash</a:t>
            </a:r>
          </a:p>
          <a:p>
            <a:r>
              <a:rPr lang="en-US" sz="3200" dirty="0"/>
              <a:t>Nails</a:t>
            </a:r>
          </a:p>
          <a:p>
            <a:r>
              <a:rPr lang="en-US" sz="3200" dirty="0"/>
              <a:t>Ecchymosis</a:t>
            </a:r>
          </a:p>
          <a:p>
            <a:r>
              <a:rPr lang="en-US" sz="3200" dirty="0"/>
              <a:t>Deformity</a:t>
            </a:r>
          </a:p>
          <a:p>
            <a:r>
              <a:rPr lang="en-US" sz="3200" dirty="0"/>
              <a:t>Alignment</a:t>
            </a:r>
          </a:p>
        </p:txBody>
      </p:sp>
    </p:spTree>
    <p:extLst>
      <p:ext uri="{BB962C8B-B14F-4D97-AF65-F5344CB8AC3E}">
        <p14:creationId xmlns:p14="http://schemas.microsoft.com/office/powerpoint/2010/main" val="79370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146"/>
          <a:stretch/>
        </p:blipFill>
        <p:spPr>
          <a:xfrm>
            <a:off x="4538633" y="0"/>
            <a:ext cx="4650813" cy="4876800"/>
          </a:xfrm>
          <a:prstGeom prst="rect">
            <a:avLst/>
          </a:prstGeom>
        </p:spPr>
      </p:pic>
      <p:pic>
        <p:nvPicPr>
          <p:cNvPr id="5" name="Picture 4"/>
          <p:cNvPicPr>
            <a:picLocks noChangeAspect="1"/>
          </p:cNvPicPr>
          <p:nvPr/>
        </p:nvPicPr>
        <p:blipFill>
          <a:blip r:embed="rId3"/>
          <a:stretch>
            <a:fillRect/>
          </a:stretch>
        </p:blipFill>
        <p:spPr>
          <a:xfrm>
            <a:off x="0" y="0"/>
            <a:ext cx="4572000" cy="6731876"/>
          </a:xfrm>
          <a:prstGeom prst="rect">
            <a:avLst/>
          </a:prstGeom>
        </p:spPr>
      </p:pic>
      <p:pic>
        <p:nvPicPr>
          <p:cNvPr id="6" name="Picture 5"/>
          <p:cNvPicPr>
            <a:picLocks noChangeAspect="1"/>
          </p:cNvPicPr>
          <p:nvPr/>
        </p:nvPicPr>
        <p:blipFill>
          <a:blip r:embed="rId4"/>
          <a:stretch>
            <a:fillRect/>
          </a:stretch>
        </p:blipFill>
        <p:spPr>
          <a:xfrm>
            <a:off x="4572000" y="4876800"/>
            <a:ext cx="3191194" cy="1981200"/>
          </a:xfrm>
          <a:prstGeom prst="rect">
            <a:avLst/>
          </a:prstGeom>
        </p:spPr>
      </p:pic>
    </p:spTree>
    <p:extLst>
      <p:ext uri="{BB962C8B-B14F-4D97-AF65-F5344CB8AC3E}">
        <p14:creationId xmlns:p14="http://schemas.microsoft.com/office/powerpoint/2010/main" val="2824482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Palpation</a:t>
            </a:r>
          </a:p>
        </p:txBody>
      </p:sp>
      <p:sp>
        <p:nvSpPr>
          <p:cNvPr id="3" name="Content Placeholder 2"/>
          <p:cNvSpPr>
            <a:spLocks noGrp="1"/>
          </p:cNvSpPr>
          <p:nvPr>
            <p:ph idx="1"/>
          </p:nvPr>
        </p:nvSpPr>
        <p:spPr/>
        <p:txBody>
          <a:bodyPr>
            <a:normAutofit/>
          </a:bodyPr>
          <a:lstStyle/>
          <a:p>
            <a:r>
              <a:rPr lang="en-US" sz="3200" dirty="0"/>
              <a:t>Bony landmarks</a:t>
            </a:r>
          </a:p>
          <a:p>
            <a:r>
              <a:rPr lang="en-US" sz="3200" dirty="0"/>
              <a:t>Tendons</a:t>
            </a:r>
          </a:p>
          <a:p>
            <a:r>
              <a:rPr lang="en-US" sz="3200" dirty="0"/>
              <a:t>Ligaments</a:t>
            </a:r>
          </a:p>
        </p:txBody>
      </p:sp>
    </p:spTree>
    <p:extLst>
      <p:ext uri="{BB962C8B-B14F-4D97-AF65-F5344CB8AC3E}">
        <p14:creationId xmlns:p14="http://schemas.microsoft.com/office/powerpoint/2010/main" val="2718711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Function</a:t>
            </a:r>
          </a:p>
        </p:txBody>
      </p:sp>
      <p:sp>
        <p:nvSpPr>
          <p:cNvPr id="3" name="Content Placeholder 2"/>
          <p:cNvSpPr>
            <a:spLocks noGrp="1"/>
          </p:cNvSpPr>
          <p:nvPr>
            <p:ph idx="1"/>
          </p:nvPr>
        </p:nvSpPr>
        <p:spPr/>
        <p:txBody>
          <a:bodyPr>
            <a:normAutofit/>
          </a:bodyPr>
          <a:lstStyle/>
          <a:p>
            <a:r>
              <a:rPr lang="en-US" sz="3200" dirty="0"/>
              <a:t>EHL</a:t>
            </a:r>
          </a:p>
          <a:p>
            <a:r>
              <a:rPr lang="en-US" sz="3200" dirty="0"/>
              <a:t>FHL</a:t>
            </a:r>
          </a:p>
          <a:p>
            <a:r>
              <a:rPr lang="en-US" sz="3200" dirty="0"/>
              <a:t>Flexion and extension of other digits</a:t>
            </a:r>
          </a:p>
          <a:p>
            <a:r>
              <a:rPr lang="en-US" sz="3200" dirty="0"/>
              <a:t>Neurological exam</a:t>
            </a:r>
          </a:p>
          <a:p>
            <a:r>
              <a:rPr lang="en-US" sz="3200" dirty="0"/>
              <a:t>Vascular exam</a:t>
            </a:r>
          </a:p>
        </p:txBody>
      </p:sp>
    </p:spTree>
    <p:extLst>
      <p:ext uri="{BB962C8B-B14F-4D97-AF65-F5344CB8AC3E}">
        <p14:creationId xmlns:p14="http://schemas.microsoft.com/office/powerpoint/2010/main" val="439489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Review Topics</a:t>
            </a:r>
          </a:p>
        </p:txBody>
      </p:sp>
      <p:sp>
        <p:nvSpPr>
          <p:cNvPr id="4" name="Text Placeholder 3">
            <a:extLst>
              <a:ext uri="{FF2B5EF4-FFF2-40B4-BE49-F238E27FC236}">
                <a16:creationId xmlns:a16="http://schemas.microsoft.com/office/drawing/2014/main" id="{83C82B52-8358-4BCA-8521-4BCEDB2859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698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Ottawa Foot Rules</a:t>
            </a:r>
          </a:p>
        </p:txBody>
      </p:sp>
      <p:sp>
        <p:nvSpPr>
          <p:cNvPr id="3" name="Content Placeholder 2"/>
          <p:cNvSpPr>
            <a:spLocks noGrp="1"/>
          </p:cNvSpPr>
          <p:nvPr>
            <p:ph idx="1"/>
          </p:nvPr>
        </p:nvSpPr>
        <p:spPr>
          <a:xfrm>
            <a:off x="457200" y="1371600"/>
            <a:ext cx="8229600" cy="4525963"/>
          </a:xfrm>
        </p:spPr>
        <p:txBody>
          <a:bodyPr>
            <a:normAutofit/>
          </a:bodyPr>
          <a:lstStyle/>
          <a:p>
            <a:r>
              <a:rPr lang="en-US" sz="3200" dirty="0"/>
              <a:t>Any pain in the midfoot zone</a:t>
            </a:r>
          </a:p>
          <a:p>
            <a:r>
              <a:rPr lang="en-US" sz="3200" dirty="0"/>
              <a:t>Bony tenderness at the base of 5</a:t>
            </a:r>
            <a:r>
              <a:rPr lang="en-US" sz="3200" baseline="30000" dirty="0"/>
              <a:t>th</a:t>
            </a:r>
            <a:r>
              <a:rPr lang="en-US" sz="3200" dirty="0"/>
              <a:t> metatarsal</a:t>
            </a:r>
          </a:p>
          <a:p>
            <a:r>
              <a:rPr lang="en-US" sz="3200" dirty="0"/>
              <a:t>Bony tenderness of the Navicular bone</a:t>
            </a:r>
          </a:p>
          <a:p>
            <a:r>
              <a:rPr lang="en-US" sz="3200" dirty="0"/>
              <a:t>Inability to bear weight both immediately and in the emergency department</a:t>
            </a:r>
          </a:p>
          <a:p>
            <a:endParaRPr lang="en-US" sz="2800" dirty="0"/>
          </a:p>
        </p:txBody>
      </p:sp>
    </p:spTree>
    <p:extLst>
      <p:ext uri="{BB962C8B-B14F-4D97-AF65-F5344CB8AC3E}">
        <p14:creationId xmlns:p14="http://schemas.microsoft.com/office/powerpoint/2010/main" val="148016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5A2F4-7BBF-2049-B46C-B0E4B6D33E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D0D8C3-93AF-BF42-8F6B-1D66ED2BB548}"/>
              </a:ext>
            </a:extLst>
          </p:cNvPr>
          <p:cNvSpPr>
            <a:spLocks noGrp="1"/>
          </p:cNvSpPr>
          <p:nvPr>
            <p:ph idx="1"/>
          </p:nvPr>
        </p:nvSpPr>
        <p:spPr/>
        <p:txBody>
          <a:bodyPr/>
          <a:lstStyle/>
          <a:p>
            <a:endParaRPr lang="en-US"/>
          </a:p>
        </p:txBody>
      </p:sp>
      <p:pic>
        <p:nvPicPr>
          <p:cNvPr id="5122" name="Picture 2" descr="Rapid Review: Ottawa Ankle Rules - RoshReview.com">
            <a:extLst>
              <a:ext uri="{FF2B5EF4-FFF2-40B4-BE49-F238E27FC236}">
                <a16:creationId xmlns:a16="http://schemas.microsoft.com/office/drawing/2014/main" id="{F3009C12-F3A8-C941-9ECD-BE27DECCE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3174"/>
            <a:ext cx="7735887" cy="660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3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dirty="0"/>
              <a:t>Objectives</a:t>
            </a:r>
          </a:p>
        </p:txBody>
      </p:sp>
      <p:sp>
        <p:nvSpPr>
          <p:cNvPr id="8195" name="Rectangle 3"/>
          <p:cNvSpPr>
            <a:spLocks noGrp="1" noChangeArrowheads="1"/>
          </p:cNvSpPr>
          <p:nvPr>
            <p:ph idx="1"/>
          </p:nvPr>
        </p:nvSpPr>
        <p:spPr/>
        <p:txBody>
          <a:bodyPr>
            <a:normAutofit/>
          </a:bodyPr>
          <a:lstStyle/>
          <a:p>
            <a:r>
              <a:rPr lang="en-US" sz="3200" dirty="0"/>
              <a:t>Understand foot anatomy and radiography</a:t>
            </a:r>
          </a:p>
          <a:p>
            <a:r>
              <a:rPr lang="en-US" sz="3200" dirty="0"/>
              <a:t>Perform foot exam</a:t>
            </a:r>
          </a:p>
          <a:p>
            <a:r>
              <a:rPr lang="en-US" sz="3200" dirty="0"/>
              <a:t>Review board and in-training topics</a:t>
            </a:r>
          </a:p>
          <a:p>
            <a:r>
              <a:rPr lang="en-US" sz="3200" dirty="0"/>
              <a:t>Discuss cases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March fracture</a:t>
            </a:r>
          </a:p>
        </p:txBody>
      </p:sp>
      <p:sp>
        <p:nvSpPr>
          <p:cNvPr id="3" name="Content Placeholder 2"/>
          <p:cNvSpPr>
            <a:spLocks noGrp="1"/>
          </p:cNvSpPr>
          <p:nvPr>
            <p:ph idx="1"/>
          </p:nvPr>
        </p:nvSpPr>
        <p:spPr/>
        <p:txBody>
          <a:bodyPr/>
          <a:lstStyle/>
          <a:p>
            <a:r>
              <a:rPr lang="en-US" sz="3200" dirty="0"/>
              <a:t>stress fracture of the second metatarsal, from pushing off</a:t>
            </a:r>
          </a:p>
          <a:p>
            <a:endParaRPr lang="en-US" dirty="0"/>
          </a:p>
        </p:txBody>
      </p:sp>
    </p:spTree>
    <p:extLst>
      <p:ext uri="{BB962C8B-B14F-4D97-AF65-F5344CB8AC3E}">
        <p14:creationId xmlns:p14="http://schemas.microsoft.com/office/powerpoint/2010/main" val="358266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1500" y="0"/>
            <a:ext cx="5448822" cy="6858000"/>
          </a:xfrm>
          <a:prstGeom prst="rect">
            <a:avLst/>
          </a:prstGeom>
        </p:spPr>
      </p:pic>
    </p:spTree>
    <p:extLst>
      <p:ext uri="{BB962C8B-B14F-4D97-AF65-F5344CB8AC3E}">
        <p14:creationId xmlns:p14="http://schemas.microsoft.com/office/powerpoint/2010/main" val="2079110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Morton’s neuroma</a:t>
            </a:r>
          </a:p>
        </p:txBody>
      </p:sp>
      <p:sp>
        <p:nvSpPr>
          <p:cNvPr id="3" name="Content Placeholder 2"/>
          <p:cNvSpPr>
            <a:spLocks noGrp="1"/>
          </p:cNvSpPr>
          <p:nvPr>
            <p:ph idx="1"/>
          </p:nvPr>
        </p:nvSpPr>
        <p:spPr>
          <a:xfrm>
            <a:off x="457200" y="1600200"/>
            <a:ext cx="4038600" cy="4525963"/>
          </a:xfrm>
        </p:spPr>
        <p:txBody>
          <a:bodyPr/>
          <a:lstStyle/>
          <a:p>
            <a:r>
              <a:rPr lang="en-US" err="1"/>
              <a:t>Interdigital</a:t>
            </a:r>
            <a:r>
              <a:rPr lang="en-US"/>
              <a:t> nerve neuropathy</a:t>
            </a:r>
          </a:p>
          <a:p>
            <a:endParaRPr lang="en-US"/>
          </a:p>
        </p:txBody>
      </p:sp>
      <p:pic>
        <p:nvPicPr>
          <p:cNvPr id="4" name="Picture 3"/>
          <p:cNvPicPr>
            <a:picLocks noChangeAspect="1"/>
          </p:cNvPicPr>
          <p:nvPr/>
        </p:nvPicPr>
        <p:blipFill>
          <a:blip r:embed="rId2"/>
          <a:stretch>
            <a:fillRect/>
          </a:stretch>
        </p:blipFill>
        <p:spPr>
          <a:xfrm>
            <a:off x="4940300" y="1157299"/>
            <a:ext cx="4127500" cy="5395901"/>
          </a:xfrm>
          <a:prstGeom prst="rect">
            <a:avLst/>
          </a:prstGeom>
        </p:spPr>
      </p:pic>
    </p:spTree>
    <p:extLst>
      <p:ext uri="{BB962C8B-B14F-4D97-AF65-F5344CB8AC3E}">
        <p14:creationId xmlns:p14="http://schemas.microsoft.com/office/powerpoint/2010/main" val="365936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Plantar fasciitis</a:t>
            </a:r>
          </a:p>
        </p:txBody>
      </p:sp>
      <p:sp>
        <p:nvSpPr>
          <p:cNvPr id="3" name="Content Placeholder 2"/>
          <p:cNvSpPr>
            <a:spLocks noGrp="1"/>
          </p:cNvSpPr>
          <p:nvPr>
            <p:ph sz="half" idx="1"/>
          </p:nvPr>
        </p:nvSpPr>
        <p:spPr/>
        <p:txBody>
          <a:bodyPr>
            <a:normAutofit/>
          </a:bodyPr>
          <a:lstStyle/>
          <a:p>
            <a:r>
              <a:rPr lang="en-US"/>
              <a:t>Sole pain (particularly painful with first steps or arising in the morning)</a:t>
            </a:r>
          </a:p>
        </p:txBody>
      </p:sp>
      <p:pic>
        <p:nvPicPr>
          <p:cNvPr id="7" name="Content Placeholder 6"/>
          <p:cNvPicPr>
            <a:picLocks noGrp="1" noChangeAspect="1"/>
          </p:cNvPicPr>
          <p:nvPr>
            <p:ph sz="half" idx="2"/>
          </p:nvPr>
        </p:nvPicPr>
        <p:blipFill>
          <a:blip r:embed="rId3"/>
          <a:srcRect l="4436" r="4436"/>
          <a:stretch>
            <a:fillRect/>
          </a:stretch>
        </p:blipFill>
        <p:spPr>
          <a:xfrm>
            <a:off x="4800600" y="1341437"/>
            <a:ext cx="4038600" cy="4525963"/>
          </a:xfrm>
        </p:spPr>
      </p:pic>
    </p:spTree>
    <p:extLst>
      <p:ext uri="{BB962C8B-B14F-4D97-AF65-F5344CB8AC3E}">
        <p14:creationId xmlns:p14="http://schemas.microsoft.com/office/powerpoint/2010/main" val="574181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Sever’s</a:t>
            </a:r>
            <a:r>
              <a:rPr lang="en-US"/>
              <a:t> disease</a:t>
            </a:r>
          </a:p>
        </p:txBody>
      </p:sp>
      <p:sp>
        <p:nvSpPr>
          <p:cNvPr id="3" name="Content Placeholder 2"/>
          <p:cNvSpPr>
            <a:spLocks noGrp="1"/>
          </p:cNvSpPr>
          <p:nvPr>
            <p:ph sz="half" idx="1"/>
          </p:nvPr>
        </p:nvSpPr>
        <p:spPr/>
        <p:txBody>
          <a:bodyPr/>
          <a:lstStyle/>
          <a:p>
            <a:r>
              <a:rPr lang="en-US" err="1"/>
              <a:t>Apophysitis</a:t>
            </a:r>
            <a:r>
              <a:rPr lang="en-US"/>
              <a:t> at Achilles tendon insertion</a:t>
            </a:r>
          </a:p>
          <a:p>
            <a:endParaRPr lang="en-US"/>
          </a:p>
        </p:txBody>
      </p:sp>
      <p:sp>
        <p:nvSpPr>
          <p:cNvPr id="7" name="Content Placeholder 6"/>
          <p:cNvSpPr>
            <a:spLocks noGrp="1"/>
          </p:cNvSpPr>
          <p:nvPr>
            <p:ph sz="half" idx="2"/>
          </p:nvPr>
        </p:nvSpPr>
        <p:spPr/>
        <p:txBody>
          <a:bodyPr/>
          <a:lstStyle/>
          <a:p>
            <a:endParaRPr lang="en-US"/>
          </a:p>
        </p:txBody>
      </p:sp>
      <p:pic>
        <p:nvPicPr>
          <p:cNvPr id="8" name="Content Placeholder 4"/>
          <p:cNvPicPr>
            <a:picLocks noChangeAspect="1"/>
          </p:cNvPicPr>
          <p:nvPr/>
        </p:nvPicPr>
        <p:blipFill>
          <a:blip r:embed="rId3"/>
          <a:srcRect t="7975" b="7975"/>
          <a:stretch>
            <a:fillRect/>
          </a:stretch>
        </p:blipFill>
        <p:spPr bwMode="auto">
          <a:xfrm>
            <a:off x="4800600" y="1371600"/>
            <a:ext cx="4038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94084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Metatarsalgia</a:t>
            </a:r>
            <a:endParaRPr lang="en-US"/>
          </a:p>
        </p:txBody>
      </p:sp>
      <p:sp>
        <p:nvSpPr>
          <p:cNvPr id="3" name="Content Placeholder 2"/>
          <p:cNvSpPr>
            <a:spLocks noGrp="1"/>
          </p:cNvSpPr>
          <p:nvPr>
            <p:ph idx="1"/>
          </p:nvPr>
        </p:nvSpPr>
        <p:spPr/>
        <p:txBody>
          <a:bodyPr/>
          <a:lstStyle/>
          <a:p>
            <a:r>
              <a:rPr lang="en-US"/>
              <a:t>Pain, usually in obese female with recent weight gain</a:t>
            </a:r>
          </a:p>
        </p:txBody>
      </p:sp>
      <p:pic>
        <p:nvPicPr>
          <p:cNvPr id="6" name="Picture 5"/>
          <p:cNvPicPr>
            <a:picLocks noChangeAspect="1"/>
          </p:cNvPicPr>
          <p:nvPr/>
        </p:nvPicPr>
        <p:blipFill>
          <a:blip r:embed="rId2"/>
          <a:stretch>
            <a:fillRect/>
          </a:stretch>
        </p:blipFill>
        <p:spPr>
          <a:xfrm>
            <a:off x="2768600" y="2870200"/>
            <a:ext cx="3594100" cy="1854200"/>
          </a:xfrm>
          <a:prstGeom prst="rect">
            <a:avLst/>
          </a:prstGeom>
        </p:spPr>
      </p:pic>
    </p:spTree>
    <p:extLst>
      <p:ext uri="{BB962C8B-B14F-4D97-AF65-F5344CB8AC3E}">
        <p14:creationId xmlns:p14="http://schemas.microsoft.com/office/powerpoint/2010/main" val="190853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403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1</a:t>
            </a:r>
          </a:p>
        </p:txBody>
      </p:sp>
      <p:sp>
        <p:nvSpPr>
          <p:cNvPr id="3" name="Content Placeholder 2"/>
          <p:cNvSpPr>
            <a:spLocks noGrp="1"/>
          </p:cNvSpPr>
          <p:nvPr>
            <p:ph idx="1"/>
          </p:nvPr>
        </p:nvSpPr>
        <p:spPr/>
        <p:txBody>
          <a:bodyPr>
            <a:normAutofit/>
          </a:bodyPr>
          <a:lstStyle/>
          <a:p>
            <a:r>
              <a:rPr lang="en-US" sz="3200" dirty="0"/>
              <a:t>24 year old male is trying to escape arrest, and jumps off  a second floor balcony onto his feet.  </a:t>
            </a:r>
          </a:p>
          <a:p>
            <a:r>
              <a:rPr lang="en-US" sz="3200" dirty="0"/>
              <a:t>While he escapes the authorities, he does limp into your ER, complaining of right foot pain.  </a:t>
            </a:r>
          </a:p>
          <a:p>
            <a:r>
              <a:rPr lang="en-US" sz="3200" dirty="0"/>
              <a:t>He denies any other injuries </a:t>
            </a:r>
          </a:p>
        </p:txBody>
      </p:sp>
    </p:spTree>
    <p:extLst>
      <p:ext uri="{BB962C8B-B14F-4D97-AF65-F5344CB8AC3E}">
        <p14:creationId xmlns:p14="http://schemas.microsoft.com/office/powerpoint/2010/main" val="1795427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Physical exam </a:t>
            </a:r>
          </a:p>
        </p:txBody>
      </p:sp>
      <p:sp>
        <p:nvSpPr>
          <p:cNvPr id="3" name="Content Placeholder 2"/>
          <p:cNvSpPr>
            <a:spLocks noGrp="1"/>
          </p:cNvSpPr>
          <p:nvPr>
            <p:ph idx="1"/>
          </p:nvPr>
        </p:nvSpPr>
        <p:spPr/>
        <p:txBody>
          <a:bodyPr>
            <a:normAutofit/>
          </a:bodyPr>
          <a:lstStyle/>
          <a:p>
            <a:r>
              <a:rPr lang="en-US" sz="3200" dirty="0"/>
              <a:t>Tenderness to the entire plantar surface of the foot, worst at the heel.  </a:t>
            </a:r>
          </a:p>
          <a:p>
            <a:r>
              <a:rPr lang="en-US" sz="3200" dirty="0"/>
              <a:t>He is so distracted by this pain, that it is unclear if he has tenderness elsewhere on his body.  </a:t>
            </a:r>
          </a:p>
          <a:p>
            <a:r>
              <a:rPr lang="en-US" sz="3200" dirty="0"/>
              <a:t>There is no gross deformity and he is neurovascularly intact </a:t>
            </a:r>
          </a:p>
        </p:txBody>
      </p:sp>
    </p:spTree>
    <p:extLst>
      <p:ext uri="{BB962C8B-B14F-4D97-AF65-F5344CB8AC3E}">
        <p14:creationId xmlns:p14="http://schemas.microsoft.com/office/powerpoint/2010/main" val="1079039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32771" name="Object 3"/>
          <p:cNvGraphicFramePr>
            <a:graphicFrameLocks noChangeAspect="1"/>
          </p:cNvGraphicFramePr>
          <p:nvPr/>
        </p:nvGraphicFramePr>
        <p:xfrm>
          <a:off x="0" y="875304"/>
          <a:ext cx="9082160" cy="5449296"/>
        </p:xfrm>
        <a:graphic>
          <a:graphicData uri="http://schemas.openxmlformats.org/presentationml/2006/ole">
            <mc:AlternateContent xmlns:mc="http://schemas.openxmlformats.org/markup-compatibility/2006">
              <mc:Choice xmlns:v="urn:schemas-microsoft-com:vml" Requires="v">
                <p:oleObj spid="_x0000_s6147" name="Document" r:id="rId3" imgW="5867400" imgH="3987800" progId="Word.Document.12">
                  <p:embed/>
                </p:oleObj>
              </mc:Choice>
              <mc:Fallback>
                <p:oleObj name="Document" r:id="rId3" imgW="5867400" imgH="3987800" progId="Word.Document.12">
                  <p:embed/>
                  <p:pic>
                    <p:nvPicPr>
                      <p:cNvPr id="3277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5304"/>
                        <a:ext cx="9082160" cy="544929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8019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&amp; Radiology</a:t>
            </a:r>
          </a:p>
        </p:txBody>
      </p:sp>
      <p:sp>
        <p:nvSpPr>
          <p:cNvPr id="4" name="Text Placeholder 3">
            <a:extLst>
              <a:ext uri="{FF2B5EF4-FFF2-40B4-BE49-F238E27FC236}">
                <a16:creationId xmlns:a16="http://schemas.microsoft.com/office/drawing/2014/main" id="{863849A1-FA10-4BBB-8AA6-F5607BD283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09699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What does this patient have?</a:t>
            </a:r>
            <a:endParaRPr lang="en-US" sz="44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62394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What does this patient have?</a:t>
            </a:r>
            <a:endParaRPr lang="en-US" sz="4400" dirty="0"/>
          </a:p>
        </p:txBody>
      </p:sp>
      <p:sp>
        <p:nvSpPr>
          <p:cNvPr id="3" name="Content Placeholder 2"/>
          <p:cNvSpPr>
            <a:spLocks noGrp="1"/>
          </p:cNvSpPr>
          <p:nvPr>
            <p:ph idx="1"/>
          </p:nvPr>
        </p:nvSpPr>
        <p:spPr/>
        <p:txBody>
          <a:bodyPr/>
          <a:lstStyle/>
          <a:p>
            <a:pPr>
              <a:buNone/>
            </a:pPr>
            <a:r>
              <a:rPr lang="en-US" sz="3200" dirty="0"/>
              <a:t>Calcaneal Fracture</a:t>
            </a:r>
          </a:p>
          <a:p>
            <a:endParaRPr lang="en-US" dirty="0"/>
          </a:p>
        </p:txBody>
      </p:sp>
    </p:spTree>
    <p:extLst>
      <p:ext uri="{BB962C8B-B14F-4D97-AF65-F5344CB8AC3E}">
        <p14:creationId xmlns:p14="http://schemas.microsoft.com/office/powerpoint/2010/main" val="79483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How common are they?</a:t>
            </a:r>
            <a:endParaRPr lang="en-US" sz="44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19391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How common are they?</a:t>
            </a:r>
            <a:endParaRPr lang="en-US" sz="4400" dirty="0"/>
          </a:p>
        </p:txBody>
      </p:sp>
      <p:sp>
        <p:nvSpPr>
          <p:cNvPr id="3" name="Content Placeholder 2"/>
          <p:cNvSpPr>
            <a:spLocks noGrp="1"/>
          </p:cNvSpPr>
          <p:nvPr>
            <p:ph idx="1"/>
          </p:nvPr>
        </p:nvSpPr>
        <p:spPr/>
        <p:txBody>
          <a:bodyPr/>
          <a:lstStyle/>
          <a:p>
            <a:pPr>
              <a:buNone/>
            </a:pPr>
            <a:r>
              <a:rPr lang="en-US" sz="3200" dirty="0"/>
              <a:t>	Most commonly fractured tarsal bone</a:t>
            </a:r>
          </a:p>
          <a:p>
            <a:endParaRPr lang="en-US" dirty="0"/>
          </a:p>
        </p:txBody>
      </p:sp>
    </p:spTree>
    <p:extLst>
      <p:ext uri="{BB962C8B-B14F-4D97-AF65-F5344CB8AC3E}">
        <p14:creationId xmlns:p14="http://schemas.microsoft.com/office/powerpoint/2010/main" val="707754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What are they associated with and with what frequency?</a:t>
            </a:r>
            <a:endParaRPr lang="en-US" sz="40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4246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What are they associated with and with what frequency?</a:t>
            </a:r>
            <a:endParaRPr lang="en-US" sz="4000" dirty="0"/>
          </a:p>
        </p:txBody>
      </p:sp>
      <p:sp>
        <p:nvSpPr>
          <p:cNvPr id="3" name="Content Placeholder 2"/>
          <p:cNvSpPr>
            <a:spLocks noGrp="1"/>
          </p:cNvSpPr>
          <p:nvPr>
            <p:ph idx="1"/>
          </p:nvPr>
        </p:nvSpPr>
        <p:spPr>
          <a:xfrm>
            <a:off x="228600" y="1219200"/>
            <a:ext cx="8915400" cy="4525963"/>
          </a:xfrm>
        </p:spPr>
        <p:txBody>
          <a:bodyPr/>
          <a:lstStyle/>
          <a:p>
            <a:pPr marL="0" indent="0">
              <a:buNone/>
            </a:pPr>
            <a:r>
              <a:rPr lang="en-US" sz="2400" dirty="0"/>
              <a:t> </a:t>
            </a:r>
          </a:p>
          <a:p>
            <a:r>
              <a:rPr lang="en-US" sz="3200" dirty="0"/>
              <a:t>7 % are bilateral</a:t>
            </a:r>
          </a:p>
          <a:p>
            <a:pPr lvl="1"/>
            <a:r>
              <a:rPr lang="en-US" sz="3200" dirty="0"/>
              <a:t>10% are associated with spinal injuries</a:t>
            </a:r>
          </a:p>
          <a:p>
            <a:pPr lvl="1"/>
            <a:r>
              <a:rPr lang="en-US" sz="3200" dirty="0"/>
              <a:t>25 % are associated with other lower extremity injuries</a:t>
            </a:r>
          </a:p>
          <a:p>
            <a:r>
              <a:rPr lang="en-US" sz="3200" dirty="0"/>
              <a:t>Therefore, there should be a thorough search for associated injuries and LS spine x-rays are indicated in most patients with calcaneal fractures </a:t>
            </a:r>
          </a:p>
          <a:p>
            <a:endParaRPr lang="en-US" dirty="0"/>
          </a:p>
        </p:txBody>
      </p:sp>
    </p:spTree>
    <p:extLst>
      <p:ext uri="{BB962C8B-B14F-4D97-AF65-F5344CB8AC3E}">
        <p14:creationId xmlns:p14="http://schemas.microsoft.com/office/powerpoint/2010/main" val="600752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1325563"/>
          </a:xfrm>
        </p:spPr>
        <p:txBody>
          <a:bodyPr>
            <a:noAutofit/>
          </a:bodyPr>
          <a:lstStyle/>
          <a:p>
            <a:r>
              <a:rPr lang="en-US" sz="4000" b="1" dirty="0"/>
              <a:t>If the x-rays are not obvious for a fracture, what additional info can you get from the x-ray to help make the diagnosis?</a:t>
            </a:r>
            <a:endParaRPr lang="en-US" sz="40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474628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800" b="1" dirty="0"/>
          </a:p>
        </p:txBody>
      </p:sp>
      <p:sp>
        <p:nvSpPr>
          <p:cNvPr id="3" name="Content Placeholder 2"/>
          <p:cNvSpPr>
            <a:spLocks noGrp="1"/>
          </p:cNvSpPr>
          <p:nvPr>
            <p:ph idx="1"/>
          </p:nvPr>
        </p:nvSpPr>
        <p:spPr>
          <a:xfrm>
            <a:off x="304800" y="1722437"/>
            <a:ext cx="8382000" cy="4525963"/>
          </a:xfrm>
        </p:spPr>
        <p:txBody>
          <a:bodyPr/>
          <a:lstStyle/>
          <a:p>
            <a:r>
              <a:rPr lang="en-US" sz="3200" dirty="0"/>
              <a:t>Measure </a:t>
            </a:r>
            <a:r>
              <a:rPr lang="en-US" sz="3200" dirty="0" err="1"/>
              <a:t>Boehler’s</a:t>
            </a:r>
            <a:r>
              <a:rPr lang="en-US" sz="3200" dirty="0"/>
              <a:t> angle, which is normally between 20-40 degrees.  An angle less than 20 degrees, suggests a compression fracture.  A normal angle does not rule out fracture, and if suspicion is high, then a CT scan should be obtained.</a:t>
            </a:r>
          </a:p>
          <a:p>
            <a:endParaRPr lang="en-US" dirty="0"/>
          </a:p>
        </p:txBody>
      </p:sp>
    </p:spTree>
    <p:extLst>
      <p:ext uri="{BB962C8B-B14F-4D97-AF65-F5344CB8AC3E}">
        <p14:creationId xmlns:p14="http://schemas.microsoft.com/office/powerpoint/2010/main" val="2183933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a:t>Bohler’s angle</a:t>
            </a:r>
          </a:p>
        </p:txBody>
      </p:sp>
      <p:pic>
        <p:nvPicPr>
          <p:cNvPr id="11" name="Content Placeholder 10" descr="Bohlers.jpg"/>
          <p:cNvPicPr>
            <a:picLocks noGrp="1" noChangeAspect="1"/>
          </p:cNvPicPr>
          <p:nvPr>
            <p:ph sz="half" idx="1"/>
          </p:nvPr>
        </p:nvPicPr>
        <p:blipFill>
          <a:blip r:embed="rId2"/>
          <a:srcRect t="-6034" b="-6034"/>
          <a:stretch>
            <a:fillRect/>
          </a:stretch>
        </p:blipFill>
        <p:spPr>
          <a:xfrm>
            <a:off x="304800" y="1371600"/>
            <a:ext cx="4038600" cy="4525963"/>
          </a:xfrm>
        </p:spPr>
      </p:pic>
      <p:sp>
        <p:nvSpPr>
          <p:cNvPr id="9" name="Content Placeholder 8"/>
          <p:cNvSpPr>
            <a:spLocks noGrp="1"/>
          </p:cNvSpPr>
          <p:nvPr>
            <p:ph sz="half" idx="2"/>
          </p:nvPr>
        </p:nvSpPr>
        <p:spPr>
          <a:xfrm>
            <a:off x="4495800" y="1600200"/>
            <a:ext cx="4648200" cy="4525963"/>
          </a:xfrm>
        </p:spPr>
        <p:txBody>
          <a:bodyPr>
            <a:normAutofit/>
          </a:bodyPr>
          <a:lstStyle/>
          <a:p>
            <a:r>
              <a:rPr lang="en-US" sz="3200" dirty="0"/>
              <a:t>Draw 2 lines</a:t>
            </a:r>
          </a:p>
          <a:p>
            <a:r>
              <a:rPr lang="en-US" sz="3200" dirty="0"/>
              <a:t>One between the posterior tuberosity and the apex of the posterior facet</a:t>
            </a:r>
          </a:p>
          <a:p>
            <a:r>
              <a:rPr lang="en-US" sz="3200" dirty="0"/>
              <a:t>Another from the apex of the posterior facet and the apex of the anterior process </a:t>
            </a:r>
          </a:p>
        </p:txBody>
      </p:sp>
    </p:spTree>
    <p:extLst>
      <p:ext uri="{BB962C8B-B14F-4D97-AF65-F5344CB8AC3E}">
        <p14:creationId xmlns:p14="http://schemas.microsoft.com/office/powerpoint/2010/main" val="4242872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Crucial angle of </a:t>
            </a:r>
            <a:r>
              <a:rPr lang="en-US" sz="4400" dirty="0" err="1"/>
              <a:t>Gissane</a:t>
            </a:r>
            <a:r>
              <a:rPr lang="en-US" sz="4400" dirty="0"/>
              <a:t> </a:t>
            </a:r>
          </a:p>
        </p:txBody>
      </p:sp>
      <p:pic>
        <p:nvPicPr>
          <p:cNvPr id="6" name="Content Placeholder 5" descr="Gissanes.jpg"/>
          <p:cNvPicPr>
            <a:picLocks noGrp="1" noChangeAspect="1"/>
          </p:cNvPicPr>
          <p:nvPr>
            <p:ph sz="half" idx="1"/>
          </p:nvPr>
        </p:nvPicPr>
        <p:blipFill>
          <a:blip r:embed="rId2"/>
          <a:srcRect t="-6034" b="-6034"/>
          <a:stretch>
            <a:fillRect/>
          </a:stretch>
        </p:blipFill>
        <p:spPr/>
      </p:pic>
      <p:sp>
        <p:nvSpPr>
          <p:cNvPr id="5" name="Content Placeholder 4"/>
          <p:cNvSpPr>
            <a:spLocks noGrp="1"/>
          </p:cNvSpPr>
          <p:nvPr>
            <p:ph sz="half" idx="2"/>
          </p:nvPr>
        </p:nvSpPr>
        <p:spPr>
          <a:xfrm>
            <a:off x="4648200" y="1600200"/>
            <a:ext cx="4495800" cy="4525963"/>
          </a:xfrm>
        </p:spPr>
        <p:txBody>
          <a:bodyPr>
            <a:noAutofit/>
          </a:bodyPr>
          <a:lstStyle/>
          <a:p>
            <a:r>
              <a:rPr lang="en-US" sz="2800" dirty="0"/>
              <a:t>2 lines</a:t>
            </a:r>
          </a:p>
          <a:p>
            <a:r>
              <a:rPr lang="en-US" sz="2800" dirty="0"/>
              <a:t>One along the lateral border of the posterior facet </a:t>
            </a:r>
          </a:p>
          <a:p>
            <a:r>
              <a:rPr lang="en-US" sz="2800" dirty="0"/>
              <a:t>Second that extends anteriorly to the beak of the calcaneus (anterior process).  </a:t>
            </a:r>
          </a:p>
          <a:p>
            <a:r>
              <a:rPr lang="en-US" sz="2800" dirty="0"/>
              <a:t>Normal is 110-130 degrees, and this is increased with compression fractures </a:t>
            </a:r>
          </a:p>
        </p:txBody>
      </p:sp>
    </p:spTree>
    <p:extLst>
      <p:ext uri="{BB962C8B-B14F-4D97-AF65-F5344CB8AC3E}">
        <p14:creationId xmlns:p14="http://schemas.microsoft.com/office/powerpoint/2010/main" val="245076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Foot Anatomy</a:t>
            </a:r>
          </a:p>
        </p:txBody>
      </p:sp>
      <p:sp>
        <p:nvSpPr>
          <p:cNvPr id="6" name="Content Placeholder 5"/>
          <p:cNvSpPr>
            <a:spLocks noGrp="1"/>
          </p:cNvSpPr>
          <p:nvPr>
            <p:ph sz="half" idx="1"/>
          </p:nvPr>
        </p:nvSpPr>
        <p:spPr/>
        <p:txBody>
          <a:bodyPr/>
          <a:lstStyle/>
          <a:p>
            <a:r>
              <a:rPr lang="en-US"/>
              <a:t>26 Bones make up the foot</a:t>
            </a:r>
          </a:p>
          <a:p>
            <a:pPr lvl="1"/>
            <a:r>
              <a:rPr lang="en-US"/>
              <a:t>7 Tarsal</a:t>
            </a:r>
          </a:p>
          <a:p>
            <a:pPr lvl="1"/>
            <a:r>
              <a:rPr lang="en-US"/>
              <a:t>5 Metatarsal</a:t>
            </a:r>
          </a:p>
          <a:p>
            <a:pPr lvl="1"/>
            <a:r>
              <a:rPr lang="en-US"/>
              <a:t>14 Phalanges</a:t>
            </a:r>
          </a:p>
          <a:p>
            <a:pPr>
              <a:buNone/>
            </a:pPr>
            <a:endParaRPr lang="en-US"/>
          </a:p>
        </p:txBody>
      </p:sp>
      <p:pic>
        <p:nvPicPr>
          <p:cNvPr id="8" name="Content Placeholder 7" descr="foot_bones_dorsal3.jpg"/>
          <p:cNvPicPr>
            <a:picLocks noGrp="1" noChangeAspect="1"/>
          </p:cNvPicPr>
          <p:nvPr>
            <p:ph sz="half" idx="2"/>
          </p:nvPr>
        </p:nvPicPr>
        <p:blipFill>
          <a:blip r:embed="rId2"/>
          <a:srcRect l="-2317" r="-2317"/>
          <a:stretch>
            <a:fillRect/>
          </a:stretch>
        </p:blipFill>
        <p:spPr>
          <a:xfrm>
            <a:off x="4648200" y="1219200"/>
            <a:ext cx="4038600" cy="4525963"/>
          </a:xfrm>
        </p:spPr>
      </p:pic>
    </p:spTree>
    <p:extLst>
      <p:ext uri="{BB962C8B-B14F-4D97-AF65-F5344CB8AC3E}">
        <p14:creationId xmlns:p14="http://schemas.microsoft.com/office/powerpoint/2010/main" val="182712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74638"/>
            <a:ext cx="8839200" cy="1143000"/>
          </a:xfrm>
        </p:spPr>
        <p:txBody>
          <a:bodyPr>
            <a:normAutofit/>
          </a:bodyPr>
          <a:lstStyle/>
          <a:p>
            <a:r>
              <a:rPr lang="en-US" sz="4400" dirty="0"/>
              <a:t>Do we need to use these angles?</a:t>
            </a:r>
          </a:p>
        </p:txBody>
      </p:sp>
      <p:sp>
        <p:nvSpPr>
          <p:cNvPr id="6" name="Content Placeholder 5"/>
          <p:cNvSpPr>
            <a:spLocks noGrp="1"/>
          </p:cNvSpPr>
          <p:nvPr>
            <p:ph idx="1"/>
          </p:nvPr>
        </p:nvSpPr>
        <p:spPr/>
        <p:txBody>
          <a:bodyPr/>
          <a:lstStyle/>
          <a:p>
            <a:pPr marL="0" indent="0">
              <a:buNone/>
            </a:pPr>
            <a:r>
              <a:rPr lang="en-US" sz="1200" dirty="0"/>
              <a:t>Knight JR, Gross EA, Bradley GH, Bay C, </a:t>
            </a:r>
            <a:r>
              <a:rPr lang="en-US" sz="1200" dirty="0" err="1"/>
              <a:t>LoVecchio</a:t>
            </a:r>
            <a:r>
              <a:rPr lang="en-US" sz="1200" dirty="0"/>
              <a:t> F. </a:t>
            </a:r>
            <a:r>
              <a:rPr lang="en-US" sz="1200" u="sng" dirty="0" err="1"/>
              <a:t>Boehler's</a:t>
            </a:r>
            <a:r>
              <a:rPr lang="en-US" sz="1200" u="sng" dirty="0"/>
              <a:t> angle and the critical angle of </a:t>
            </a:r>
            <a:r>
              <a:rPr lang="en-US" sz="1200" u="sng" dirty="0" err="1"/>
              <a:t>Gissane</a:t>
            </a:r>
            <a:r>
              <a:rPr lang="en-US" sz="1200" u="sng" dirty="0"/>
              <a:t> are of limited use in diagnosing calcaneus fractures in the ED.</a:t>
            </a:r>
            <a:r>
              <a:rPr lang="en-US" sz="1200" dirty="0"/>
              <a:t> Am J </a:t>
            </a:r>
            <a:r>
              <a:rPr lang="en-US" sz="1200" dirty="0" err="1"/>
              <a:t>Emerg</a:t>
            </a:r>
            <a:r>
              <a:rPr lang="en-US" sz="1200" dirty="0"/>
              <a:t> Med. 2006 Jul;24(4):423-7. </a:t>
            </a:r>
          </a:p>
          <a:p>
            <a:r>
              <a:rPr lang="en-US" sz="3200" dirty="0"/>
              <a:t>BA is somewhat helpful and the CAG is not useful in diagnosing calcaneus fractures in the ED. Interrater reliability for BA is excellent, but for the CAG, it is poor. Emergency physicians were 97.9% accurate in making the diagnosis by reviewing the plain films without "assistance" of the angle measurements.</a:t>
            </a:r>
          </a:p>
        </p:txBody>
      </p:sp>
    </p:spTree>
    <p:extLst>
      <p:ext uri="{BB962C8B-B14F-4D97-AF65-F5344CB8AC3E}">
        <p14:creationId xmlns:p14="http://schemas.microsoft.com/office/powerpoint/2010/main" val="1057722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When should orthopedics </a:t>
            </a:r>
            <a:br>
              <a:rPr lang="en-US" sz="4400" b="1" dirty="0"/>
            </a:br>
            <a:r>
              <a:rPr lang="en-US" sz="4400" b="1" dirty="0"/>
              <a:t>be consulted?</a:t>
            </a:r>
            <a:endParaRPr lang="en-US" sz="4400" dirty="0"/>
          </a:p>
        </p:txBody>
      </p:sp>
    </p:spTree>
    <p:extLst>
      <p:ext uri="{BB962C8B-B14F-4D97-AF65-F5344CB8AC3E}">
        <p14:creationId xmlns:p14="http://schemas.microsoft.com/office/powerpoint/2010/main" val="543111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When should orthopedics </a:t>
            </a:r>
            <a:br>
              <a:rPr lang="en-US" sz="4400" b="1" dirty="0"/>
            </a:br>
            <a:r>
              <a:rPr lang="en-US" sz="4400" b="1" dirty="0"/>
              <a:t>be consulted?</a:t>
            </a:r>
            <a:endParaRPr lang="en-US" sz="4400" dirty="0"/>
          </a:p>
        </p:txBody>
      </p:sp>
      <p:sp>
        <p:nvSpPr>
          <p:cNvPr id="3" name="Content Placeholder 2"/>
          <p:cNvSpPr>
            <a:spLocks noGrp="1"/>
          </p:cNvSpPr>
          <p:nvPr>
            <p:ph idx="1"/>
          </p:nvPr>
        </p:nvSpPr>
        <p:spPr/>
        <p:txBody>
          <a:bodyPr>
            <a:normAutofit/>
          </a:bodyPr>
          <a:lstStyle/>
          <a:p>
            <a:r>
              <a:rPr lang="en-US" sz="3200" dirty="0"/>
              <a:t>Intraarticular and displaced fractures need orthopedic consultation, as ORIF is treatment of choice.  </a:t>
            </a:r>
          </a:p>
          <a:p>
            <a:r>
              <a:rPr lang="en-US" sz="3200" dirty="0"/>
              <a:t>If the patient has a nondisplaced extraarticular fracture, then they can be treated in the ED without an ortho consult </a:t>
            </a:r>
          </a:p>
        </p:txBody>
      </p:sp>
    </p:spTree>
    <p:extLst>
      <p:ext uri="{BB962C8B-B14F-4D97-AF65-F5344CB8AC3E}">
        <p14:creationId xmlns:p14="http://schemas.microsoft.com/office/powerpoint/2010/main" val="1519645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590800"/>
            <a:ext cx="7886700" cy="1325563"/>
          </a:xfrm>
        </p:spPr>
        <p:txBody>
          <a:bodyPr>
            <a:noAutofit/>
          </a:bodyPr>
          <a:lstStyle/>
          <a:p>
            <a:r>
              <a:rPr lang="en-US" sz="4400" b="1" dirty="0"/>
              <a:t>What is the appropriate ED treatment for those that do not require orthopedic consultation?</a:t>
            </a:r>
            <a:endParaRPr lang="en-US" sz="4400" dirty="0"/>
          </a:p>
        </p:txBody>
      </p:sp>
    </p:spTree>
    <p:extLst>
      <p:ext uri="{BB962C8B-B14F-4D97-AF65-F5344CB8AC3E}">
        <p14:creationId xmlns:p14="http://schemas.microsoft.com/office/powerpoint/2010/main" val="384937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What is the appropriate ED treatment for those that do not require orthopedic consultation?</a:t>
            </a:r>
          </a:p>
        </p:txBody>
      </p:sp>
      <p:sp>
        <p:nvSpPr>
          <p:cNvPr id="3" name="Content Placeholder 2"/>
          <p:cNvSpPr>
            <a:spLocks noGrp="1"/>
          </p:cNvSpPr>
          <p:nvPr>
            <p:ph idx="1"/>
          </p:nvPr>
        </p:nvSpPr>
        <p:spPr>
          <a:xfrm>
            <a:off x="457200" y="2514600"/>
            <a:ext cx="8229600" cy="4525963"/>
          </a:xfrm>
        </p:spPr>
        <p:txBody>
          <a:bodyPr>
            <a:normAutofit/>
          </a:bodyPr>
          <a:lstStyle/>
          <a:p>
            <a:r>
              <a:rPr lang="en-US" sz="3200" dirty="0"/>
              <a:t>Immobilization in a non-weight bearing below-knee cast, which should be bivalved, or posterior splint.  Patient will need immobilization for 6-8 weeks at least, and often for about 3 months.  They can be told to follow-up within 1 week with ortho </a:t>
            </a:r>
          </a:p>
        </p:txBody>
      </p:sp>
    </p:spTree>
    <p:extLst>
      <p:ext uri="{BB962C8B-B14F-4D97-AF65-F5344CB8AC3E}">
        <p14:creationId xmlns:p14="http://schemas.microsoft.com/office/powerpoint/2010/main" val="48503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90800"/>
            <a:ext cx="8229600" cy="1143000"/>
          </a:xfrm>
        </p:spPr>
        <p:txBody>
          <a:bodyPr>
            <a:noAutofit/>
          </a:bodyPr>
          <a:lstStyle/>
          <a:p>
            <a:r>
              <a:rPr lang="en-US" sz="3200" b="1" dirty="0"/>
              <a:t>If a patient had been treated as above, and returns 2 days later, complaining of excruciating pain over the heel of the foot, what should you be concerned about?</a:t>
            </a:r>
            <a:endParaRPr lang="en-US" sz="3200" dirty="0"/>
          </a:p>
        </p:txBody>
      </p:sp>
    </p:spTree>
    <p:extLst>
      <p:ext uri="{BB962C8B-B14F-4D97-AF65-F5344CB8AC3E}">
        <p14:creationId xmlns:p14="http://schemas.microsoft.com/office/powerpoint/2010/main" val="3407843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endParaRPr lang="en-US" sz="2800" dirty="0"/>
          </a:p>
        </p:txBody>
      </p:sp>
      <p:sp>
        <p:nvSpPr>
          <p:cNvPr id="3" name="Content Placeholder 2"/>
          <p:cNvSpPr>
            <a:spLocks noGrp="1"/>
          </p:cNvSpPr>
          <p:nvPr>
            <p:ph idx="1"/>
          </p:nvPr>
        </p:nvSpPr>
        <p:spPr>
          <a:xfrm>
            <a:off x="457200" y="2057400"/>
            <a:ext cx="8229600" cy="4525963"/>
          </a:xfrm>
        </p:spPr>
        <p:txBody>
          <a:bodyPr/>
          <a:lstStyle/>
          <a:p>
            <a:r>
              <a:rPr lang="en-US" sz="3200" dirty="0"/>
              <a:t>Compartment </a:t>
            </a:r>
            <a:r>
              <a:rPr lang="en-US" sz="3200" dirty="0" err="1"/>
              <a:t>sydrome</a:t>
            </a:r>
            <a:r>
              <a:rPr lang="en-US" sz="3200" dirty="0"/>
              <a:t>.  Occurs in 10% of calcaneal fractures and 50% incidence of deformity or dysfunction.  Look for wrinkles over the heal.  If they are absent, this suggests significant swelling, and should make your suspicion of compartment syndrome higher.</a:t>
            </a:r>
          </a:p>
          <a:p>
            <a:endParaRPr lang="en-US" dirty="0"/>
          </a:p>
        </p:txBody>
      </p:sp>
    </p:spTree>
    <p:extLst>
      <p:ext uri="{BB962C8B-B14F-4D97-AF65-F5344CB8AC3E}">
        <p14:creationId xmlns:p14="http://schemas.microsoft.com/office/powerpoint/2010/main" val="1528857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normAutofit/>
          </a:bodyPr>
          <a:lstStyle/>
          <a:p>
            <a:r>
              <a:rPr lang="en-US" sz="3200" dirty="0"/>
              <a:t>27 y/o female </a:t>
            </a:r>
          </a:p>
          <a:p>
            <a:r>
              <a:rPr lang="en-US" sz="3200" dirty="0"/>
              <a:t>“minding her own business”</a:t>
            </a:r>
          </a:p>
          <a:p>
            <a:r>
              <a:rPr lang="en-US" sz="3200" dirty="0"/>
              <a:t>Attacked with 2x4s, running away jumped over a fence and twisted her ankle</a:t>
            </a:r>
          </a:p>
          <a:p>
            <a:r>
              <a:rPr lang="en-US" sz="3200" dirty="0"/>
              <a:t>c/o foot pain, denies other injuries</a:t>
            </a:r>
          </a:p>
        </p:txBody>
      </p:sp>
    </p:spTree>
    <p:extLst>
      <p:ext uri="{BB962C8B-B14F-4D97-AF65-F5344CB8AC3E}">
        <p14:creationId xmlns:p14="http://schemas.microsoft.com/office/powerpoint/2010/main" val="883103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Physical exam</a:t>
            </a:r>
          </a:p>
        </p:txBody>
      </p:sp>
      <p:sp>
        <p:nvSpPr>
          <p:cNvPr id="3" name="Content Placeholder 2"/>
          <p:cNvSpPr>
            <a:spLocks noGrp="1"/>
          </p:cNvSpPr>
          <p:nvPr>
            <p:ph idx="1"/>
          </p:nvPr>
        </p:nvSpPr>
        <p:spPr/>
        <p:txBody>
          <a:bodyPr/>
          <a:lstStyle/>
          <a:p>
            <a:r>
              <a:rPr lang="en-US" sz="3200" dirty="0"/>
              <a:t>Diffuse foot pain</a:t>
            </a:r>
          </a:p>
          <a:p>
            <a:r>
              <a:rPr lang="en-US" sz="3200" dirty="0"/>
              <a:t>Seems to localize over the lateral aspect of the foot</a:t>
            </a:r>
          </a:p>
          <a:p>
            <a:r>
              <a:rPr lang="en-US" sz="3200" dirty="0"/>
              <a:t>Pain with passive inversion</a:t>
            </a:r>
          </a:p>
          <a:p>
            <a:r>
              <a:rPr lang="en-US" sz="3200" dirty="0"/>
              <a:t>Neurovascularly intact distally</a:t>
            </a:r>
          </a:p>
          <a:p>
            <a:pPr marL="0" indent="0">
              <a:buNone/>
            </a:pPr>
            <a:endParaRPr lang="en-US" dirty="0"/>
          </a:p>
        </p:txBody>
      </p:sp>
    </p:spTree>
    <p:extLst>
      <p:ext uri="{BB962C8B-B14F-4D97-AF65-F5344CB8AC3E}">
        <p14:creationId xmlns:p14="http://schemas.microsoft.com/office/powerpoint/2010/main" val="755811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28157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Foot Anatomy</a:t>
            </a:r>
            <a:br>
              <a:rPr lang="en-US"/>
            </a:br>
            <a:endParaRPr lang="en-US"/>
          </a:p>
        </p:txBody>
      </p:sp>
      <p:sp>
        <p:nvSpPr>
          <p:cNvPr id="6" name="Content Placeholder 5"/>
          <p:cNvSpPr>
            <a:spLocks noGrp="1"/>
          </p:cNvSpPr>
          <p:nvPr>
            <p:ph sz="half" idx="1"/>
          </p:nvPr>
        </p:nvSpPr>
        <p:spPr>
          <a:xfrm>
            <a:off x="457200" y="1066800"/>
            <a:ext cx="4038600" cy="4525963"/>
          </a:xfrm>
        </p:spPr>
        <p:txBody>
          <a:bodyPr/>
          <a:lstStyle/>
          <a:p>
            <a:r>
              <a:rPr lang="en-US" err="1"/>
              <a:t>Hindfoot</a:t>
            </a:r>
            <a:endParaRPr lang="en-US"/>
          </a:p>
          <a:p>
            <a:pPr lvl="1"/>
            <a:r>
              <a:rPr lang="en-US"/>
              <a:t>Talus</a:t>
            </a:r>
          </a:p>
          <a:p>
            <a:pPr lvl="1"/>
            <a:r>
              <a:rPr lang="en-US" err="1"/>
              <a:t>Calcaneus</a:t>
            </a:r>
            <a:endParaRPr lang="en-US"/>
          </a:p>
          <a:p>
            <a:r>
              <a:rPr lang="en-US" err="1"/>
              <a:t>Midfoot</a:t>
            </a:r>
            <a:endParaRPr lang="en-US"/>
          </a:p>
          <a:p>
            <a:pPr lvl="1"/>
            <a:r>
              <a:rPr lang="en-US" err="1"/>
              <a:t>Navicular</a:t>
            </a:r>
            <a:endParaRPr lang="en-US"/>
          </a:p>
          <a:p>
            <a:pPr lvl="1"/>
            <a:r>
              <a:rPr lang="en-US" err="1"/>
              <a:t>Cuboid</a:t>
            </a:r>
            <a:endParaRPr lang="en-US"/>
          </a:p>
          <a:p>
            <a:pPr lvl="1"/>
            <a:r>
              <a:rPr lang="en-US"/>
              <a:t>Cuneiforms (3)</a:t>
            </a:r>
          </a:p>
          <a:p>
            <a:r>
              <a:rPr lang="en-US"/>
              <a:t>Forefoot</a:t>
            </a:r>
          </a:p>
          <a:p>
            <a:pPr lvl="1"/>
            <a:r>
              <a:rPr lang="en-US"/>
              <a:t>Metatarsals (5)</a:t>
            </a:r>
          </a:p>
          <a:p>
            <a:pPr lvl="1"/>
            <a:r>
              <a:rPr lang="en-US"/>
              <a:t>Phalanges (14)</a:t>
            </a:r>
          </a:p>
        </p:txBody>
      </p:sp>
      <p:pic>
        <p:nvPicPr>
          <p:cNvPr id="8" name="Content Placeholder 7" descr="foot_bones_lateral.png"/>
          <p:cNvPicPr>
            <a:picLocks noGrp="1" noChangeAspect="1"/>
          </p:cNvPicPr>
          <p:nvPr>
            <p:ph sz="half" idx="2"/>
          </p:nvPr>
        </p:nvPicPr>
        <p:blipFill>
          <a:blip r:embed="rId2"/>
          <a:srcRect t="-26814" b="-26814"/>
          <a:stretch>
            <a:fillRect/>
          </a:stretch>
        </p:blipFill>
        <p:spPr>
          <a:xfrm>
            <a:off x="3886200" y="0"/>
            <a:ext cx="5257800" cy="6248400"/>
          </a:xfrm>
        </p:spPr>
      </p:pic>
    </p:spTree>
    <p:extLst>
      <p:ext uri="{BB962C8B-B14F-4D97-AF65-F5344CB8AC3E}">
        <p14:creationId xmlns:p14="http://schemas.microsoft.com/office/powerpoint/2010/main" val="3439172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791429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2826322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5400"/>
            <a:ext cx="7886700" cy="1325563"/>
          </a:xfrm>
        </p:spPr>
        <p:txBody>
          <a:bodyPr>
            <a:normAutofit/>
          </a:bodyPr>
          <a:lstStyle/>
          <a:p>
            <a:r>
              <a:rPr lang="en-US" sz="4400" dirty="0"/>
              <a:t>What injury does this patient have?</a:t>
            </a:r>
          </a:p>
        </p:txBody>
      </p:sp>
    </p:spTree>
    <p:extLst>
      <p:ext uri="{BB962C8B-B14F-4D97-AF65-F5344CB8AC3E}">
        <p14:creationId xmlns:p14="http://schemas.microsoft.com/office/powerpoint/2010/main" val="3122892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t>What injury does this patient have?</a:t>
            </a:r>
          </a:p>
        </p:txBody>
      </p:sp>
      <p:sp>
        <p:nvSpPr>
          <p:cNvPr id="4" name="Content Placeholder 3"/>
          <p:cNvSpPr>
            <a:spLocks noGrp="1"/>
          </p:cNvSpPr>
          <p:nvPr>
            <p:ph idx="1"/>
          </p:nvPr>
        </p:nvSpPr>
        <p:spPr/>
        <p:txBody>
          <a:bodyPr>
            <a:normAutofit/>
          </a:bodyPr>
          <a:lstStyle/>
          <a:p>
            <a:r>
              <a:rPr lang="en-US" sz="3200" dirty="0"/>
              <a:t>Pseudo-Jones (or avulsion) fracture </a:t>
            </a:r>
          </a:p>
        </p:txBody>
      </p:sp>
    </p:spTree>
    <p:extLst>
      <p:ext uri="{BB962C8B-B14F-4D97-AF65-F5344CB8AC3E}">
        <p14:creationId xmlns:p14="http://schemas.microsoft.com/office/powerpoint/2010/main" val="1554483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274638"/>
            <a:ext cx="8839200" cy="1143000"/>
          </a:xfrm>
        </p:spPr>
        <p:txBody>
          <a:bodyPr>
            <a:normAutofit/>
          </a:bodyPr>
          <a:lstStyle/>
          <a:p>
            <a:r>
              <a:rPr lang="en-US" sz="4400" dirty="0"/>
              <a:t>How are these fractures treated?</a:t>
            </a:r>
          </a:p>
        </p:txBody>
      </p:sp>
    </p:spTree>
    <p:extLst>
      <p:ext uri="{BB962C8B-B14F-4D97-AF65-F5344CB8AC3E}">
        <p14:creationId xmlns:p14="http://schemas.microsoft.com/office/powerpoint/2010/main" val="3740272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sz="4400" dirty="0"/>
              <a:t>How are these fractures treated?</a:t>
            </a:r>
          </a:p>
        </p:txBody>
      </p:sp>
      <p:sp>
        <p:nvSpPr>
          <p:cNvPr id="3" name="Content Placeholder 2"/>
          <p:cNvSpPr>
            <a:spLocks noGrp="1"/>
          </p:cNvSpPr>
          <p:nvPr>
            <p:ph idx="1"/>
          </p:nvPr>
        </p:nvSpPr>
        <p:spPr/>
        <p:txBody>
          <a:bodyPr>
            <a:noAutofit/>
          </a:bodyPr>
          <a:lstStyle/>
          <a:p>
            <a:r>
              <a:rPr lang="en-US" sz="3200" dirty="0"/>
              <a:t>Extraarticular tuberosity (pseudo-Jones)</a:t>
            </a:r>
          </a:p>
          <a:p>
            <a:pPr lvl="1"/>
            <a:r>
              <a:rPr lang="en-US" sz="3200" dirty="0"/>
              <a:t>Heal well regardless of size or degree of displacement</a:t>
            </a:r>
          </a:p>
          <a:p>
            <a:pPr lvl="1"/>
            <a:r>
              <a:rPr lang="en-US" sz="3200" dirty="0"/>
              <a:t>Managed symptomatically with walking cast, compression wrap, or </a:t>
            </a:r>
            <a:r>
              <a:rPr lang="en-US" sz="3200" dirty="0" err="1"/>
              <a:t>aircast</a:t>
            </a:r>
            <a:r>
              <a:rPr lang="en-US" sz="3200" dirty="0"/>
              <a:t> for 2-3 weeks</a:t>
            </a:r>
          </a:p>
          <a:p>
            <a:r>
              <a:rPr lang="en-US" sz="3200" dirty="0"/>
              <a:t>Intraarticular tuberosity fractures</a:t>
            </a:r>
          </a:p>
          <a:p>
            <a:pPr lvl="1"/>
            <a:r>
              <a:rPr lang="en-US" sz="3200" dirty="0"/>
              <a:t>If involves &gt; 30% of the articular surface or    &gt; 2mm of displacement may require fixation</a:t>
            </a:r>
          </a:p>
        </p:txBody>
      </p:sp>
    </p:spTree>
    <p:extLst>
      <p:ext uri="{BB962C8B-B14F-4D97-AF65-F5344CB8AC3E}">
        <p14:creationId xmlns:p14="http://schemas.microsoft.com/office/powerpoint/2010/main" val="3708266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0"/>
            <a:ext cx="7886700" cy="1325563"/>
          </a:xfrm>
        </p:spPr>
        <p:txBody>
          <a:bodyPr>
            <a:normAutofit/>
          </a:bodyPr>
          <a:lstStyle/>
          <a:p>
            <a:r>
              <a:rPr lang="en-US" sz="4400" dirty="0"/>
              <a:t>What complications are seen with </a:t>
            </a:r>
            <a:r>
              <a:rPr lang="en-US" sz="4400" dirty="0" err="1"/>
              <a:t>Jone’s</a:t>
            </a:r>
            <a:r>
              <a:rPr lang="en-US" sz="4400" dirty="0"/>
              <a:t> fractures</a:t>
            </a:r>
          </a:p>
        </p:txBody>
      </p:sp>
    </p:spTree>
    <p:extLst>
      <p:ext uri="{BB962C8B-B14F-4D97-AF65-F5344CB8AC3E}">
        <p14:creationId xmlns:p14="http://schemas.microsoft.com/office/powerpoint/2010/main" val="255088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complications are</a:t>
            </a:r>
            <a:br>
              <a:rPr lang="en-US" sz="3600" dirty="0"/>
            </a:br>
            <a:r>
              <a:rPr lang="en-US" sz="3600" dirty="0"/>
              <a:t>seen with </a:t>
            </a:r>
            <a:r>
              <a:rPr lang="en-US" sz="3600" dirty="0" err="1"/>
              <a:t>Jone’s</a:t>
            </a:r>
            <a:r>
              <a:rPr lang="en-US" sz="3600" dirty="0"/>
              <a:t> fractures</a:t>
            </a:r>
          </a:p>
        </p:txBody>
      </p:sp>
      <p:sp>
        <p:nvSpPr>
          <p:cNvPr id="3" name="Content Placeholder 2"/>
          <p:cNvSpPr>
            <a:spLocks noGrp="1"/>
          </p:cNvSpPr>
          <p:nvPr>
            <p:ph idx="1"/>
          </p:nvPr>
        </p:nvSpPr>
        <p:spPr/>
        <p:txBody>
          <a:bodyPr>
            <a:normAutofit/>
          </a:bodyPr>
          <a:lstStyle/>
          <a:p>
            <a:r>
              <a:rPr lang="en-US" sz="3200" dirty="0"/>
              <a:t>&gt; 50% of patients treated conservatively have delayed union, nonunion or recurrence</a:t>
            </a:r>
          </a:p>
        </p:txBody>
      </p:sp>
    </p:spTree>
    <p:extLst>
      <p:ext uri="{BB962C8B-B14F-4D97-AF65-F5344CB8AC3E}">
        <p14:creationId xmlns:p14="http://schemas.microsoft.com/office/powerpoint/2010/main" val="3236466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200" dirty="0"/>
              <a:t>Diaphyseal (Jones) fractures</a:t>
            </a:r>
          </a:p>
          <a:p>
            <a:pPr lvl="1"/>
            <a:r>
              <a:rPr lang="en-US" sz="3200" dirty="0"/>
              <a:t>Ortho consult in ED</a:t>
            </a:r>
          </a:p>
          <a:p>
            <a:pPr lvl="1"/>
            <a:r>
              <a:rPr lang="en-US" sz="3200" dirty="0"/>
              <a:t>Nondisplaced: usually treated with NWB cast for 6-8 weeks and up to 6 months</a:t>
            </a:r>
          </a:p>
          <a:p>
            <a:pPr lvl="1"/>
            <a:r>
              <a:rPr lang="en-US" sz="3200" dirty="0"/>
              <a:t>Displaced: usually managed operatively</a:t>
            </a:r>
            <a:endParaRPr lang="en-US" sz="3200" dirty="0">
              <a:cs typeface="Arial"/>
            </a:endParaRPr>
          </a:p>
          <a:p>
            <a:endParaRPr lang="en-US" dirty="0"/>
          </a:p>
        </p:txBody>
      </p:sp>
      <p:sp>
        <p:nvSpPr>
          <p:cNvPr id="4" name="Title 1"/>
          <p:cNvSpPr>
            <a:spLocks noGrp="1"/>
          </p:cNvSpPr>
          <p:nvPr>
            <p:ph type="title"/>
          </p:nvPr>
        </p:nvSpPr>
        <p:spPr>
          <a:xfrm>
            <a:off x="152400" y="274638"/>
            <a:ext cx="8839200" cy="1143000"/>
          </a:xfrm>
        </p:spPr>
        <p:txBody>
          <a:bodyPr>
            <a:normAutofit/>
          </a:bodyPr>
          <a:lstStyle/>
          <a:p>
            <a:r>
              <a:rPr lang="en-US" sz="4400" dirty="0"/>
              <a:t>How are these fractures treated?</a:t>
            </a:r>
          </a:p>
        </p:txBody>
      </p:sp>
    </p:spTree>
    <p:extLst>
      <p:ext uri="{BB962C8B-B14F-4D97-AF65-F5344CB8AC3E}">
        <p14:creationId xmlns:p14="http://schemas.microsoft.com/office/powerpoint/2010/main" val="1625908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0"/>
            <a:ext cx="7886700" cy="1325563"/>
          </a:xfrm>
        </p:spPr>
        <p:txBody>
          <a:bodyPr>
            <a:normAutofit/>
          </a:bodyPr>
          <a:lstStyle/>
          <a:p>
            <a:r>
              <a:rPr lang="en-US" sz="4400" dirty="0"/>
              <a:t>What is it often confused with and what is the difference?</a:t>
            </a:r>
          </a:p>
        </p:txBody>
      </p:sp>
    </p:spTree>
    <p:extLst>
      <p:ext uri="{BB962C8B-B14F-4D97-AF65-F5344CB8AC3E}">
        <p14:creationId xmlns:p14="http://schemas.microsoft.com/office/powerpoint/2010/main" val="1592914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798B1E-101E-9545-9925-1E8170B75966}"/>
              </a:ext>
            </a:extLst>
          </p:cNvPr>
          <p:cNvSpPr>
            <a:spLocks noGrp="1"/>
          </p:cNvSpPr>
          <p:nvPr>
            <p:ph type="title"/>
          </p:nvPr>
        </p:nvSpPr>
        <p:spPr/>
        <p:txBody>
          <a:bodyPr/>
          <a:lstStyle/>
          <a:p>
            <a:endParaRPr lang="en-US"/>
          </a:p>
        </p:txBody>
      </p:sp>
      <p:pic>
        <p:nvPicPr>
          <p:cNvPr id="1026" name="Picture 2" descr="Pin on My Saves">
            <a:extLst>
              <a:ext uri="{FF2B5EF4-FFF2-40B4-BE49-F238E27FC236}">
                <a16:creationId xmlns:a16="http://schemas.microsoft.com/office/drawing/2014/main" id="{1A948AFE-7B5C-FE41-A58C-78545E6C34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365126"/>
            <a:ext cx="788670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957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What is it often confused with and what is the difference?</a:t>
            </a:r>
          </a:p>
        </p:txBody>
      </p:sp>
      <p:sp>
        <p:nvSpPr>
          <p:cNvPr id="3" name="Content Placeholder 2"/>
          <p:cNvSpPr>
            <a:spLocks noGrp="1"/>
          </p:cNvSpPr>
          <p:nvPr>
            <p:ph idx="1"/>
          </p:nvPr>
        </p:nvSpPr>
        <p:spPr/>
        <p:txBody>
          <a:bodyPr>
            <a:normAutofit/>
          </a:bodyPr>
          <a:lstStyle/>
          <a:p>
            <a:r>
              <a:rPr lang="en-US" sz="3200" dirty="0"/>
              <a:t>Jones fracture</a:t>
            </a:r>
          </a:p>
          <a:p>
            <a:pPr lvl="1"/>
            <a:r>
              <a:rPr lang="en-US" sz="3200" dirty="0"/>
              <a:t>At least 15mm from the proximal metaphysis</a:t>
            </a:r>
          </a:p>
          <a:p>
            <a:r>
              <a:rPr lang="en-US" sz="3200" dirty="0"/>
              <a:t>Pseudo-Jones </a:t>
            </a:r>
            <a:endParaRPr lang="en-US" sz="3200" dirty="0">
              <a:cs typeface="Arial"/>
            </a:endParaRPr>
          </a:p>
          <a:p>
            <a:pPr lvl="1"/>
            <a:r>
              <a:rPr lang="en-US" sz="3200" dirty="0"/>
              <a:t>Base of the 5</a:t>
            </a:r>
            <a:r>
              <a:rPr lang="en-US" sz="3200" baseline="30000" dirty="0"/>
              <a:t>th</a:t>
            </a:r>
            <a:r>
              <a:rPr lang="en-US" sz="3200" dirty="0"/>
              <a:t> MT involving the tuberosity</a:t>
            </a:r>
          </a:p>
          <a:p>
            <a:pPr lvl="1"/>
            <a:r>
              <a:rPr lang="en-US" sz="3200" dirty="0"/>
              <a:t>Easily palpated over the lateral aspect</a:t>
            </a:r>
          </a:p>
          <a:p>
            <a:pPr lvl="1"/>
            <a:r>
              <a:rPr lang="en-US" sz="3200" dirty="0"/>
              <a:t>Range from flecks to whole tuberosity</a:t>
            </a:r>
          </a:p>
        </p:txBody>
      </p:sp>
    </p:spTree>
    <p:extLst>
      <p:ext uri="{BB962C8B-B14F-4D97-AF65-F5344CB8AC3E}">
        <p14:creationId xmlns:p14="http://schemas.microsoft.com/office/powerpoint/2010/main" val="3891821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14500" y="0"/>
            <a:ext cx="5697940" cy="6858000"/>
          </a:xfrm>
          <a:prstGeom prst="rect">
            <a:avLst/>
          </a:prstGeom>
        </p:spPr>
      </p:pic>
    </p:spTree>
    <p:extLst>
      <p:ext uri="{BB962C8B-B14F-4D97-AF65-F5344CB8AC3E}">
        <p14:creationId xmlns:p14="http://schemas.microsoft.com/office/powerpoint/2010/main" val="2822868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06" t="7295" r="6319" b="11891"/>
          <a:stretch/>
        </p:blipFill>
        <p:spPr>
          <a:xfrm>
            <a:off x="10101" y="30737"/>
            <a:ext cx="9291035" cy="6827263"/>
          </a:xfrm>
          <a:prstGeom prst="rect">
            <a:avLst/>
          </a:prstGeom>
        </p:spPr>
      </p:pic>
    </p:spTree>
    <p:extLst>
      <p:ext uri="{BB962C8B-B14F-4D97-AF65-F5344CB8AC3E}">
        <p14:creationId xmlns:p14="http://schemas.microsoft.com/office/powerpoint/2010/main" val="3838110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5697940" cy="6858000"/>
          </a:xfrm>
          <a:prstGeom prst="rect">
            <a:avLst/>
          </a:prstGeom>
        </p:spPr>
      </p:pic>
    </p:spTree>
    <p:extLst>
      <p:ext uri="{BB962C8B-B14F-4D97-AF65-F5344CB8AC3E}">
        <p14:creationId xmlns:p14="http://schemas.microsoft.com/office/powerpoint/2010/main" val="42625684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normAutofit/>
          </a:bodyPr>
          <a:lstStyle/>
          <a:p>
            <a:r>
              <a:rPr lang="en-US" sz="4400" dirty="0"/>
              <a:t>Case 3</a:t>
            </a:r>
          </a:p>
        </p:txBody>
      </p:sp>
      <p:sp>
        <p:nvSpPr>
          <p:cNvPr id="3075" name="Rectangle 3"/>
          <p:cNvSpPr>
            <a:spLocks noGrp="1" noChangeArrowheads="1"/>
          </p:cNvSpPr>
          <p:nvPr>
            <p:ph type="body" idx="4294967295"/>
          </p:nvPr>
        </p:nvSpPr>
        <p:spPr/>
        <p:txBody>
          <a:bodyPr>
            <a:normAutofit/>
          </a:bodyPr>
          <a:lstStyle/>
          <a:p>
            <a:pPr>
              <a:lnSpc>
                <a:spcPct val="90000"/>
              </a:lnSpc>
              <a:buFontTx/>
              <a:buNone/>
            </a:pPr>
            <a:r>
              <a:rPr lang="en-US" sz="3200" dirty="0"/>
              <a:t>40 year old male is brought in by EMS after an MVA  </a:t>
            </a:r>
          </a:p>
          <a:p>
            <a:pPr lvl="1">
              <a:lnSpc>
                <a:spcPct val="90000"/>
              </a:lnSpc>
            </a:pPr>
            <a:r>
              <a:rPr lang="en-US" sz="3200" dirty="0"/>
              <a:t>50 mph MVA</a:t>
            </a:r>
          </a:p>
          <a:p>
            <a:pPr lvl="1">
              <a:lnSpc>
                <a:spcPct val="90000"/>
              </a:lnSpc>
            </a:pPr>
            <a:r>
              <a:rPr lang="en-US" sz="3200" dirty="0"/>
              <a:t>hit the median wall </a:t>
            </a:r>
          </a:p>
          <a:p>
            <a:pPr lvl="1">
              <a:lnSpc>
                <a:spcPct val="90000"/>
              </a:lnSpc>
            </a:pPr>
            <a:r>
              <a:rPr lang="en-US" sz="3200" dirty="0"/>
              <a:t>complains of foot pain and the inability to bear weight</a:t>
            </a:r>
          </a:p>
          <a:p>
            <a:pPr lvl="1">
              <a:lnSpc>
                <a:spcPct val="90000"/>
              </a:lnSpc>
            </a:pPr>
            <a:r>
              <a:rPr lang="en-US" sz="3200" dirty="0"/>
              <a:t>also complains of </a:t>
            </a:r>
            <a:r>
              <a:rPr lang="en-US" sz="3200" dirty="0" err="1"/>
              <a:t>parasthesias</a:t>
            </a:r>
            <a:r>
              <a:rPr lang="en-US" sz="3200" dirty="0"/>
              <a:t> in his foot</a:t>
            </a:r>
          </a:p>
          <a:p>
            <a:pPr lvl="1">
              <a:lnSpc>
                <a:spcPct val="90000"/>
              </a:lnSpc>
            </a:pPr>
            <a:r>
              <a:rPr lang="en-US" sz="3200" dirty="0"/>
              <a:t>denies any other injuries</a:t>
            </a:r>
          </a:p>
          <a:p>
            <a:pPr lvl="1">
              <a:lnSpc>
                <a:spcPct val="90000"/>
              </a:lnSpc>
            </a:pPr>
            <a:r>
              <a:rPr lang="en-US" sz="3200" dirty="0"/>
              <a:t>no ETOH involved</a:t>
            </a:r>
          </a:p>
        </p:txBody>
      </p:sp>
    </p:spTree>
    <p:extLst>
      <p:ext uri="{BB962C8B-B14F-4D97-AF65-F5344CB8AC3E}">
        <p14:creationId xmlns:p14="http://schemas.microsoft.com/office/powerpoint/2010/main" val="2346385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r>
              <a:rPr lang="en-US" sz="4400" dirty="0"/>
              <a:t>Physical Exam</a:t>
            </a:r>
          </a:p>
        </p:txBody>
      </p:sp>
      <p:sp>
        <p:nvSpPr>
          <p:cNvPr id="5123" name="Rectangle 3"/>
          <p:cNvSpPr>
            <a:spLocks noGrp="1" noChangeArrowheads="1"/>
          </p:cNvSpPr>
          <p:nvPr>
            <p:ph type="body" idx="1"/>
          </p:nvPr>
        </p:nvSpPr>
        <p:spPr/>
        <p:txBody>
          <a:bodyPr>
            <a:normAutofit/>
          </a:bodyPr>
          <a:lstStyle/>
          <a:p>
            <a:pPr lvl="1"/>
            <a:r>
              <a:rPr lang="en-US" sz="3200" dirty="0"/>
              <a:t>the patient has severe pain in his foot, especially the midfoot</a:t>
            </a:r>
          </a:p>
          <a:p>
            <a:pPr lvl="1"/>
            <a:r>
              <a:rPr lang="en-US" sz="3200" dirty="0"/>
              <a:t>unable to bear any weight</a:t>
            </a:r>
          </a:p>
          <a:p>
            <a:pPr lvl="1"/>
            <a:r>
              <a:rPr lang="en-US" sz="3200" dirty="0"/>
              <a:t>foot is edematous and </a:t>
            </a:r>
            <a:r>
              <a:rPr lang="en-US" sz="3200" dirty="0" err="1"/>
              <a:t>ecchymotic</a:t>
            </a:r>
            <a:endParaRPr lang="en-US" sz="3200" dirty="0"/>
          </a:p>
          <a:p>
            <a:pPr lvl="1"/>
            <a:r>
              <a:rPr lang="en-US" sz="3200" dirty="0"/>
              <a:t>PT pulse is intact, but his DP pulse is diminished</a:t>
            </a:r>
          </a:p>
          <a:p>
            <a:pPr lvl="1"/>
            <a:r>
              <a:rPr lang="en-US" sz="3200" dirty="0"/>
              <a:t>unable to actively ROM his foot</a:t>
            </a:r>
          </a:p>
          <a:p>
            <a:pPr lvl="1"/>
            <a:r>
              <a:rPr lang="en-US" sz="3200" dirty="0"/>
              <a:t>has severe pain with passive movement</a:t>
            </a:r>
          </a:p>
        </p:txBody>
      </p:sp>
    </p:spTree>
    <p:extLst>
      <p:ext uri="{BB962C8B-B14F-4D97-AF65-F5344CB8AC3E}">
        <p14:creationId xmlns:p14="http://schemas.microsoft.com/office/powerpoint/2010/main" val="198884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7000" y="0"/>
            <a:ext cx="3733800" cy="6832060"/>
          </a:xfrm>
          <a:prstGeom prst="rect">
            <a:avLst/>
          </a:prstGeom>
        </p:spPr>
      </p:pic>
    </p:spTree>
    <p:extLst>
      <p:ext uri="{BB962C8B-B14F-4D97-AF65-F5344CB8AC3E}">
        <p14:creationId xmlns:p14="http://schemas.microsoft.com/office/powerpoint/2010/main" val="19884652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sz="4400" dirty="0"/>
              <a:t>What does this patient have? </a:t>
            </a:r>
          </a:p>
        </p:txBody>
      </p:sp>
      <p:sp>
        <p:nvSpPr>
          <p:cNvPr id="7171" name="Rectangle 3"/>
          <p:cNvSpPr>
            <a:spLocks noGrp="1" noChangeArrowheads="1"/>
          </p:cNvSpPr>
          <p:nvPr>
            <p:ph type="body" idx="1"/>
          </p:nvPr>
        </p:nvSpPr>
        <p:spPr/>
        <p:txBody>
          <a:bodyPr/>
          <a:lstStyle/>
          <a:p>
            <a:r>
              <a:rPr lang="en-US" sz="3200" dirty="0"/>
              <a:t>Lisfranc’s dislocation </a:t>
            </a:r>
          </a:p>
          <a:p>
            <a:r>
              <a:rPr lang="en-US" sz="3200" dirty="0"/>
              <a:t>Divergent medial dislocation of 1st MT</a:t>
            </a:r>
          </a:p>
          <a:p>
            <a:r>
              <a:rPr lang="en-US" sz="3200" dirty="0"/>
              <a:t>Fracture at base of 2nd MT as well as the medial cuneiform</a:t>
            </a:r>
          </a:p>
          <a:p>
            <a:r>
              <a:rPr lang="en-US" sz="3200" dirty="0"/>
              <a:t>More obvious dislocations are displayed in the next slides</a:t>
            </a:r>
          </a:p>
          <a:p>
            <a:endParaRPr lang="en-US" dirty="0"/>
          </a:p>
        </p:txBody>
      </p:sp>
    </p:spTree>
    <p:extLst>
      <p:ext uri="{BB962C8B-B14F-4D97-AF65-F5344CB8AC3E}">
        <p14:creationId xmlns:p14="http://schemas.microsoft.com/office/powerpoint/2010/main" val="2942313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5526" y="0"/>
            <a:ext cx="5618074" cy="6858000"/>
          </a:xfrm>
          <a:prstGeom prst="rect">
            <a:avLst/>
          </a:prstGeom>
        </p:spPr>
      </p:pic>
    </p:spTree>
    <p:extLst>
      <p:ext uri="{BB962C8B-B14F-4D97-AF65-F5344CB8AC3E}">
        <p14:creationId xmlns:p14="http://schemas.microsoft.com/office/powerpoint/2010/main" val="850663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1700" y="0"/>
            <a:ext cx="4789714" cy="6858000"/>
          </a:xfrm>
          <a:prstGeom prst="rect">
            <a:avLst/>
          </a:prstGeom>
        </p:spPr>
      </p:pic>
    </p:spTree>
    <p:extLst>
      <p:ext uri="{BB962C8B-B14F-4D97-AF65-F5344CB8AC3E}">
        <p14:creationId xmlns:p14="http://schemas.microsoft.com/office/powerpoint/2010/main" val="112600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EB1-3E52-3444-96BD-149591AC9989}"/>
              </a:ext>
            </a:extLst>
          </p:cNvPr>
          <p:cNvSpPr>
            <a:spLocks noGrp="1"/>
          </p:cNvSpPr>
          <p:nvPr>
            <p:ph type="title"/>
          </p:nvPr>
        </p:nvSpPr>
        <p:spPr/>
        <p:txBody>
          <a:bodyPr/>
          <a:lstStyle/>
          <a:p>
            <a:endParaRPr lang="en-US"/>
          </a:p>
        </p:txBody>
      </p:sp>
      <p:pic>
        <p:nvPicPr>
          <p:cNvPr id="2050" name="Picture 2" descr="Muscles of the Foot | Intrinsic | Function | Geeky Medics">
            <a:extLst>
              <a:ext uri="{FF2B5EF4-FFF2-40B4-BE49-F238E27FC236}">
                <a16:creationId xmlns:a16="http://schemas.microsoft.com/office/drawing/2014/main" id="{A9AC2D8F-545C-CE46-AA3D-C534D75BBB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365126"/>
            <a:ext cx="788670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713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1407489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910974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pic>
        <p:nvPicPr>
          <p:cNvPr id="3" name="Picture 2"/>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760228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00mc20l20x"/>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38400" y="19175"/>
            <a:ext cx="4505303" cy="668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704139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600200"/>
            <a:ext cx="7886700" cy="1325563"/>
          </a:xfrm>
        </p:spPr>
        <p:txBody>
          <a:bodyPr>
            <a:normAutofit/>
          </a:bodyPr>
          <a:lstStyle/>
          <a:p>
            <a:r>
              <a:rPr lang="en-US" sz="4000" dirty="0"/>
              <a:t>What is a Lisfranc</a:t>
            </a:r>
            <a:r>
              <a:rPr lang="ja-JP" altLang="en-US" sz="4000"/>
              <a:t>’</a:t>
            </a:r>
            <a:r>
              <a:rPr lang="en-US" sz="4000" dirty="0"/>
              <a:t>s fracture/dislocation exactly?</a:t>
            </a:r>
          </a:p>
        </p:txBody>
      </p:sp>
    </p:spTree>
    <p:extLst>
      <p:ext uri="{BB962C8B-B14F-4D97-AF65-F5344CB8AC3E}">
        <p14:creationId xmlns:p14="http://schemas.microsoft.com/office/powerpoint/2010/main" val="1230369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r>
              <a:rPr lang="en-US" sz="4000" dirty="0"/>
              <a:t>What is a Lisfranc</a:t>
            </a:r>
            <a:r>
              <a:rPr lang="ja-JP" altLang="en-US" sz="4000"/>
              <a:t>’</a:t>
            </a:r>
            <a:r>
              <a:rPr lang="en-US" sz="4000" dirty="0"/>
              <a:t>s fracture/dislocation exactly?</a:t>
            </a:r>
          </a:p>
        </p:txBody>
      </p:sp>
      <p:sp>
        <p:nvSpPr>
          <p:cNvPr id="10243" name="Rectangle 3"/>
          <p:cNvSpPr>
            <a:spLocks noGrp="1" noChangeArrowheads="1"/>
          </p:cNvSpPr>
          <p:nvPr>
            <p:ph type="body" idx="1"/>
          </p:nvPr>
        </p:nvSpPr>
        <p:spPr/>
        <p:txBody>
          <a:bodyPr>
            <a:normAutofit/>
          </a:bodyPr>
          <a:lstStyle/>
          <a:p>
            <a:r>
              <a:rPr lang="en-US" sz="3200" dirty="0"/>
              <a:t>The tarsometatarsal joints are commonly called Lisfranc’s joint</a:t>
            </a:r>
          </a:p>
          <a:p>
            <a:r>
              <a:rPr lang="en-US" sz="3200" dirty="0"/>
              <a:t>Made up of the articulations of the bases of the first 3 metatarsals with their respective cuneiforms and the fourth and fifth with the cuboid</a:t>
            </a:r>
          </a:p>
          <a:p>
            <a:r>
              <a:rPr lang="en-US" sz="3200" dirty="0"/>
              <a:t>Any injury to this are, whether dislocation or fracture-dislocation, is termed a Lisfranc injury.</a:t>
            </a:r>
          </a:p>
          <a:p>
            <a:endParaRPr lang="en-US" dirty="0"/>
          </a:p>
        </p:txBody>
      </p:sp>
    </p:spTree>
    <p:extLst>
      <p:ext uri="{BB962C8B-B14F-4D97-AF65-F5344CB8AC3E}">
        <p14:creationId xmlns:p14="http://schemas.microsoft.com/office/powerpoint/2010/main" val="32255329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n-US" sz="4400" dirty="0"/>
              <a:t>How are they classified?</a:t>
            </a:r>
          </a:p>
        </p:txBody>
      </p:sp>
      <p:sp>
        <p:nvSpPr>
          <p:cNvPr id="11267" name="Rectangle 3"/>
          <p:cNvSpPr>
            <a:spLocks noGrp="1" noChangeArrowheads="1"/>
          </p:cNvSpPr>
          <p:nvPr>
            <p:ph type="body" idx="1"/>
          </p:nvPr>
        </p:nvSpPr>
        <p:spPr/>
        <p:txBody>
          <a:bodyPr>
            <a:normAutofit/>
          </a:bodyPr>
          <a:lstStyle/>
          <a:p>
            <a:r>
              <a:rPr lang="en-US" sz="3200" dirty="0"/>
              <a:t>Homolateral injuries</a:t>
            </a:r>
          </a:p>
          <a:p>
            <a:pPr lvl="1"/>
            <a:r>
              <a:rPr lang="en-US" sz="3200" dirty="0"/>
              <a:t>all 5 metatarsals are displaced in the same direction </a:t>
            </a:r>
          </a:p>
        </p:txBody>
      </p:sp>
    </p:spTree>
    <p:extLst>
      <p:ext uri="{BB962C8B-B14F-4D97-AF65-F5344CB8AC3E}">
        <p14:creationId xmlns:p14="http://schemas.microsoft.com/office/powerpoint/2010/main" val="2491927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683628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How are they classified?</a:t>
            </a:r>
          </a:p>
        </p:txBody>
      </p:sp>
      <p:sp>
        <p:nvSpPr>
          <p:cNvPr id="3" name="Content Placeholder 2"/>
          <p:cNvSpPr>
            <a:spLocks noGrp="1"/>
          </p:cNvSpPr>
          <p:nvPr>
            <p:ph idx="1"/>
          </p:nvPr>
        </p:nvSpPr>
        <p:spPr/>
        <p:txBody>
          <a:bodyPr/>
          <a:lstStyle/>
          <a:p>
            <a:r>
              <a:rPr lang="en-US" sz="3200" dirty="0"/>
              <a:t>Isolated injuries</a:t>
            </a:r>
          </a:p>
          <a:p>
            <a:pPr lvl="1"/>
            <a:r>
              <a:rPr lang="en-US" sz="3200" dirty="0"/>
              <a:t>one or more of the metatarsals are displaced away from the others</a:t>
            </a:r>
          </a:p>
          <a:p>
            <a:pPr marL="457200" lvl="1" indent="0">
              <a:buNone/>
            </a:pPr>
            <a:endParaRPr lang="en-US" dirty="0"/>
          </a:p>
        </p:txBody>
      </p:sp>
    </p:spTree>
    <p:extLst>
      <p:ext uri="{BB962C8B-B14F-4D97-AF65-F5344CB8AC3E}">
        <p14:creationId xmlns:p14="http://schemas.microsoft.com/office/powerpoint/2010/main" val="939977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7000" y="0"/>
            <a:ext cx="3733800" cy="6832060"/>
          </a:xfrm>
          <a:prstGeom prst="rect">
            <a:avLst/>
          </a:prstGeom>
        </p:spPr>
      </p:pic>
    </p:spTree>
    <p:extLst>
      <p:ext uri="{BB962C8B-B14F-4D97-AF65-F5344CB8AC3E}">
        <p14:creationId xmlns:p14="http://schemas.microsoft.com/office/powerpoint/2010/main" val="298282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7D67-FEF5-8B4F-80B2-6CD8D5B1F322}"/>
              </a:ext>
            </a:extLst>
          </p:cNvPr>
          <p:cNvSpPr>
            <a:spLocks noGrp="1"/>
          </p:cNvSpPr>
          <p:nvPr>
            <p:ph type="title"/>
          </p:nvPr>
        </p:nvSpPr>
        <p:spPr/>
        <p:txBody>
          <a:bodyPr/>
          <a:lstStyle/>
          <a:p>
            <a:endParaRPr lang="en-US"/>
          </a:p>
        </p:txBody>
      </p:sp>
      <p:pic>
        <p:nvPicPr>
          <p:cNvPr id="3074" name="Picture 2" descr="Pin on Anatomy">
            <a:extLst>
              <a:ext uri="{FF2B5EF4-FFF2-40B4-BE49-F238E27FC236}">
                <a16:creationId xmlns:a16="http://schemas.microsoft.com/office/drawing/2014/main" id="{D5BDC9D0-D22D-1A43-81EC-D4B6E0299A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365126"/>
            <a:ext cx="788670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312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How are they classified?</a:t>
            </a:r>
          </a:p>
        </p:txBody>
      </p:sp>
      <p:sp>
        <p:nvSpPr>
          <p:cNvPr id="3" name="Content Placeholder 2"/>
          <p:cNvSpPr>
            <a:spLocks noGrp="1"/>
          </p:cNvSpPr>
          <p:nvPr>
            <p:ph idx="1"/>
          </p:nvPr>
        </p:nvSpPr>
        <p:spPr/>
        <p:txBody>
          <a:bodyPr>
            <a:normAutofit/>
          </a:bodyPr>
          <a:lstStyle/>
          <a:p>
            <a:r>
              <a:rPr lang="en-US" sz="3200" dirty="0"/>
              <a:t>Divergent injuries</a:t>
            </a:r>
          </a:p>
          <a:p>
            <a:pPr lvl="1"/>
            <a:r>
              <a:rPr lang="en-US" sz="3200" dirty="0"/>
              <a:t>metatarsals are splayed outwards in both the medial and lateral directions. </a:t>
            </a:r>
          </a:p>
        </p:txBody>
      </p:sp>
    </p:spTree>
    <p:extLst>
      <p:ext uri="{BB962C8B-B14F-4D97-AF65-F5344CB8AC3E}">
        <p14:creationId xmlns:p14="http://schemas.microsoft.com/office/powerpoint/2010/main" val="3770681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solidFill>
                  <a:schemeClr val="bg1"/>
                </a:solidFill>
              </a:rPr>
              <a:t>Divergent Injuries</a:t>
            </a:r>
          </a:p>
        </p:txBody>
      </p:sp>
      <p:pic>
        <p:nvPicPr>
          <p:cNvPr id="12292" name="Picture 4" descr="dldfig2"/>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b="12842"/>
          <a:stretch/>
        </p:blipFill>
        <p:spPr>
          <a:xfrm>
            <a:off x="0" y="0"/>
            <a:ext cx="9144000" cy="59825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686291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28650" y="2090185"/>
            <a:ext cx="7886700" cy="1325563"/>
          </a:xfrm>
        </p:spPr>
        <p:txBody>
          <a:bodyPr>
            <a:noAutofit/>
          </a:bodyPr>
          <a:lstStyle/>
          <a:p>
            <a:r>
              <a:rPr lang="en-US" sz="4000" dirty="0"/>
              <a:t>In a subtle x-ray, what other clues alert you to a possible Lisfranc</a:t>
            </a:r>
            <a:r>
              <a:rPr lang="ja-JP" altLang="en-US" sz="4000"/>
              <a:t>’</a:t>
            </a:r>
            <a:r>
              <a:rPr lang="en-US" sz="4000" dirty="0"/>
              <a:t>s injury?</a:t>
            </a:r>
          </a:p>
        </p:txBody>
      </p:sp>
    </p:spTree>
    <p:extLst>
      <p:ext uri="{BB962C8B-B14F-4D97-AF65-F5344CB8AC3E}">
        <p14:creationId xmlns:p14="http://schemas.microsoft.com/office/powerpoint/2010/main" val="2313227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en-US" sz="3600" dirty="0"/>
              <a:t>In a subtle x-ray, what other clues alert you to a possible Lisfranc</a:t>
            </a:r>
            <a:r>
              <a:rPr lang="ja-JP" altLang="en-US" sz="3600"/>
              <a:t>’</a:t>
            </a:r>
            <a:r>
              <a:rPr lang="en-US" sz="3600" dirty="0"/>
              <a:t>s injury?</a:t>
            </a:r>
          </a:p>
        </p:txBody>
      </p:sp>
      <p:sp>
        <p:nvSpPr>
          <p:cNvPr id="14339" name="Rectangle 3"/>
          <p:cNvSpPr>
            <a:spLocks noGrp="1" noChangeArrowheads="1"/>
          </p:cNvSpPr>
          <p:nvPr>
            <p:ph type="body" idx="1"/>
          </p:nvPr>
        </p:nvSpPr>
        <p:spPr/>
        <p:txBody>
          <a:bodyPr>
            <a:noAutofit/>
          </a:bodyPr>
          <a:lstStyle/>
          <a:p>
            <a:r>
              <a:rPr lang="en-US" sz="2800" dirty="0"/>
              <a:t>First 4 metatarsals should each line up with their respective tarsal articulations along their medial edge on AP and oblique radiographs</a:t>
            </a:r>
          </a:p>
          <a:p>
            <a:r>
              <a:rPr lang="en-US" sz="2800" dirty="0"/>
              <a:t>Widening between the first and second or the second and third metatarsals</a:t>
            </a:r>
          </a:p>
          <a:p>
            <a:r>
              <a:rPr lang="en-US" sz="2800" dirty="0"/>
              <a:t>Fractures of the base of the second metatarsal (fleck sign) is virtually pathognomonic of occult tarsometatarsal joint disruption </a:t>
            </a:r>
          </a:p>
        </p:txBody>
      </p:sp>
    </p:spTree>
    <p:extLst>
      <p:ext uri="{BB962C8B-B14F-4D97-AF65-F5344CB8AC3E}">
        <p14:creationId xmlns:p14="http://schemas.microsoft.com/office/powerpoint/2010/main" val="13894411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103437"/>
            <a:ext cx="7886700" cy="1325563"/>
          </a:xfrm>
        </p:spPr>
        <p:txBody>
          <a:bodyPr>
            <a:normAutofit/>
          </a:bodyPr>
          <a:lstStyle/>
          <a:p>
            <a:r>
              <a:rPr lang="en-US" sz="3600" dirty="0"/>
              <a:t>Why was this patient</a:t>
            </a:r>
            <a:r>
              <a:rPr lang="ja-JP" altLang="en-US" sz="3600"/>
              <a:t>’</a:t>
            </a:r>
            <a:r>
              <a:rPr lang="en-US" sz="3600" dirty="0"/>
              <a:t>s DP pulse diminished? </a:t>
            </a:r>
          </a:p>
        </p:txBody>
      </p:sp>
    </p:spTree>
    <p:extLst>
      <p:ext uri="{BB962C8B-B14F-4D97-AF65-F5344CB8AC3E}">
        <p14:creationId xmlns:p14="http://schemas.microsoft.com/office/powerpoint/2010/main" val="13355244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sz="3600" dirty="0"/>
              <a:t>Why was this patient</a:t>
            </a:r>
            <a:r>
              <a:rPr lang="ja-JP" altLang="en-US" sz="3600"/>
              <a:t>’</a:t>
            </a:r>
            <a:r>
              <a:rPr lang="en-US" sz="3600" dirty="0"/>
              <a:t>s DP pulse diminished? </a:t>
            </a:r>
          </a:p>
        </p:txBody>
      </p:sp>
      <p:sp>
        <p:nvSpPr>
          <p:cNvPr id="15363" name="Rectangle 3"/>
          <p:cNvSpPr>
            <a:spLocks noGrp="1" noChangeArrowheads="1"/>
          </p:cNvSpPr>
          <p:nvPr>
            <p:ph type="body" idx="1"/>
          </p:nvPr>
        </p:nvSpPr>
        <p:spPr/>
        <p:txBody>
          <a:bodyPr>
            <a:normAutofit/>
          </a:bodyPr>
          <a:lstStyle/>
          <a:p>
            <a:r>
              <a:rPr lang="en-US" sz="3200" dirty="0"/>
              <a:t>A critical branch of the DP artery dives between the first and second metatarsals to form the plantar arch</a:t>
            </a:r>
          </a:p>
          <a:p>
            <a:r>
              <a:rPr lang="en-US" sz="3200" dirty="0"/>
              <a:t>Trauma to this vessel can cause significant hemorrhage and, uncommonly, vascular compromise</a:t>
            </a:r>
          </a:p>
        </p:txBody>
      </p:sp>
    </p:spTree>
    <p:extLst>
      <p:ext uri="{BB962C8B-B14F-4D97-AF65-F5344CB8AC3E}">
        <p14:creationId xmlns:p14="http://schemas.microsoft.com/office/powerpoint/2010/main" val="2349170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286000"/>
            <a:ext cx="7886700" cy="1325563"/>
          </a:xfrm>
        </p:spPr>
        <p:txBody>
          <a:bodyPr>
            <a:normAutofit/>
          </a:bodyPr>
          <a:lstStyle/>
          <a:p>
            <a:r>
              <a:rPr lang="en-US" sz="4400" dirty="0"/>
              <a:t>How do you manage this type of injury?</a:t>
            </a:r>
          </a:p>
        </p:txBody>
      </p:sp>
    </p:spTree>
    <p:extLst>
      <p:ext uri="{BB962C8B-B14F-4D97-AF65-F5344CB8AC3E}">
        <p14:creationId xmlns:p14="http://schemas.microsoft.com/office/powerpoint/2010/main" val="1192158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3600" dirty="0"/>
              <a:t>How do you manage </a:t>
            </a:r>
            <a:br>
              <a:rPr lang="en-US" sz="3600" dirty="0"/>
            </a:br>
            <a:r>
              <a:rPr lang="en-US" sz="3600" dirty="0"/>
              <a:t>this type of injury?</a:t>
            </a:r>
          </a:p>
        </p:txBody>
      </p:sp>
      <p:sp>
        <p:nvSpPr>
          <p:cNvPr id="16387" name="Rectangle 3"/>
          <p:cNvSpPr>
            <a:spLocks noGrp="1" noChangeArrowheads="1"/>
          </p:cNvSpPr>
          <p:nvPr>
            <p:ph type="body" idx="1"/>
          </p:nvPr>
        </p:nvSpPr>
        <p:spPr/>
        <p:txBody>
          <a:bodyPr>
            <a:normAutofit/>
          </a:bodyPr>
          <a:lstStyle/>
          <a:p>
            <a:r>
              <a:rPr lang="en-US" sz="3200" dirty="0"/>
              <a:t>Ortho consultation in ED for closed reduction and internal fixation </a:t>
            </a:r>
          </a:p>
          <a:p>
            <a:r>
              <a:rPr lang="en-US" sz="3200" dirty="0"/>
              <a:t>This is followed by a non-weight bearing cast for 12 weeks and an orthotic for 1 year </a:t>
            </a:r>
          </a:p>
        </p:txBody>
      </p:sp>
    </p:spTree>
    <p:extLst>
      <p:ext uri="{BB962C8B-B14F-4D97-AF65-F5344CB8AC3E}">
        <p14:creationId xmlns:p14="http://schemas.microsoft.com/office/powerpoint/2010/main" val="2582068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z="4400" dirty="0"/>
              <a:t>Charcot’s joint</a:t>
            </a:r>
          </a:p>
        </p:txBody>
      </p:sp>
      <p:sp>
        <p:nvSpPr>
          <p:cNvPr id="17411" name="Rectangle 3"/>
          <p:cNvSpPr>
            <a:spLocks noGrp="1" noChangeArrowheads="1"/>
          </p:cNvSpPr>
          <p:nvPr>
            <p:ph type="body" idx="1"/>
          </p:nvPr>
        </p:nvSpPr>
        <p:spPr/>
        <p:txBody>
          <a:bodyPr>
            <a:normAutofit/>
          </a:bodyPr>
          <a:lstStyle/>
          <a:p>
            <a:r>
              <a:rPr lang="en-US" sz="3200" dirty="0"/>
              <a:t>This is often seen in diabetic patient</a:t>
            </a:r>
            <a:r>
              <a:rPr lang="ja-JP" altLang="en-US" sz="3200">
                <a:latin typeface="Arial"/>
              </a:rPr>
              <a:t>’</a:t>
            </a:r>
            <a:r>
              <a:rPr lang="en-US" sz="3200" dirty="0"/>
              <a:t>s with Charcot</a:t>
            </a:r>
            <a:r>
              <a:rPr lang="ja-JP" altLang="en-US" sz="3200">
                <a:latin typeface="Arial"/>
              </a:rPr>
              <a:t>’</a:t>
            </a:r>
            <a:r>
              <a:rPr lang="en-US" sz="3200" dirty="0"/>
              <a:t>s joint.  </a:t>
            </a:r>
          </a:p>
          <a:p>
            <a:r>
              <a:rPr lang="en-US" sz="3200" dirty="0"/>
              <a:t>What is Charcot</a:t>
            </a:r>
            <a:r>
              <a:rPr lang="ja-JP" altLang="en-US" sz="3200">
                <a:latin typeface="Arial"/>
              </a:rPr>
              <a:t>’</a:t>
            </a:r>
            <a:r>
              <a:rPr lang="en-US" sz="3200" dirty="0"/>
              <a:t>s joint? </a:t>
            </a:r>
          </a:p>
        </p:txBody>
      </p:sp>
    </p:spTree>
    <p:extLst>
      <p:ext uri="{BB962C8B-B14F-4D97-AF65-F5344CB8AC3E}">
        <p14:creationId xmlns:p14="http://schemas.microsoft.com/office/powerpoint/2010/main" val="121315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336139-391989-606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2895600" cy="657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8437" name="Picture 5" descr="336139-391989-60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057400"/>
            <a:ext cx="6248400" cy="2307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358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workshop_-_foot_dp_labelled.jpg"/>
          <p:cNvPicPr>
            <a:picLocks noGrp="1" noChangeAspect="1"/>
          </p:cNvPicPr>
          <p:nvPr>
            <p:ph idx="1"/>
          </p:nvPr>
        </p:nvPicPr>
        <p:blipFill rotWithShape="1">
          <a:blip r:embed="rId2"/>
          <a:srcRect l="381" r="196"/>
          <a:stretch/>
        </p:blipFill>
        <p:spPr>
          <a:xfrm>
            <a:off x="3122325" y="0"/>
            <a:ext cx="2897475" cy="6629400"/>
          </a:xfrm>
        </p:spPr>
      </p:pic>
      <p:sp>
        <p:nvSpPr>
          <p:cNvPr id="2" name="Title 1"/>
          <p:cNvSpPr>
            <a:spLocks noGrp="1"/>
          </p:cNvSpPr>
          <p:nvPr>
            <p:ph type="title"/>
          </p:nvPr>
        </p:nvSpPr>
        <p:spPr>
          <a:xfrm>
            <a:off x="228600" y="381000"/>
            <a:ext cx="8229600" cy="1143000"/>
          </a:xfrm>
        </p:spPr>
        <p:txBody>
          <a:bodyPr/>
          <a:lstStyle/>
          <a:p>
            <a:r>
              <a:rPr lang="en-US" sz="3600">
                <a:solidFill>
                  <a:schemeClr val="tx1"/>
                </a:solidFill>
              </a:rPr>
              <a:t>AP Foot X-Ray</a:t>
            </a:r>
          </a:p>
        </p:txBody>
      </p:sp>
    </p:spTree>
    <p:extLst>
      <p:ext uri="{BB962C8B-B14F-4D97-AF65-F5344CB8AC3E}">
        <p14:creationId xmlns:p14="http://schemas.microsoft.com/office/powerpoint/2010/main" val="18864105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71500"/>
            <a:ext cx="9144000" cy="5695861"/>
          </a:xfrm>
          <a:prstGeom prst="rect">
            <a:avLst/>
          </a:prstGeom>
        </p:spPr>
      </p:pic>
    </p:spTree>
    <p:extLst>
      <p:ext uri="{BB962C8B-B14F-4D97-AF65-F5344CB8AC3E}">
        <p14:creationId xmlns:p14="http://schemas.microsoft.com/office/powerpoint/2010/main" val="158339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76564" cy="6858000"/>
          </a:xfrm>
          <a:prstGeom prst="rect">
            <a:avLst/>
          </a:prstGeom>
        </p:spPr>
      </p:pic>
    </p:spTree>
    <p:extLst>
      <p:ext uri="{BB962C8B-B14F-4D97-AF65-F5344CB8AC3E}">
        <p14:creationId xmlns:p14="http://schemas.microsoft.com/office/powerpoint/2010/main" val="1624019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46400" y="0"/>
            <a:ext cx="3233057" cy="6858000"/>
          </a:xfrm>
          <a:prstGeom prst="rect">
            <a:avLst/>
          </a:prstGeom>
        </p:spPr>
      </p:pic>
    </p:spTree>
    <p:extLst>
      <p:ext uri="{BB962C8B-B14F-4D97-AF65-F5344CB8AC3E}">
        <p14:creationId xmlns:p14="http://schemas.microsoft.com/office/powerpoint/2010/main" val="819812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Charcot’s joint</a:t>
            </a:r>
          </a:p>
        </p:txBody>
      </p:sp>
      <p:sp>
        <p:nvSpPr>
          <p:cNvPr id="3" name="Content Placeholder 2"/>
          <p:cNvSpPr>
            <a:spLocks noGrp="1"/>
          </p:cNvSpPr>
          <p:nvPr>
            <p:ph idx="1"/>
          </p:nvPr>
        </p:nvSpPr>
        <p:spPr>
          <a:xfrm>
            <a:off x="457200" y="1447800"/>
            <a:ext cx="8229600" cy="4525963"/>
          </a:xfrm>
        </p:spPr>
        <p:txBody>
          <a:bodyPr>
            <a:normAutofit/>
          </a:bodyPr>
          <a:lstStyle/>
          <a:p>
            <a:r>
              <a:rPr lang="en-US" sz="3200" dirty="0"/>
              <a:t>Neuropathic osteoarthropathy </a:t>
            </a:r>
          </a:p>
          <a:p>
            <a:r>
              <a:rPr lang="en-US" sz="3200" dirty="0"/>
              <a:t>Radiographic changes include destruction of articular surfaces, opaque subchondral bones, joint debris, deformity, and dislocation.</a:t>
            </a:r>
          </a:p>
          <a:p>
            <a:r>
              <a:rPr lang="en-US" sz="3200" dirty="0"/>
              <a:t>Loss of proprioception and deep sensation leads to recurrent trauma, which ultimately leads to progressive destruction, degeneration, and disorganization of the joint </a:t>
            </a:r>
          </a:p>
        </p:txBody>
      </p:sp>
    </p:spTree>
    <p:extLst>
      <p:ext uri="{BB962C8B-B14F-4D97-AF65-F5344CB8AC3E}">
        <p14:creationId xmlns:p14="http://schemas.microsoft.com/office/powerpoint/2010/main" val="42377725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Charcot’s joint</a:t>
            </a:r>
          </a:p>
        </p:txBody>
      </p:sp>
      <p:sp>
        <p:nvSpPr>
          <p:cNvPr id="3" name="Content Placeholder 2"/>
          <p:cNvSpPr>
            <a:spLocks noGrp="1"/>
          </p:cNvSpPr>
          <p:nvPr>
            <p:ph idx="1"/>
          </p:nvPr>
        </p:nvSpPr>
        <p:spPr>
          <a:xfrm>
            <a:off x="457200" y="1447800"/>
            <a:ext cx="8229600" cy="4525963"/>
          </a:xfrm>
        </p:spPr>
        <p:txBody>
          <a:bodyPr>
            <a:noAutofit/>
          </a:bodyPr>
          <a:lstStyle/>
          <a:p>
            <a:r>
              <a:rPr lang="en-US" sz="2800" dirty="0"/>
              <a:t>Diabetic neuropathy</a:t>
            </a:r>
          </a:p>
          <a:p>
            <a:pPr lvl="1"/>
            <a:r>
              <a:rPr lang="en-US" sz="2800" dirty="0"/>
              <a:t>common sites of involvement are the metatarsophalangeal, tarsometatarsal, and intertarsal joints </a:t>
            </a:r>
          </a:p>
          <a:p>
            <a:r>
              <a:rPr lang="en-US" sz="2800" dirty="0"/>
              <a:t>Acute Charcot arthropathy</a:t>
            </a:r>
          </a:p>
          <a:p>
            <a:pPr lvl="1"/>
            <a:r>
              <a:rPr lang="en-US" sz="2800" dirty="0"/>
              <a:t>Profound unilateral swelling, an increase in local skin temperature, erythema, joint effusion, and bone resorption in an insensate foot are present </a:t>
            </a:r>
          </a:p>
          <a:p>
            <a:pPr lvl="1"/>
            <a:r>
              <a:rPr lang="en-US" sz="2800" dirty="0"/>
              <a:t>intact skin and a loss of protective sensation </a:t>
            </a:r>
          </a:p>
        </p:txBody>
      </p:sp>
    </p:spTree>
    <p:extLst>
      <p:ext uri="{BB962C8B-B14F-4D97-AF65-F5344CB8AC3E}">
        <p14:creationId xmlns:p14="http://schemas.microsoft.com/office/powerpoint/2010/main" val="337122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Charcot’s joint</a:t>
            </a:r>
          </a:p>
        </p:txBody>
      </p:sp>
      <p:sp>
        <p:nvSpPr>
          <p:cNvPr id="3" name="Content Placeholder 2"/>
          <p:cNvSpPr>
            <a:spLocks noGrp="1"/>
          </p:cNvSpPr>
          <p:nvPr>
            <p:ph idx="1"/>
          </p:nvPr>
        </p:nvSpPr>
        <p:spPr/>
        <p:txBody>
          <a:bodyPr/>
          <a:lstStyle/>
          <a:p>
            <a:r>
              <a:rPr lang="en-US" sz="3200" dirty="0"/>
              <a:t>Pain can occur in more than 75% of patients </a:t>
            </a:r>
          </a:p>
          <a:p>
            <a:r>
              <a:rPr lang="en-US" sz="3200" dirty="0"/>
              <a:t>Severity is significantly less than would be expected </a:t>
            </a:r>
          </a:p>
          <a:p>
            <a:endParaRPr lang="en-US" dirty="0"/>
          </a:p>
        </p:txBody>
      </p:sp>
    </p:spTree>
    <p:extLst>
      <p:ext uri="{BB962C8B-B14F-4D97-AF65-F5344CB8AC3E}">
        <p14:creationId xmlns:p14="http://schemas.microsoft.com/office/powerpoint/2010/main" val="1890390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Charcot’s joint</a:t>
            </a:r>
          </a:p>
        </p:txBody>
      </p:sp>
      <p:sp>
        <p:nvSpPr>
          <p:cNvPr id="3" name="Content Placeholder 2"/>
          <p:cNvSpPr>
            <a:spLocks noGrp="1"/>
          </p:cNvSpPr>
          <p:nvPr>
            <p:ph idx="1"/>
          </p:nvPr>
        </p:nvSpPr>
        <p:spPr/>
        <p:txBody>
          <a:bodyPr/>
          <a:lstStyle/>
          <a:p>
            <a:r>
              <a:rPr lang="en-US" sz="3200" dirty="0"/>
              <a:t>Treatment is nonoperative</a:t>
            </a:r>
          </a:p>
          <a:p>
            <a:r>
              <a:rPr lang="en-US" sz="3200" dirty="0"/>
              <a:t>Acute and </a:t>
            </a:r>
            <a:r>
              <a:rPr lang="en-US" sz="3200" dirty="0" err="1"/>
              <a:t>postacute</a:t>
            </a:r>
            <a:endParaRPr lang="en-US" sz="3200" dirty="0"/>
          </a:p>
          <a:p>
            <a:r>
              <a:rPr lang="en-US" sz="3200" dirty="0"/>
              <a:t>Immobilization and reduction of stress</a:t>
            </a:r>
          </a:p>
          <a:p>
            <a:r>
              <a:rPr lang="en-US" sz="3200" dirty="0"/>
              <a:t>Serial casting</a:t>
            </a:r>
          </a:p>
          <a:p>
            <a:endParaRPr lang="en-US" dirty="0"/>
          </a:p>
        </p:txBody>
      </p:sp>
    </p:spTree>
    <p:extLst>
      <p:ext uri="{BB962C8B-B14F-4D97-AF65-F5344CB8AC3E}">
        <p14:creationId xmlns:p14="http://schemas.microsoft.com/office/powerpoint/2010/main" val="2346899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B64F-6354-4727-A4DC-89B8AE54C9EC}"/>
              </a:ext>
            </a:extLst>
          </p:cNvPr>
          <p:cNvSpPr>
            <a:spLocks noGrp="1"/>
          </p:cNvSpPr>
          <p:nvPr>
            <p:ph type="title"/>
          </p:nvPr>
        </p:nvSpPr>
        <p:spPr/>
        <p:txBody>
          <a:bodyPr>
            <a:normAutofit/>
          </a:bodyPr>
          <a:lstStyle/>
          <a:p>
            <a:r>
              <a:rPr lang="en-US" sz="4400" dirty="0">
                <a:cs typeface="Calibri Light"/>
              </a:rPr>
              <a:t>Case 4</a:t>
            </a:r>
            <a:endParaRPr lang="en-US" sz="4400" dirty="0"/>
          </a:p>
        </p:txBody>
      </p:sp>
      <p:sp>
        <p:nvSpPr>
          <p:cNvPr id="3" name="Content Placeholder 2">
            <a:extLst>
              <a:ext uri="{FF2B5EF4-FFF2-40B4-BE49-F238E27FC236}">
                <a16:creationId xmlns:a16="http://schemas.microsoft.com/office/drawing/2014/main" id="{52223365-F3FF-40C2-8FB2-B2333C66EA65}"/>
              </a:ext>
            </a:extLst>
          </p:cNvPr>
          <p:cNvSpPr>
            <a:spLocks noGrp="1"/>
          </p:cNvSpPr>
          <p:nvPr>
            <p:ph idx="1"/>
          </p:nvPr>
        </p:nvSpPr>
        <p:spPr/>
        <p:txBody>
          <a:bodyPr vert="horz" wrap="square" lIns="68580" tIns="34290" rIns="68580" bIns="34290" numCol="1" rtlCol="0" anchor="t" anchorCtr="0" compatLnSpc="1">
            <a:prstTxWarp prst="textNoShape">
              <a:avLst/>
            </a:prstTxWarp>
            <a:normAutofit/>
          </a:bodyPr>
          <a:lstStyle/>
          <a:p>
            <a:pPr marL="0" indent="0">
              <a:buNone/>
            </a:pPr>
            <a:r>
              <a:rPr lang="en-US" sz="3200" dirty="0">
                <a:cs typeface="Calibri" panose="020F0502020204030204"/>
              </a:rPr>
              <a:t>48 y/o male presents with ankle pain after twisting his right foot. He can bear weight. On exam he localizes pain to the top of the foot. Swelling is note over the top of his foot. ROM of the ankle is normal. He has intact distal pulses and normal sensation.  </a:t>
            </a:r>
          </a:p>
        </p:txBody>
      </p:sp>
    </p:spTree>
    <p:extLst>
      <p:ext uri="{BB962C8B-B14F-4D97-AF65-F5344CB8AC3E}">
        <p14:creationId xmlns:p14="http://schemas.microsoft.com/office/powerpoint/2010/main" val="38036566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white, wearing, man, standing&#10;&#10;Description generated with very high confidence">
            <a:extLst>
              <a:ext uri="{FF2B5EF4-FFF2-40B4-BE49-F238E27FC236}">
                <a16:creationId xmlns:a16="http://schemas.microsoft.com/office/drawing/2014/main" id="{CD218074-03CA-4291-8A5A-32E0DC07BC42}"/>
              </a:ext>
            </a:extLst>
          </p:cNvPr>
          <p:cNvPicPr>
            <a:picLocks noChangeAspect="1"/>
          </p:cNvPicPr>
          <p:nvPr/>
        </p:nvPicPr>
        <p:blipFill>
          <a:blip r:embed="rId3"/>
          <a:stretch>
            <a:fillRect/>
          </a:stretch>
        </p:blipFill>
        <p:spPr>
          <a:xfrm>
            <a:off x="1295400" y="0"/>
            <a:ext cx="6598236" cy="6858000"/>
          </a:xfrm>
          <a:prstGeom prst="rect">
            <a:avLst/>
          </a:prstGeom>
        </p:spPr>
      </p:pic>
    </p:spTree>
    <p:extLst>
      <p:ext uri="{BB962C8B-B14F-4D97-AF65-F5344CB8AC3E}">
        <p14:creationId xmlns:p14="http://schemas.microsoft.com/office/powerpoint/2010/main" val="13874218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41A3-B59C-4181-B475-39189FA954EB}"/>
              </a:ext>
            </a:extLst>
          </p:cNvPr>
          <p:cNvSpPr>
            <a:spLocks noGrp="1"/>
          </p:cNvSpPr>
          <p:nvPr>
            <p:ph type="title"/>
          </p:nvPr>
        </p:nvSpPr>
        <p:spPr/>
        <p:txBody>
          <a:bodyPr>
            <a:normAutofit/>
          </a:bodyPr>
          <a:lstStyle/>
          <a:p>
            <a:r>
              <a:rPr lang="en-US" sz="4400" dirty="0">
                <a:cs typeface="Calibri Light"/>
              </a:rPr>
              <a:t>Initial treatment</a:t>
            </a:r>
            <a:endParaRPr lang="en-US" sz="4400" dirty="0"/>
          </a:p>
        </p:txBody>
      </p:sp>
      <p:sp>
        <p:nvSpPr>
          <p:cNvPr id="3" name="Content Placeholder 2">
            <a:extLst>
              <a:ext uri="{FF2B5EF4-FFF2-40B4-BE49-F238E27FC236}">
                <a16:creationId xmlns:a16="http://schemas.microsoft.com/office/drawing/2014/main" id="{EC37BC60-90D2-46C4-9350-8BE3308B2742}"/>
              </a:ext>
            </a:extLst>
          </p:cNvPr>
          <p:cNvSpPr>
            <a:spLocks noGrp="1"/>
          </p:cNvSpPr>
          <p:nvPr>
            <p:ph idx="1"/>
          </p:nvPr>
        </p:nvSpPr>
        <p:spPr/>
        <p:txBody>
          <a:bodyPr vert="horz" wrap="square" lIns="68580" tIns="34290" rIns="68580" bIns="34290" numCol="1" rtlCol="0" anchor="t" anchorCtr="0" compatLnSpc="1">
            <a:prstTxWarp prst="textNoShape">
              <a:avLst/>
            </a:prstTxWarp>
            <a:normAutofit/>
          </a:bodyPr>
          <a:lstStyle/>
          <a:p>
            <a:r>
              <a:rPr lang="en-US" sz="3200" dirty="0">
                <a:cs typeface="Calibri"/>
              </a:rPr>
              <a:t>Lower extremity split or tall fracture boot</a:t>
            </a:r>
          </a:p>
          <a:p>
            <a:r>
              <a:rPr lang="en-US" sz="3200" dirty="0">
                <a:cs typeface="Calibri"/>
              </a:rPr>
              <a:t>Icing, compression and elevation</a:t>
            </a:r>
          </a:p>
          <a:p>
            <a:r>
              <a:rPr lang="en-US" sz="3200" dirty="0">
                <a:cs typeface="Calibri"/>
              </a:rPr>
              <a:t>Crutches as needed</a:t>
            </a:r>
          </a:p>
        </p:txBody>
      </p:sp>
    </p:spTree>
    <p:extLst>
      <p:ext uri="{BB962C8B-B14F-4D97-AF65-F5344CB8AC3E}">
        <p14:creationId xmlns:p14="http://schemas.microsoft.com/office/powerpoint/2010/main" val="1158431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3669</TotalTime>
  <Words>2230</Words>
  <Application>Microsoft Macintosh PowerPoint</Application>
  <PresentationFormat>On-screen Show (4:3)</PresentationFormat>
  <Paragraphs>295</Paragraphs>
  <Slides>111</Slides>
  <Notes>22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6" baseType="lpstr">
      <vt:lpstr>Calibri</vt:lpstr>
      <vt:lpstr>Arial</vt:lpstr>
      <vt:lpstr>Calibri Light</vt:lpstr>
      <vt:lpstr>Office Theme</vt:lpstr>
      <vt:lpstr>Document</vt:lpstr>
      <vt:lpstr>Evaluation of the Foot in the  Emergency Department</vt:lpstr>
      <vt:lpstr>Objectives</vt:lpstr>
      <vt:lpstr>Anatomy &amp; Radiology</vt:lpstr>
      <vt:lpstr>Foot Anatomy</vt:lpstr>
      <vt:lpstr>Foot Anatomy </vt:lpstr>
      <vt:lpstr>PowerPoint Presentation</vt:lpstr>
      <vt:lpstr>PowerPoint Presentation</vt:lpstr>
      <vt:lpstr>PowerPoint Presentation</vt:lpstr>
      <vt:lpstr>AP Foot X-Ray</vt:lpstr>
      <vt:lpstr>Oblique Foot X-Ray</vt:lpstr>
      <vt:lpstr>Lateral Foot X-Ray</vt:lpstr>
      <vt:lpstr>Physical Examination</vt:lpstr>
      <vt:lpstr>Inspection</vt:lpstr>
      <vt:lpstr>PowerPoint Presentation</vt:lpstr>
      <vt:lpstr>Palpation</vt:lpstr>
      <vt:lpstr>Function</vt:lpstr>
      <vt:lpstr>Board Review Topics</vt:lpstr>
      <vt:lpstr>Ottawa Foot Rules</vt:lpstr>
      <vt:lpstr>PowerPoint Presentation</vt:lpstr>
      <vt:lpstr>March fracture</vt:lpstr>
      <vt:lpstr>PowerPoint Presentation</vt:lpstr>
      <vt:lpstr>Morton’s neuroma</vt:lpstr>
      <vt:lpstr>Plantar fasciitis</vt:lpstr>
      <vt:lpstr>Sever’s disease</vt:lpstr>
      <vt:lpstr>Metatarsalgia</vt:lpstr>
      <vt:lpstr>Case studies</vt:lpstr>
      <vt:lpstr>Case 1</vt:lpstr>
      <vt:lpstr>Physical exam </vt:lpstr>
      <vt:lpstr>PowerPoint Presentation</vt:lpstr>
      <vt:lpstr>What does this patient have?</vt:lpstr>
      <vt:lpstr>What does this patient have?</vt:lpstr>
      <vt:lpstr>How common are they?</vt:lpstr>
      <vt:lpstr>How common are they?</vt:lpstr>
      <vt:lpstr>What are they associated with and with what frequency?</vt:lpstr>
      <vt:lpstr>What are they associated with and with what frequency?</vt:lpstr>
      <vt:lpstr>If the x-rays are not obvious for a fracture, what additional info can you get from the x-ray to help make the diagnosis?</vt:lpstr>
      <vt:lpstr>PowerPoint Presentation</vt:lpstr>
      <vt:lpstr>Bohler’s angle</vt:lpstr>
      <vt:lpstr>Crucial angle of Gissane </vt:lpstr>
      <vt:lpstr>Do we need to use these angles?</vt:lpstr>
      <vt:lpstr>When should orthopedics  be consulted?</vt:lpstr>
      <vt:lpstr>When should orthopedics  be consulted?</vt:lpstr>
      <vt:lpstr>What is the appropriate ED treatment for those that do not require orthopedic consultation?</vt:lpstr>
      <vt:lpstr>What is the appropriate ED treatment for those that do not require orthopedic consultation?</vt:lpstr>
      <vt:lpstr>If a patient had been treated as above, and returns 2 days later, complaining of excruciating pain over the heel of the foot, what should you be concerned about?</vt:lpstr>
      <vt:lpstr>PowerPoint Presentation</vt:lpstr>
      <vt:lpstr>Case 2</vt:lpstr>
      <vt:lpstr>Physical exam</vt:lpstr>
      <vt:lpstr>PowerPoint Presentation</vt:lpstr>
      <vt:lpstr>PowerPoint Presentation</vt:lpstr>
      <vt:lpstr>PowerPoint Presentation</vt:lpstr>
      <vt:lpstr>What injury does this patient have?</vt:lpstr>
      <vt:lpstr>What injury does this patient have?</vt:lpstr>
      <vt:lpstr>How are these fractures treated?</vt:lpstr>
      <vt:lpstr>How are these fractures treated?</vt:lpstr>
      <vt:lpstr>What complications are seen with Jone’s fractures</vt:lpstr>
      <vt:lpstr>What complications are seen with Jone’s fractures</vt:lpstr>
      <vt:lpstr>How are these fractures treated?</vt:lpstr>
      <vt:lpstr>What is it often confused with and what is the difference?</vt:lpstr>
      <vt:lpstr>What is it often confused with and what is the difference?</vt:lpstr>
      <vt:lpstr>PowerPoint Presentation</vt:lpstr>
      <vt:lpstr>PowerPoint Presentation</vt:lpstr>
      <vt:lpstr>PowerPoint Presentation</vt:lpstr>
      <vt:lpstr>Case 3</vt:lpstr>
      <vt:lpstr>Physical Exam</vt:lpstr>
      <vt:lpstr>PowerPoint Presentation</vt:lpstr>
      <vt:lpstr>What does this patient have? </vt:lpstr>
      <vt:lpstr>PowerPoint Presentation</vt:lpstr>
      <vt:lpstr>PowerPoint Presentation</vt:lpstr>
      <vt:lpstr>PowerPoint Presentation</vt:lpstr>
      <vt:lpstr>PowerPoint Presentation</vt:lpstr>
      <vt:lpstr>PowerPoint Presentation</vt:lpstr>
      <vt:lpstr>PowerPoint Presentation</vt:lpstr>
      <vt:lpstr>What is a Lisfranc’s fracture/dislocation exactly?</vt:lpstr>
      <vt:lpstr>What is a Lisfranc’s fracture/dislocation exactly?</vt:lpstr>
      <vt:lpstr>How are they classified?</vt:lpstr>
      <vt:lpstr>PowerPoint Presentation</vt:lpstr>
      <vt:lpstr>How are they classified?</vt:lpstr>
      <vt:lpstr>PowerPoint Presentation</vt:lpstr>
      <vt:lpstr>How are they classified?</vt:lpstr>
      <vt:lpstr>Divergent Injuries</vt:lpstr>
      <vt:lpstr>In a subtle x-ray, what other clues alert you to a possible Lisfranc’s injury?</vt:lpstr>
      <vt:lpstr>In a subtle x-ray, what other clues alert you to a possible Lisfranc’s injury?</vt:lpstr>
      <vt:lpstr>Why was this patient’s DP pulse diminished? </vt:lpstr>
      <vt:lpstr>Why was this patient’s DP pulse diminished? </vt:lpstr>
      <vt:lpstr>How do you manage this type of injury?</vt:lpstr>
      <vt:lpstr>How do you manage  this type of injury?</vt:lpstr>
      <vt:lpstr>Charcot’s joint</vt:lpstr>
      <vt:lpstr>PowerPoint Presentation</vt:lpstr>
      <vt:lpstr>PowerPoint Presentation</vt:lpstr>
      <vt:lpstr>PowerPoint Presentation</vt:lpstr>
      <vt:lpstr>PowerPoint Presentation</vt:lpstr>
      <vt:lpstr>Charcot’s joint</vt:lpstr>
      <vt:lpstr>Charcot’s joint</vt:lpstr>
      <vt:lpstr>Charcot’s joint</vt:lpstr>
      <vt:lpstr>Charcot’s joint</vt:lpstr>
      <vt:lpstr>Case 4</vt:lpstr>
      <vt:lpstr>PowerPoint Presentation</vt:lpstr>
      <vt:lpstr>Initial treatment</vt:lpstr>
      <vt:lpstr>Indications for  Orthopaedics Consult</vt:lpstr>
      <vt:lpstr>Case 5</vt:lpstr>
      <vt:lpstr>PowerPoint Presentation</vt:lpstr>
      <vt:lpstr>Initial treatment</vt:lpstr>
      <vt:lpstr>Indications for  Orthopaedics Consult</vt:lpstr>
      <vt:lpstr>Case 6</vt:lpstr>
      <vt:lpstr>PowerPoint Presentation</vt:lpstr>
      <vt:lpstr>Treatment</vt:lpstr>
      <vt:lpstr>Lesser toe fractures</vt:lpstr>
      <vt:lpstr>PowerPoint Presentation</vt:lpstr>
      <vt:lpstr>Treatment</vt:lpstr>
      <vt:lpstr>Indications for Orthopaedics Consult</vt:lpstr>
    </vt:vector>
  </TitlesOfParts>
  <Company>Henry Ford Health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Jaskulka, Bradley</cp:lastModifiedBy>
  <cp:revision>704</cp:revision>
  <dcterms:created xsi:type="dcterms:W3CDTF">2009-12-16T18:18:11Z</dcterms:created>
  <dcterms:modified xsi:type="dcterms:W3CDTF">2021-07-07T17:59:56Z</dcterms:modified>
</cp:coreProperties>
</file>