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1pPr>
    <a:lvl2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2pPr>
    <a:lvl3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3pPr>
    <a:lvl4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4pPr>
    <a:lvl5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5pPr>
    <a:lvl6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6pPr>
    <a:lvl7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7pPr>
    <a:lvl8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8pPr>
    <a:lvl9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solidFill>
                <a:srgbClr val="C9C3BA"/>
              </a:solidFill>
              <a:prstDash val="solid"/>
              <a:miter lim="400000"/>
            </a:ln>
          </a:left>
          <a:right>
            <a:ln w="12700" cap="flat">
              <a:solidFill>
                <a:srgbClr val="C9C3BA"/>
              </a:solidFill>
              <a:prstDash val="solid"/>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solidFill>
                <a:srgbClr val="C9C3BA"/>
              </a:solidFill>
              <a:prstDash val="solid"/>
              <a:miter lim="400000"/>
            </a:ln>
          </a:insideV>
        </a:tcBdr>
        <a:fill>
          <a:noFill/>
        </a:fill>
      </a:tcStyle>
    </a:lastRow>
    <a:firstRow>
      <a:tcTxStyle b="off" i="off">
        <a:font>
          <a:latin typeface="Palatino"/>
          <a:ea typeface="Palatino"/>
          <a:cs typeface="Palatino"/>
        </a:font>
        <a:srgbClr val="FFFFFF"/>
      </a:tcTxStyle>
      <a:tcStyle>
        <a:tcBdr>
          <a:left>
            <a:ln w="12700" cap="flat">
              <a:solidFill>
                <a:srgbClr val="C9C3BA"/>
              </a:solidFill>
              <a:prstDash val="solid"/>
              <a:miter lim="400000"/>
            </a:ln>
          </a:left>
          <a:right>
            <a:ln w="12700" cap="flat">
              <a:solidFill>
                <a:srgbClr val="C9C3BA"/>
              </a:solidFill>
              <a:prstDash val="solid"/>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solidFill>
                <a:srgbClr val="C9C3BA"/>
              </a:solidFill>
              <a:prstDash val="solid"/>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endParaRPr/>
          </a:p>
        </p:txBody>
      </p:sp>
      <p:sp>
        <p:nvSpPr>
          <p:cNvPr id="133" name="Shape 1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ubmed.ncbi.nlm.nih.gov/2249619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headsup/basics/return_to_sport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ubmed.ncbi.nlm.nih.gov/2556044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med.ncbi.nlm.nih.gov/2844645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med.ncbi.nlm.nih.gov/1977896/"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pubmed.ncbi.nlm.nih.gov/3249308/" TargetMode="External"/><Relationship Id="rId4" Type="http://schemas.openxmlformats.org/officeDocument/2006/relationships/hyperlink" Target="https://pubmed.ncbi.nlm.nih.gov/179733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Adolescents - especially females aged 13-18 - had the longest course of post concussive symptoms - with over half not having resolution of symptoms at 12 weeks. This is not the case for males in the same age group. Other age groups show no sex differences and the younger the kid the faster the recovery </a:t>
            </a:r>
          </a:p>
          <a:p>
            <a:endParaRPr/>
          </a:p>
          <a:p>
            <a:r>
              <a:t>About 80% of concussive symptoms were resolved at 2 weeks in the 5-7 year olds while the older children required 4 weeks to get to this point.</a:t>
            </a:r>
          </a:p>
          <a:p>
            <a:endParaRPr/>
          </a:p>
          <a:p>
            <a:r>
              <a:t>https://pubmed.ncbi.nlm.nih.gov/30398522/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Iverson, Grant L., Noah D. Silverberg, Rebekah Mannix, Bruce A. Maxwell, Joseph E. Atkins, Ross Zafonte, and Paul D. Berkner. “Factors Associated With Concussion-like Symptom Reporting in High School Athletes.” JAMA Pediatrics 169, no. 12 (December 2015): 1132–40. https://doi.org/10.1001/jamapediatrics.2015.2374.</a:t>
            </a:r>
          </a:p>
          <a:p>
            <a: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Can consider imaging for reasons such as:</a:t>
            </a:r>
          </a:p>
          <a:p>
            <a:r>
              <a:t>Focal neuro deficits</a:t>
            </a:r>
          </a:p>
          <a:p>
            <a:r>
              <a:t>Evidence of skull fracture</a:t>
            </a:r>
          </a:p>
          <a:p>
            <a:r>
              <a:t>Impaired GCS</a:t>
            </a:r>
          </a:p>
          <a:p>
            <a:r>
              <a:t>Prolonged LOC</a:t>
            </a:r>
          </a:p>
          <a:p>
            <a:r>
              <a:t>Persistent vomitting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Can consider imaging for reasons such as:</a:t>
            </a:r>
          </a:p>
          <a:p>
            <a:r>
              <a:t>Focal neuro deficits</a:t>
            </a:r>
          </a:p>
          <a:p>
            <a:r>
              <a:t>Evidence of skull fracture</a:t>
            </a:r>
          </a:p>
          <a:p>
            <a:r>
              <a:t>Impaired GCS</a:t>
            </a:r>
          </a:p>
          <a:p>
            <a:r>
              <a:t>Prolonged LOC</a:t>
            </a:r>
          </a:p>
          <a:p>
            <a:r>
              <a:t>Persistent vomitting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Keep your differential broad and suspicion high for other causes of AMS or confusion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Again, unless some other indication as mentioned previously or there is suspicion for other intracranial pathology, no need to routinely image concussion - although may consider in case of first time seizure even in post traumatic setting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50% report personality changes, anxiety and irritability. More susceptible to drugs and alcohol.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https://www.ncbi.nlm.nih.gov/pmc/articles/PMC6583432/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1000" y="685800"/>
            <a:ext cx="6096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https://pubmed.ncbi.nlm.nih.gov/22496195/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rPr u="sng">
                <a:hlinkClick r:id="rId3"/>
              </a:rPr>
              <a:t>https://www.cdc.gov/headsup/basics/return_to_sports.html</a:t>
            </a:r>
          </a:p>
          <a:p>
            <a:endParaRPr u="sng">
              <a:hlinkClick r:id="rId3"/>
            </a:endParaRPr>
          </a:p>
          <a:p>
            <a:r>
              <a:t>CDC has excellent information for parents and physicians regarding return to play protocol. There exists a 6 step protocol to reintroduce student athletes back to play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https://pubmed.ncbi.nlm.nih.gov/30715132/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For adolescents there is data to show, return to light aerobic activity after a period of 48 hours of rest, will reduce time of post concussive symptoms. </a:t>
            </a:r>
          </a:p>
          <a:p>
            <a:endParaRPr/>
          </a:p>
          <a:p>
            <a:r>
              <a:t>-13 days v 17 days as compared to light stretching. </a:t>
            </a:r>
          </a:p>
          <a:p>
            <a:pPr marL="268223" indent="-268223">
              <a:buSzPct val="75000"/>
              <a:buChar char="-"/>
            </a:pPr>
            <a:r>
              <a:t>This data is not as conclusive in adults although there was no negative effects to engaging in light aerobic exercise.</a:t>
            </a:r>
          </a:p>
          <a:p>
            <a:endParaRPr/>
          </a:p>
          <a:p>
            <a:r>
              <a:t>Children: https://pubmed.ncbi.nlm.nih.gov/33481332/</a:t>
            </a:r>
          </a:p>
          <a:p>
            <a:r>
              <a:t>Adults: https://pubmed.ncbi.nlm.nih.gov/30715132/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Screen time should be avoided if experience symptoms like nausea, vomiting, headache etc. Patient should take a break from screens or school if they are experiencing these symptoms. </a:t>
            </a:r>
          </a:p>
          <a:p>
            <a:endParaRPr/>
          </a:p>
          <a:p>
            <a:r>
              <a:t>Research looking at 48 hours of cognitive rest versus 5 days showed worse outcomes and prolonged recovery in those resting for 5 days.</a:t>
            </a:r>
          </a:p>
          <a:p>
            <a:endParaRPr/>
          </a:p>
          <a:p>
            <a:r>
              <a:t>https://pubmed.ncbi.nlm.nih.gov/25560439/</a:t>
            </a:r>
          </a:p>
          <a:p>
            <a:r>
              <a:rPr u="sng">
                <a:hlinkClick r:id="rId3"/>
              </a:rPr>
              <a:t>https://pubmed.ncbi.nlm.nih.gov/25560444/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The idea with returning to athletic play is that an athlete should be symptom free by time they return to full contact and activity. That being said the progression to this full activity should take time and occur after initial period of 24-48 hours of rest.  This allows the time for Brain to “rest” and allow for identification of symptoms which may peak around day 7-10 but allow for quicker progression if an athlete is not experiencing symptoms. </a:t>
            </a:r>
          </a:p>
          <a:p>
            <a:endParaRPr/>
          </a:p>
          <a:p>
            <a:r>
              <a:t>https://pubmed.ncbi.nlm.nih.gov/23479479/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While adults can progress through these stages and return to activity on their own volition, while professional approval is recommended it is not required. </a:t>
            </a:r>
          </a:p>
          <a:p>
            <a:r>
              <a:t>For children and adolescents it is recommended and some professional organizations say it should be required a child see healthcare professional before returning to play. This can be a primary care, athletic trainer, neurosurgeon or any other health care professional who is well versed in post concussive symptoms. For adolescent athletes with prolonged symptom course or who have had more than one concussion, some experts recommend staying at each stage for 1-2 weeks before progression.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The reason the guidelines are conservative, especially with children is the feared complication of second impact syndrome. With repeat head injury in the recently concussed athlete the brain has lost much of its auto-regulatory functions in regards to intracranial and cerebral perfusion pressure. The metabolic changes as mentioned on prior slides last as out to 10 days after the initial injury. With a second impact death can occur within 2-5 minutes and causes death much faster than those from an acute epidural hematoma. Because brain swelling is more significant in children initially as compared to adults this is why experts are more conservative in children returning to play. </a:t>
            </a:r>
          </a:p>
          <a:p>
            <a:endParaRPr/>
          </a:p>
          <a:p>
            <a:r>
              <a:t>https://www.ncbi.nlm.nih.gov/pmc/articles/PMC2672291/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These test are not ready for prime time currently but may be ubiquitous in the future. May help in deterring if imaging is needed and to track course of symptoms or expected course. These enzymes are released in the setting of TBI as there are small changes in the blood brain barrier during acute injury.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381000" y="685800"/>
            <a:ext cx="6096000" cy="3429000"/>
          </a:xfrm>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6 year old male - Younger children tend to recover faster. In this age group large studies have show that in those aged 5-7, 80% will be fully recovered in 2 weeks with most in about a week. In this age group returning to learn and getting back in the classroom should be top priority as opposed to future sport activity. Screen time can be limited as symptoms tolerate. Parent can talk to school and teacher about reducing workload until symptoms improve.  Due to risk of second impact syndrome it is best this child not return to sport until cleared by a medical professional and free of symptoms.</a:t>
            </a:r>
          </a:p>
          <a:p>
            <a:endParaRPr/>
          </a:p>
          <a:p>
            <a:r>
              <a:t>29 year old computer scientist - For the next 48 hours should try to limit screen time but can use as tolerated. Symptoms may peak around day 7-10 after injury. Tylenol and ibuprofen can be used for symptom management. Most adults will be symptom free in about 4 weeks but data is lacking. Some may have symptoms much longer and possibly as long as a year. Return to activity and or work should be guided by symptoms. </a:t>
            </a:r>
          </a:p>
          <a:p>
            <a:endParaRPr/>
          </a:p>
          <a:p>
            <a:r>
              <a:t>17 year old female soccer player - Adolescent females shown to have the longest time for full recovery and resolution of symptoms. Less than 50% of girls had resolution of symptoms by 12 weeks. This individual should follow the return to play protocol where activity and return to contact is slowly progressed based on symptoms. Should symptoms arise patient should go back to prior level of symptom free activity. </a:t>
            </a:r>
          </a:p>
          <a:p>
            <a:endParaRPr/>
          </a:p>
          <a:p>
            <a:r>
              <a:t>All age groups - recommended resting period of 48 hours after injury - put no more as this can prolong recovery. After 48 hours return to light aerobic activity has possibly shown mild benefit in expediting recovery process. Nonetheless if experiencing symptoms, rest and try again 24 hours later. Symptoms may include: headache, nausea, vomiting, dizziness, irritability, insomnia, difficulty concentrating </a:t>
            </a: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Burlington Vermont - March 2021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Acute second impact syndrome leads to rapid and diffuse cerebral edema which can lead to death within minutes. This occurs in setting of repeat injury after concussion.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How would you counsel each of the patients/family regarding recovery and expectations should they have signs and symptoms of a concussion?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American football, ice hockey, soccer, boxing, and rugby have a particularly high incidence</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Measured at approximately 30 minutes after the injury or, if longer than 30 minutes, then at initial presentation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https://pubmed.ncbi.nlm.nih.gov/23479479/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rPr u="sng">
                <a:hlinkClick r:id="rId3"/>
              </a:rPr>
              <a:t>https://pubmed.ncbi.nlm.nih.gov/28446457/</a:t>
            </a:r>
          </a:p>
          <a:p>
            <a:endParaRPr u="sng">
              <a:hlinkClick r:id="rId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Neuronal Depolarization</a:t>
            </a:r>
          </a:p>
          <a:p>
            <a:r>
              <a:t>	Opening of Na/K_ channels leads to influx of sodium and efflux of potassium. Calcium dependent neurons release glutamate which further depolarizes neurons.</a:t>
            </a:r>
          </a:p>
          <a:p>
            <a:endParaRPr/>
          </a:p>
          <a:p>
            <a:r>
              <a:t>Lactic Acid</a:t>
            </a:r>
          </a:p>
          <a:p>
            <a:r>
              <a:t>The large areas of depolarization as mentioned above require lots of ATP to move the ions through the Na/K pumps. Increase in glycolysis locally causes consumption of glucose and therefore release of lactic acid.</a:t>
            </a:r>
          </a:p>
          <a:p>
            <a:endParaRPr/>
          </a:p>
          <a:p>
            <a:r>
              <a:t>Decrease Cerebral blood flow</a:t>
            </a:r>
          </a:p>
          <a:p>
            <a:r>
              <a:t>Areas affected by the trauma have decreased blood flow. This is problematic as these ares also have consumed much of the glucose as mentioned above. This last days to weeks and contributes to pronged symptoms.</a:t>
            </a:r>
          </a:p>
          <a:p>
            <a:endParaRPr/>
          </a:p>
          <a:p>
            <a:r>
              <a:rPr u="sng">
                <a:hlinkClick r:id="rId3"/>
              </a:rPr>
              <a:t>https://pubmed.ncbi.nlm.nih.gov/1977896/</a:t>
            </a:r>
          </a:p>
          <a:p>
            <a:endParaRPr u="sng">
              <a:hlinkClick r:id="rId3"/>
            </a:endParaRPr>
          </a:p>
          <a:p>
            <a:r>
              <a:rPr u="sng">
                <a:hlinkClick r:id="rId4"/>
              </a:rPr>
              <a:t>https://pubmed.ncbi.nlm.nih.gov/1797338/</a:t>
            </a:r>
          </a:p>
          <a:p>
            <a:endParaRPr u="sng">
              <a:hlinkClick r:id="rId4"/>
            </a:endParaRPr>
          </a:p>
          <a:p>
            <a:r>
              <a:rPr u="sng">
                <a:hlinkClick r:id="rId5"/>
              </a:rPr>
              <a:t>https://pubmed.ncbi.nlm.nih.gov/3249308/</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Line"/>
          <p:cNvSpPr/>
          <p:nvPr/>
        </p:nvSpPr>
        <p:spPr>
          <a:xfrm>
            <a:off x="952500" y="9245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952500" y="5765800"/>
            <a:ext cx="22500035"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14989317" y="6339647"/>
            <a:ext cx="1" cy="231012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21"/>
          </p:nvPr>
        </p:nvSpPr>
        <p:spPr>
          <a:xfrm>
            <a:off x="952500" y="49657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17" name="Title Text"/>
          <p:cNvSpPr txBox="1">
            <a:spLocks noGrp="1"/>
          </p:cNvSpPr>
          <p:nvPr>
            <p:ph type="title"/>
          </p:nvPr>
        </p:nvSpPr>
        <p:spPr>
          <a:xfrm>
            <a:off x="952500" y="5829300"/>
            <a:ext cx="13500100" cy="33401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15532100" y="5829300"/>
            <a:ext cx="7950200" cy="3340100"/>
          </a:xfrm>
          <a:prstGeom prst="rect">
            <a:avLst/>
          </a:prstGeom>
        </p:spPr>
        <p:txBody>
          <a:bodyPr/>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9" name="–Johnny Appleseed"/>
          <p:cNvSpPr txBox="1">
            <a:spLocks noGrp="1"/>
          </p:cNvSpPr>
          <p:nvPr>
            <p:ph type="body" sz="quarter" idx="21"/>
          </p:nvPr>
        </p:nvSpPr>
        <p:spPr>
          <a:xfrm>
            <a:off x="990600" y="8420100"/>
            <a:ext cx="22390100" cy="812800"/>
          </a:xfrm>
          <a:prstGeom prst="rect">
            <a:avLst/>
          </a:prstGeom>
        </p:spPr>
        <p:txBody>
          <a:bodyPr anchor="t">
            <a:spAutoFit/>
          </a:bodyPr>
          <a:lstStyle>
            <a:lvl1pPr marL="0" indent="0" algn="ctr">
              <a:spcBef>
                <a:spcPts val="1700"/>
              </a:spcBef>
              <a:buClrTx/>
              <a:buSzTx/>
              <a:buFontTx/>
              <a:buNone/>
              <a:defRPr sz="4200" i="1"/>
            </a:lvl1pPr>
          </a:lstStyle>
          <a:p>
            <a:r>
              <a:t>–Johnny Appleseed</a:t>
            </a:r>
          </a:p>
        </p:txBody>
      </p:sp>
      <p:sp>
        <p:nvSpPr>
          <p:cNvPr id="110" name="“Type a quote here.”"/>
          <p:cNvSpPr txBox="1">
            <a:spLocks noGrp="1"/>
          </p:cNvSpPr>
          <p:nvPr>
            <p:ph type="body" sz="quarter" idx="22"/>
          </p:nvPr>
        </p:nvSpPr>
        <p:spPr>
          <a:xfrm>
            <a:off x="2374900" y="6000750"/>
            <a:ext cx="19621500" cy="939800"/>
          </a:xfrm>
          <a:prstGeom prst="rect">
            <a:avLst/>
          </a:prstGeom>
        </p:spPr>
        <p:txBody>
          <a:bodyPr>
            <a:spAutoFit/>
          </a:bodyPr>
          <a:lstStyle>
            <a:lvl1pPr marL="0" indent="0" algn="ctr">
              <a:spcBef>
                <a:spcPts val="0"/>
              </a:spcBef>
              <a:buClrTx/>
              <a:buSzTx/>
              <a:buFontTx/>
              <a:buNone/>
            </a:lvl1pPr>
          </a:lstStyle>
          <a:p>
            <a:r>
              <a:t>“Type a quote here.” </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8" name="Image"/>
          <p:cNvSpPr>
            <a:spLocks noGrp="1"/>
          </p:cNvSpPr>
          <p:nvPr>
            <p:ph type="pic" idx="21"/>
          </p:nvPr>
        </p:nvSpPr>
        <p:spPr>
          <a:xfrm>
            <a:off x="0" y="-2654300"/>
            <a:ext cx="24384000" cy="17153467"/>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952500" y="12801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952500" y="9321800"/>
            <a:ext cx="22500035"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21"/>
          </p:nvPr>
        </p:nvSpPr>
        <p:spPr>
          <a:xfrm>
            <a:off x="952500" y="86106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31" name="Image"/>
          <p:cNvSpPr>
            <a:spLocks noGrp="1"/>
          </p:cNvSpPr>
          <p:nvPr>
            <p:ph type="pic" idx="22"/>
          </p:nvPr>
        </p:nvSpPr>
        <p:spPr>
          <a:xfrm>
            <a:off x="952500" y="-1460500"/>
            <a:ext cx="22479000" cy="138938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952500" y="9398000"/>
            <a:ext cx="13500100" cy="33401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15532100" y="9398000"/>
            <a:ext cx="7950200" cy="3340100"/>
          </a:xfrm>
          <a:prstGeom prst="rect">
            <a:avLst/>
          </a:prstGeom>
        </p:spPr>
        <p:txBody>
          <a:bodyPr/>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952500" y="5194300"/>
            <a:ext cx="22479000" cy="33401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orem Ipsum Dolor"/>
          <p:cNvSpPr txBox="1">
            <a:spLocks noGrp="1"/>
          </p:cNvSpPr>
          <p:nvPr>
            <p:ph type="body" sz="quarter" idx="21"/>
          </p:nvPr>
        </p:nvSpPr>
        <p:spPr>
          <a:xfrm>
            <a:off x="952500" y="3124200"/>
            <a:ext cx="10642600" cy="635000"/>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0" name="Image"/>
          <p:cNvSpPr>
            <a:spLocks noGrp="1"/>
          </p:cNvSpPr>
          <p:nvPr>
            <p:ph type="pic" idx="22"/>
          </p:nvPr>
        </p:nvSpPr>
        <p:spPr>
          <a:xfrm>
            <a:off x="12534900" y="-1651000"/>
            <a:ext cx="10799069" cy="15824200"/>
          </a:xfrm>
          <a:prstGeom prst="rect">
            <a:avLst/>
          </a:prstGeom>
          <a:ln w="9525">
            <a:round/>
          </a:ln>
        </p:spPr>
        <p:txBody>
          <a:bodyPr lIns="91439" tIns="45719" rIns="91439" bIns="45719" anchor="t">
            <a:noAutofit/>
          </a:bodyPr>
          <a:lstStyle/>
          <a:p>
            <a:endParaRPr/>
          </a:p>
        </p:txBody>
      </p:sp>
      <p:sp>
        <p:nvSpPr>
          <p:cNvPr id="51" name="Title Text"/>
          <p:cNvSpPr txBox="1">
            <a:spLocks noGrp="1"/>
          </p:cNvSpPr>
          <p:nvPr>
            <p:ph type="title"/>
          </p:nvPr>
        </p:nvSpPr>
        <p:spPr>
          <a:xfrm>
            <a:off x="952500" y="3975100"/>
            <a:ext cx="10642600" cy="2806700"/>
          </a:xfrm>
          <a:prstGeom prst="rect">
            <a:avLst/>
          </a:prstGeom>
        </p:spPr>
        <p:txBody>
          <a:bodyPr/>
          <a:lstStyle>
            <a:lvl1pPr algn="l">
              <a:defRPr sz="7800"/>
            </a:lvl1pPr>
          </a:lstStyle>
          <a:p>
            <a:r>
              <a:t>Title Text</a:t>
            </a:r>
          </a:p>
        </p:txBody>
      </p:sp>
      <p:sp>
        <p:nvSpPr>
          <p:cNvPr id="52" name="Body Level One…"/>
          <p:cNvSpPr txBox="1">
            <a:spLocks noGrp="1"/>
          </p:cNvSpPr>
          <p:nvPr>
            <p:ph type="body" sz="quarter" idx="1"/>
          </p:nvPr>
        </p:nvSpPr>
        <p:spPr>
          <a:xfrm>
            <a:off x="952500" y="7086600"/>
            <a:ext cx="10642600" cy="5638800"/>
          </a:xfrm>
          <a:prstGeom prst="rect">
            <a:avLst/>
          </a:prstGeom>
        </p:spPr>
        <p:txBody>
          <a:bodyPr anchor="t"/>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8"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69"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0"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1" name="Image"/>
          <p:cNvSpPr>
            <a:spLocks noGrp="1"/>
          </p:cNvSpPr>
          <p:nvPr>
            <p:ph type="pic" idx="21"/>
          </p:nvPr>
        </p:nvSpPr>
        <p:spPr>
          <a:xfrm>
            <a:off x="12636500" y="-2413000"/>
            <a:ext cx="11024412" cy="16154400"/>
          </a:xfrm>
          <a:prstGeom prst="rect">
            <a:avLst/>
          </a:prstGeom>
          <a:ln w="9525">
            <a:round/>
          </a:ln>
        </p:spPr>
        <p:txBody>
          <a:bodyPr lIns="91439" tIns="45719" rIns="91439" bIns="45719" anchor="t">
            <a:noAutofit/>
          </a:bodyPr>
          <a:lstStyle/>
          <a:p>
            <a:endParaRP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sz="half" idx="1"/>
          </p:nvPr>
        </p:nvSpPr>
        <p:spPr>
          <a:xfrm>
            <a:off x="952500" y="3797300"/>
            <a:ext cx="10909300" cy="8928100"/>
          </a:xfrm>
          <a:prstGeom prst="rect">
            <a:avLst/>
          </a:prstGeom>
        </p:spPr>
        <p:txBody>
          <a:bodyPr/>
          <a:lstStyle>
            <a:lvl1pPr marL="508000" indent="-508000">
              <a:spcBef>
                <a:spcPts val="2500"/>
              </a:spcBef>
              <a:buSzPct val="65000"/>
              <a:defRPr sz="4200"/>
            </a:lvl1pPr>
            <a:lvl2pPr marL="1016000" indent="-508000">
              <a:spcBef>
                <a:spcPts val="2500"/>
              </a:spcBef>
              <a:buSzPct val="65000"/>
              <a:defRPr sz="4200"/>
            </a:lvl2pPr>
            <a:lvl3pPr marL="1524000" indent="-508000">
              <a:spcBef>
                <a:spcPts val="2500"/>
              </a:spcBef>
              <a:buSzPct val="65000"/>
              <a:defRPr sz="4200"/>
            </a:lvl3pPr>
            <a:lvl4pPr marL="2032000" indent="-508000">
              <a:spcBef>
                <a:spcPts val="2500"/>
              </a:spcBef>
              <a:buSzPct val="65000"/>
              <a:defRPr sz="4200"/>
            </a:lvl4pPr>
            <a:lvl5pPr marL="2540000" indent="-508000">
              <a:spcBef>
                <a:spcPts val="2500"/>
              </a:spcBef>
              <a:buSzPct val="65000"/>
              <a:defRPr sz="4200"/>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1" name="Body Level One…"/>
          <p:cNvSpPr txBox="1">
            <a:spLocks noGrp="1"/>
          </p:cNvSpPr>
          <p:nvPr>
            <p:ph type="body" idx="1"/>
          </p:nvPr>
        </p:nvSpPr>
        <p:spPr>
          <a:xfrm>
            <a:off x="952500" y="1778000"/>
            <a:ext cx="224790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9" name="Image"/>
          <p:cNvSpPr>
            <a:spLocks noGrp="1"/>
          </p:cNvSpPr>
          <p:nvPr>
            <p:ph type="pic" sz="half" idx="21"/>
          </p:nvPr>
        </p:nvSpPr>
        <p:spPr>
          <a:xfrm>
            <a:off x="12232231" y="6024722"/>
            <a:ext cx="11497993" cy="8088517"/>
          </a:xfrm>
          <a:prstGeom prst="rect">
            <a:avLst/>
          </a:prstGeom>
          <a:ln w="9525">
            <a:round/>
          </a:ln>
        </p:spPr>
        <p:txBody>
          <a:bodyPr lIns="91439" tIns="45719" rIns="91439" bIns="45719" anchor="t">
            <a:noAutofit/>
          </a:bodyPr>
          <a:lstStyle/>
          <a:p>
            <a:endParaRPr/>
          </a:p>
        </p:txBody>
      </p:sp>
      <p:sp>
        <p:nvSpPr>
          <p:cNvPr id="100" name="Image"/>
          <p:cNvSpPr>
            <a:spLocks noGrp="1"/>
          </p:cNvSpPr>
          <p:nvPr>
            <p:ph type="pic" sz="half" idx="22"/>
          </p:nvPr>
        </p:nvSpPr>
        <p:spPr>
          <a:xfrm>
            <a:off x="12349986" y="635000"/>
            <a:ext cx="11226801" cy="6807200"/>
          </a:xfrm>
          <a:prstGeom prst="rect">
            <a:avLst/>
          </a:prstGeom>
          <a:ln w="9525">
            <a:round/>
          </a:ln>
        </p:spPr>
        <p:txBody>
          <a:bodyPr lIns="91439" tIns="45719" rIns="91439" bIns="45719" anchor="t">
            <a:noAutofit/>
          </a:bodyPr>
          <a:lstStyle/>
          <a:p>
            <a:endParaRPr/>
          </a:p>
        </p:txBody>
      </p:sp>
      <p:sp>
        <p:nvSpPr>
          <p:cNvPr id="101" name="Image"/>
          <p:cNvSpPr>
            <a:spLocks noGrp="1"/>
          </p:cNvSpPr>
          <p:nvPr>
            <p:ph type="pic" idx="23"/>
          </p:nvPr>
        </p:nvSpPr>
        <p:spPr>
          <a:xfrm>
            <a:off x="730989" y="-2438400"/>
            <a:ext cx="11050413" cy="16192500"/>
          </a:xfrm>
          <a:prstGeom prst="rect">
            <a:avLst/>
          </a:prstGeom>
          <a:ln w="9525">
            <a:round/>
          </a:ln>
        </p:spPr>
        <p:txBody>
          <a:bodyPr lIns="91439" tIns="45719" rIns="91439" bIns="45719" anchor="t">
            <a:noAutofit/>
          </a:bodyPr>
          <a:lstStyle/>
          <a:p>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952500" y="30607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952500" y="1143000"/>
            <a:ext cx="22479000" cy="1663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952500" y="3695700"/>
            <a:ext cx="224790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76100" y="13017500"/>
            <a:ext cx="419100" cy="508000"/>
          </a:xfrm>
          <a:prstGeom prst="rect">
            <a:avLst/>
          </a:prstGeom>
          <a:ln w="12700">
            <a:miter lim="400000"/>
          </a:ln>
        </p:spPr>
        <p:txBody>
          <a:bodyPr wrap="none" lIns="50800" tIns="50800" rIns="50800" bIns="50800">
            <a:spAutoFit/>
          </a:bodyPr>
          <a:lstStyle>
            <a:lvl1pPr>
              <a:defRPr sz="24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1pPr>
      <a:lvl2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2pPr>
      <a:lvl3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3pPr>
      <a:lvl4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4pPr>
      <a:lvl5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5pPr>
      <a:lvl6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6pPr>
      <a:lvl7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7pPr>
      <a:lvl8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8pPr>
      <a:lvl9pPr marL="0" marR="0" indent="0" algn="ctr" defTabSz="825500" rtl="0" latinLnBrk="0">
        <a:lnSpc>
          <a:spcPct val="90000"/>
        </a:lnSpc>
        <a:spcBef>
          <a:spcPts val="2300"/>
        </a:spcBef>
        <a:spcAft>
          <a:spcPts val="0"/>
        </a:spcAft>
        <a:buClrTx/>
        <a:buSzTx/>
        <a:buFontTx/>
        <a:buNone/>
        <a:tabLst/>
        <a:defRPr sz="9800" b="0" i="0" u="none" strike="noStrike" cap="none" spc="0" baseline="0">
          <a:solidFill>
            <a:srgbClr val="D93E2B"/>
          </a:solidFill>
          <a:uFillTx/>
          <a:latin typeface="+mn-lt"/>
          <a:ea typeface="+mn-ea"/>
          <a:cs typeface="+mn-cs"/>
          <a:sym typeface="Bodoni SvtyTwo ITC TT-Book"/>
        </a:defRPr>
      </a:lvl9pPr>
    </p:titleStyle>
    <p:bodyStyle>
      <a:lvl1pPr marL="609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1pPr>
      <a:lvl2pPr marL="1219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2pPr>
      <a:lvl3pPr marL="1828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3pPr>
      <a:lvl4pPr marL="2438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4pPr>
      <a:lvl5pPr marL="30480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5pPr>
      <a:lvl6pPr marL="3657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6pPr>
      <a:lvl7pPr marL="4267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7pPr>
      <a:lvl8pPr marL="4876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8pPr>
      <a:lvl9pPr marL="5486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tif"/></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ORD EM Toolkit"/>
          <p:cNvSpPr txBox="1">
            <a:spLocks noGrp="1"/>
          </p:cNvSpPr>
          <p:nvPr>
            <p:ph type="body" idx="21"/>
          </p:nvPr>
        </p:nvSpPr>
        <p:spPr>
          <a:prstGeom prst="rect">
            <a:avLst/>
          </a:prstGeom>
        </p:spPr>
        <p:txBody>
          <a:bodyPr/>
          <a:lstStyle/>
          <a:p>
            <a:r>
              <a:t>CORD EM Toolkit</a:t>
            </a:r>
          </a:p>
        </p:txBody>
      </p:sp>
      <p:pic>
        <p:nvPicPr>
          <p:cNvPr id="136" name="fakurian-design-58Z17lnVS4U-unsplash.jpg" descr="fakurian-design-58Z17lnVS4U-unsplash.jpg"/>
          <p:cNvPicPr>
            <a:picLocks noGrp="1"/>
          </p:cNvPicPr>
          <p:nvPr>
            <p:ph type="pic" idx="22"/>
          </p:nvPr>
        </p:nvPicPr>
        <p:blipFill>
          <a:blip r:embed="rId2"/>
          <a:stretch>
            <a:fillRect/>
          </a:stretch>
        </p:blipFill>
        <p:spPr>
          <a:xfrm>
            <a:off x="823022" y="801904"/>
            <a:ext cx="22733001" cy="7658101"/>
          </a:xfrm>
          <a:prstGeom prst="rect">
            <a:avLst/>
          </a:prstGeom>
        </p:spPr>
      </p:pic>
      <p:sp>
        <p:nvSpPr>
          <p:cNvPr id="137" name="Minor TBI"/>
          <p:cNvSpPr txBox="1">
            <a:spLocks noGrp="1"/>
          </p:cNvSpPr>
          <p:nvPr>
            <p:ph type="title"/>
          </p:nvPr>
        </p:nvSpPr>
        <p:spPr>
          <a:prstGeom prst="rect">
            <a:avLst/>
          </a:prstGeom>
        </p:spPr>
        <p:txBody>
          <a:bodyPr/>
          <a:lstStyle/>
          <a:p>
            <a:r>
              <a:t>Minor TBI</a:t>
            </a:r>
          </a:p>
        </p:txBody>
      </p:sp>
      <p:sp>
        <p:nvSpPr>
          <p:cNvPr id="138" name="Jake Lehman MD…"/>
          <p:cNvSpPr txBox="1">
            <a:spLocks noGrp="1"/>
          </p:cNvSpPr>
          <p:nvPr>
            <p:ph type="body" sz="quarter" idx="1"/>
          </p:nvPr>
        </p:nvSpPr>
        <p:spPr>
          <a:prstGeom prst="rect">
            <a:avLst/>
          </a:prstGeom>
        </p:spPr>
        <p:txBody>
          <a:bodyPr/>
          <a:lstStyle/>
          <a:p>
            <a:r>
              <a:t>Jake Lehman MD</a:t>
            </a:r>
          </a:p>
          <a:p>
            <a:r>
              <a:t>University of Vermont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Question - 4"/>
          <p:cNvSpPr txBox="1">
            <a:spLocks noGrp="1"/>
          </p:cNvSpPr>
          <p:nvPr>
            <p:ph type="title"/>
          </p:nvPr>
        </p:nvSpPr>
        <p:spPr>
          <a:prstGeom prst="rect">
            <a:avLst/>
          </a:prstGeom>
        </p:spPr>
        <p:txBody>
          <a:bodyPr/>
          <a:lstStyle/>
          <a:p>
            <a:r>
              <a:t>Question - 4</a:t>
            </a:r>
          </a:p>
        </p:txBody>
      </p:sp>
      <p:sp>
        <p:nvSpPr>
          <p:cNvPr id="169" name="What is the pathophysiology behind second impact syndrome?…"/>
          <p:cNvSpPr txBox="1"/>
          <p:nvPr/>
        </p:nvSpPr>
        <p:spPr>
          <a:xfrm>
            <a:off x="952500" y="3314700"/>
            <a:ext cx="22494922" cy="1089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6500"/>
            </a:pPr>
            <a:r>
              <a:t>What is the pathophysiology behind second impact syndrome?</a:t>
            </a:r>
          </a:p>
          <a:p>
            <a:pPr algn="l">
              <a:defRPr sz="6500"/>
            </a:pPr>
            <a:endParaRPr/>
          </a:p>
          <a:p>
            <a:pPr algn="l">
              <a:defRPr sz="6500"/>
            </a:pPr>
            <a:r>
              <a:t>a.) Intracranial Hemorrhage</a:t>
            </a:r>
          </a:p>
          <a:p>
            <a:pPr algn="l">
              <a:defRPr sz="6500"/>
            </a:pPr>
            <a:r>
              <a:t>b.) Diffuse and rapid cerebral edema leading to herniation</a:t>
            </a:r>
          </a:p>
          <a:p>
            <a:pPr algn="l">
              <a:defRPr sz="6500"/>
            </a:pPr>
            <a:r>
              <a:t>c.) Protein deposits and progression to early onset dementia</a:t>
            </a:r>
          </a:p>
          <a:p>
            <a:pPr algn="l">
              <a:defRPr sz="6500"/>
            </a:pPr>
            <a:r>
              <a:t>d.) Vagal nerve stimulation and prolonged apnea and loss of consciousness</a:t>
            </a:r>
          </a:p>
          <a:p>
            <a:pPr algn="l">
              <a:defRPr sz="6500"/>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Question - 4"/>
          <p:cNvSpPr txBox="1">
            <a:spLocks noGrp="1"/>
          </p:cNvSpPr>
          <p:nvPr>
            <p:ph type="title"/>
          </p:nvPr>
        </p:nvSpPr>
        <p:spPr>
          <a:prstGeom prst="rect">
            <a:avLst/>
          </a:prstGeom>
        </p:spPr>
        <p:txBody>
          <a:bodyPr/>
          <a:lstStyle/>
          <a:p>
            <a:r>
              <a:t>Question - 4</a:t>
            </a:r>
          </a:p>
        </p:txBody>
      </p:sp>
      <p:sp>
        <p:nvSpPr>
          <p:cNvPr id="172" name="What is the pathophysiology behind second impact syndrome?…"/>
          <p:cNvSpPr txBox="1"/>
          <p:nvPr/>
        </p:nvSpPr>
        <p:spPr>
          <a:xfrm>
            <a:off x="952500" y="3314700"/>
            <a:ext cx="22494921" cy="1089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6500"/>
            </a:pPr>
            <a:r>
              <a:t>What is the pathophysiology behind second impact syndrome?</a:t>
            </a:r>
          </a:p>
          <a:p>
            <a:pPr algn="l">
              <a:defRPr sz="6500"/>
            </a:pPr>
            <a:endParaRPr/>
          </a:p>
          <a:p>
            <a:pPr algn="l">
              <a:defRPr sz="6500"/>
            </a:pPr>
            <a:r>
              <a:t>a.) Intracranial Hemorrhage</a:t>
            </a:r>
          </a:p>
          <a:p>
            <a:pPr algn="l">
              <a:defRPr sz="6500" b="1"/>
            </a:pPr>
            <a:r>
              <a:t>b.) Diffuse and rapid cerebral edema leading to herniation </a:t>
            </a:r>
          </a:p>
          <a:p>
            <a:pPr algn="l">
              <a:defRPr sz="6500"/>
            </a:pPr>
            <a:r>
              <a:t>c.) Protein deposits and progression to early onset dementia</a:t>
            </a:r>
          </a:p>
          <a:p>
            <a:pPr algn="l">
              <a:defRPr sz="6500"/>
            </a:pPr>
            <a:r>
              <a:t>d.) Vagal nerve stimulation and prolonged apnea and loss of consciousness</a:t>
            </a:r>
          </a:p>
          <a:p>
            <a:pPr algn="l">
              <a:defRPr sz="6500"/>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luis-santoyo-PyrGf0umVt4-unsplash.jpg" descr="luis-santoyo-PyrGf0umVt4-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435697" y="6698910"/>
            <a:ext cx="10979801" cy="6235701"/>
          </a:xfrm>
          <a:prstGeom prst="rect">
            <a:avLst/>
          </a:prstGeom>
        </p:spPr>
      </p:pic>
      <p:pic>
        <p:nvPicPr>
          <p:cNvPr id="177" name="joe-neric-EGzkhZyFRX4-unsplash.jpg" descr="joe-neric-EGzkhZyFRX4-unsplash.jpg"/>
          <p:cNvPicPr>
            <a:picLocks noGrp="1"/>
          </p:cNvPicPr>
          <p:nvPr>
            <p:ph type="pic" idx="22"/>
          </p:nvPr>
        </p:nvPicPr>
        <p:blipFill>
          <a:blip r:embed="rId4" cstate="email">
            <a:extLst>
              <a:ext uri="{28A0092B-C50C-407E-A947-70E740481C1C}">
                <a14:useLocalDpi xmlns:a14="http://schemas.microsoft.com/office/drawing/2010/main"/>
              </a:ext>
            </a:extLst>
          </a:blip>
          <a:stretch>
            <a:fillRect/>
          </a:stretch>
        </p:blipFill>
        <p:spPr>
          <a:xfrm>
            <a:off x="12441666" y="800100"/>
            <a:ext cx="10985501" cy="5283200"/>
          </a:xfrm>
          <a:prstGeom prst="rect">
            <a:avLst/>
          </a:prstGeom>
        </p:spPr>
      </p:pic>
      <p:pic>
        <p:nvPicPr>
          <p:cNvPr id="178" name="yang-miao-Z5Lsb65XoCE-unsplash-2.jpg" descr="yang-miao-Z5Lsb65XoCE-unsplash-2.jpg"/>
          <p:cNvPicPr>
            <a:picLocks noGrp="1"/>
          </p:cNvPicPr>
          <p:nvPr>
            <p:ph type="pic" idx="23"/>
          </p:nvPr>
        </p:nvPicPr>
        <p:blipFill>
          <a:blip r:embed="rId5"/>
          <a:stretch>
            <a:fillRect/>
          </a:stretch>
        </p:blipFill>
        <p:spPr>
          <a:xfrm>
            <a:off x="746135" y="800100"/>
            <a:ext cx="11049001" cy="121412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oncerned Parent in ED"/>
          <p:cNvSpPr txBox="1">
            <a:spLocks noGrp="1"/>
          </p:cNvSpPr>
          <p:nvPr>
            <p:ph type="body" idx="21"/>
          </p:nvPr>
        </p:nvSpPr>
        <p:spPr>
          <a:prstGeom prst="rect">
            <a:avLst/>
          </a:prstGeom>
        </p:spPr>
        <p:txBody>
          <a:bodyPr/>
          <a:lstStyle/>
          <a:p>
            <a:r>
              <a:t>–Concerned Parent in ED</a:t>
            </a:r>
          </a:p>
        </p:txBody>
      </p:sp>
      <p:sp>
        <p:nvSpPr>
          <p:cNvPr id="183" name="“What does this mean for the football season? Can he/she play next weekend? What effects will this have long term?”"/>
          <p:cNvSpPr txBox="1">
            <a:spLocks noGrp="1"/>
          </p:cNvSpPr>
          <p:nvPr>
            <p:ph type="body" idx="22"/>
          </p:nvPr>
        </p:nvSpPr>
        <p:spPr>
          <a:xfrm>
            <a:off x="2374900" y="5581650"/>
            <a:ext cx="19621500" cy="1778001"/>
          </a:xfrm>
          <a:prstGeom prst="rect">
            <a:avLst/>
          </a:prstGeom>
        </p:spPr>
        <p:txBody>
          <a:bodyPr/>
          <a:lstStyle/>
          <a:p>
            <a:r>
              <a:t>“What does this mean for the football season? Can he/she play next weekend? What effects will this have long term?”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alina-grubnyak-tEVGmMaPFXk-unsplash.jpg" descr="alina-grubnyak-tEVGmMaPFXk-unsplash.jpg"/>
          <p:cNvPicPr>
            <a:picLocks noGrp="1"/>
          </p:cNvPicPr>
          <p:nvPr>
            <p:ph type="pic" idx="21"/>
          </p:nvPr>
        </p:nvPicPr>
        <p:blipFill>
          <a:blip r:embed="rId2"/>
          <a:stretch>
            <a:fillRect/>
          </a:stretch>
        </p:blipFill>
        <p:spPr>
          <a:xfrm>
            <a:off x="12509500" y="3647498"/>
            <a:ext cx="11049001" cy="9258301"/>
          </a:xfrm>
          <a:prstGeom prst="rect">
            <a:avLst/>
          </a:prstGeom>
        </p:spPr>
      </p:pic>
      <p:sp>
        <p:nvSpPr>
          <p:cNvPr id="186" name="Epidemiology"/>
          <p:cNvSpPr txBox="1">
            <a:spLocks noGrp="1"/>
          </p:cNvSpPr>
          <p:nvPr>
            <p:ph type="title"/>
          </p:nvPr>
        </p:nvSpPr>
        <p:spPr>
          <a:prstGeom prst="rect">
            <a:avLst/>
          </a:prstGeom>
        </p:spPr>
        <p:txBody>
          <a:bodyPr/>
          <a:lstStyle/>
          <a:p>
            <a:r>
              <a:t>Epidemiology </a:t>
            </a:r>
          </a:p>
        </p:txBody>
      </p:sp>
      <p:sp>
        <p:nvSpPr>
          <p:cNvPr id="187" name="2.5 Million traumatic brain injuries every year in USA.…"/>
          <p:cNvSpPr txBox="1">
            <a:spLocks noGrp="1"/>
          </p:cNvSpPr>
          <p:nvPr>
            <p:ph type="body" sz="half" idx="1"/>
          </p:nvPr>
        </p:nvSpPr>
        <p:spPr>
          <a:prstGeom prst="rect">
            <a:avLst/>
          </a:prstGeom>
        </p:spPr>
        <p:txBody>
          <a:bodyPr/>
          <a:lstStyle/>
          <a:p>
            <a:r>
              <a:t>2.5 Million traumatic brain injuries every year in USA.</a:t>
            </a:r>
          </a:p>
          <a:p>
            <a:pPr lvl="1"/>
            <a:r>
              <a:t>75-95% of these are “mild”</a:t>
            </a:r>
          </a:p>
          <a:p>
            <a:pPr lvl="1"/>
            <a:r>
              <a:t>166 deaths a day due to TBI</a:t>
            </a:r>
          </a:p>
          <a:p>
            <a:r>
              <a:t>In developed countries caused by:</a:t>
            </a:r>
          </a:p>
          <a:p>
            <a:pPr lvl="1"/>
            <a:r>
              <a:t>Motor Vehicle Accidents (20-45%)</a:t>
            </a:r>
          </a:p>
          <a:p>
            <a:pPr lvl="1"/>
            <a:r>
              <a:t>Falls (30-38%)</a:t>
            </a:r>
          </a:p>
          <a:p>
            <a:pPr lvl="1"/>
            <a:r>
              <a:t>Recreational accidents (10%)</a:t>
            </a:r>
          </a:p>
          <a:p>
            <a:pPr lvl="1"/>
            <a:r>
              <a:t>Assault (5-17%)</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Epidemiology"/>
          <p:cNvSpPr txBox="1">
            <a:spLocks noGrp="1"/>
          </p:cNvSpPr>
          <p:nvPr>
            <p:ph type="title"/>
          </p:nvPr>
        </p:nvSpPr>
        <p:spPr>
          <a:prstGeom prst="rect">
            <a:avLst/>
          </a:prstGeom>
        </p:spPr>
        <p:txBody>
          <a:bodyPr/>
          <a:lstStyle/>
          <a:p>
            <a:r>
              <a:t>Epidemiology </a:t>
            </a:r>
          </a:p>
        </p:txBody>
      </p:sp>
      <p:sp>
        <p:nvSpPr>
          <p:cNvPr id="190" name="Sports are large contributor to minor TBI…"/>
          <p:cNvSpPr txBox="1">
            <a:spLocks noGrp="1"/>
          </p:cNvSpPr>
          <p:nvPr>
            <p:ph type="body" sz="half" idx="1"/>
          </p:nvPr>
        </p:nvSpPr>
        <p:spPr>
          <a:prstGeom prst="rect">
            <a:avLst/>
          </a:prstGeom>
        </p:spPr>
        <p:txBody>
          <a:bodyPr/>
          <a:lstStyle/>
          <a:p>
            <a:r>
              <a:t>Sports are large contributor to minor TBI</a:t>
            </a:r>
          </a:p>
          <a:p>
            <a:pPr lvl="1"/>
            <a:r>
              <a:t>Estimated (not reported) 1.6-3.8 million sport related concussions every year</a:t>
            </a:r>
          </a:p>
          <a:p>
            <a:r>
              <a:t>Likelihood of athlete in contact sport experiencing concussion: 20% per season</a:t>
            </a:r>
          </a:p>
          <a:p>
            <a:r>
              <a:t>Increased frequency in:</a:t>
            </a:r>
          </a:p>
          <a:p>
            <a:pPr lvl="1"/>
            <a:r>
              <a:t>Males aged 15-34</a:t>
            </a:r>
          </a:p>
          <a:p>
            <a:pPr lvl="1"/>
            <a:r>
              <a:t>Lower socioeconomic status, lower cognitive function and history of substance abuse</a:t>
            </a:r>
          </a:p>
        </p:txBody>
      </p:sp>
      <p:grpSp>
        <p:nvGrpSpPr>
          <p:cNvPr id="193" name="alina-grubnyak-tEVGmMaPFXk-unsplash.jpg"/>
          <p:cNvGrpSpPr/>
          <p:nvPr/>
        </p:nvGrpSpPr>
        <p:grpSpPr>
          <a:xfrm>
            <a:off x="12509500" y="3632200"/>
            <a:ext cx="11049001" cy="9258301"/>
            <a:chOff x="0" y="0"/>
            <a:chExt cx="11049000" cy="9258300"/>
          </a:xfrm>
        </p:grpSpPr>
        <p:pic>
          <p:nvPicPr>
            <p:cNvPr id="192" name="alina-grubnyak-tEVGmMaPFXk-unsplash.jpg" descr="alina-grubnyak-tEVGmMaPFXk-unsplash.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10795000" cy="8928100"/>
            </a:xfrm>
            <a:prstGeom prst="rect">
              <a:avLst/>
            </a:prstGeom>
            <a:ln>
              <a:noFill/>
            </a:ln>
            <a:effectLst/>
          </p:spPr>
        </p:pic>
        <p:pic>
          <p:nvPicPr>
            <p:cNvPr id="191" name="alina-grubnyak-tEVGmMaPFXk-unsplash.jpg" descr="alina-grubnyak-tEVGmMaPFXk-unsplash.jpg"/>
            <p:cNvPicPr>
              <a:picLocks/>
            </p:cNvPicPr>
            <p:nvPr/>
          </p:nvPicPr>
          <p:blipFill>
            <a:blip r:embed="rId4"/>
            <a:stretch>
              <a:fillRect/>
            </a:stretch>
          </p:blipFill>
          <p:spPr>
            <a:xfrm>
              <a:off x="0" y="0"/>
              <a:ext cx="11049000" cy="9258300"/>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Definitions"/>
          <p:cNvSpPr txBox="1">
            <a:spLocks noGrp="1"/>
          </p:cNvSpPr>
          <p:nvPr>
            <p:ph type="title"/>
          </p:nvPr>
        </p:nvSpPr>
        <p:spPr>
          <a:prstGeom prst="rect">
            <a:avLst/>
          </a:prstGeom>
        </p:spPr>
        <p:txBody>
          <a:bodyPr/>
          <a:lstStyle/>
          <a:p>
            <a:r>
              <a:t>Definitions</a:t>
            </a:r>
          </a:p>
        </p:txBody>
      </p:sp>
      <p:sp>
        <p:nvSpPr>
          <p:cNvPr id="198" name="GCS = 14-15 = Mild Head Injury…"/>
          <p:cNvSpPr txBox="1">
            <a:spLocks noGrp="1"/>
          </p:cNvSpPr>
          <p:nvPr>
            <p:ph type="body" sz="half" idx="1"/>
          </p:nvPr>
        </p:nvSpPr>
        <p:spPr>
          <a:prstGeom prst="rect">
            <a:avLst/>
          </a:prstGeom>
        </p:spPr>
        <p:txBody>
          <a:bodyPr/>
          <a:lstStyle/>
          <a:p>
            <a:pPr lvl="1"/>
            <a:r>
              <a:t>GCS = 14-15 = Mild Head Injury</a:t>
            </a:r>
          </a:p>
          <a:p>
            <a:pPr lvl="2"/>
            <a:r>
              <a:t>Also cannot have LOC &gt; 30 min or other focal neuralgic deficit</a:t>
            </a:r>
          </a:p>
          <a:p>
            <a:pPr lvl="1"/>
            <a:r>
              <a:t>GCS = 9 – 13 = Moderate Head Injury</a:t>
            </a:r>
          </a:p>
          <a:p>
            <a:pPr lvl="1"/>
            <a:r>
              <a:t>GCS &lt; 9 = Severe Head Injury</a:t>
            </a:r>
          </a:p>
          <a:p>
            <a:pPr lvl="1"/>
            <a:endParaRPr/>
          </a:p>
          <a:p>
            <a:pPr lvl="1"/>
            <a:r>
              <a:t>Measured 30 minutes after injury</a:t>
            </a:r>
          </a:p>
          <a:p>
            <a:pPr lvl="2"/>
            <a:r>
              <a:t>If longer than 30 minutes since - then at time of initial presentation </a:t>
            </a:r>
          </a:p>
        </p:txBody>
      </p:sp>
      <p:grpSp>
        <p:nvGrpSpPr>
          <p:cNvPr id="201" name="alina-grubnyak-tEVGmMaPFXk-unsplash.jpg"/>
          <p:cNvGrpSpPr/>
          <p:nvPr/>
        </p:nvGrpSpPr>
        <p:grpSpPr>
          <a:xfrm>
            <a:off x="12509500" y="3632200"/>
            <a:ext cx="11049001" cy="9258301"/>
            <a:chOff x="0" y="0"/>
            <a:chExt cx="11049000" cy="9258300"/>
          </a:xfrm>
        </p:grpSpPr>
        <p:pic>
          <p:nvPicPr>
            <p:cNvPr id="200" name="alina-grubnyak-tEVGmMaPFXk-unsplash.jpg" descr="alina-grubnyak-tEVGmMaPFXk-unsplash.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10795000" cy="8928100"/>
            </a:xfrm>
            <a:prstGeom prst="rect">
              <a:avLst/>
            </a:prstGeom>
            <a:ln>
              <a:noFill/>
            </a:ln>
            <a:effectLst/>
          </p:spPr>
        </p:pic>
        <p:pic>
          <p:nvPicPr>
            <p:cNvPr id="199" name="alina-grubnyak-tEVGmMaPFXk-unsplash.jpg" descr="alina-grubnyak-tEVGmMaPFXk-unsplash.jpg"/>
            <p:cNvPicPr>
              <a:picLocks/>
            </p:cNvPicPr>
            <p:nvPr/>
          </p:nvPicPr>
          <p:blipFill>
            <a:blip r:embed="rId4"/>
            <a:stretch>
              <a:fillRect/>
            </a:stretch>
          </p:blipFill>
          <p:spPr>
            <a:xfrm>
              <a:off x="0" y="0"/>
              <a:ext cx="11049000" cy="9258300"/>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What is a concussion?"/>
          <p:cNvSpPr txBox="1">
            <a:spLocks noGrp="1"/>
          </p:cNvSpPr>
          <p:nvPr>
            <p:ph type="title"/>
          </p:nvPr>
        </p:nvSpPr>
        <p:spPr>
          <a:prstGeom prst="rect">
            <a:avLst/>
          </a:prstGeom>
        </p:spPr>
        <p:txBody>
          <a:bodyPr/>
          <a:lstStyle/>
          <a:p>
            <a:r>
              <a:t>What is a concussion?</a:t>
            </a:r>
          </a:p>
        </p:txBody>
      </p:sp>
      <p:sp>
        <p:nvSpPr>
          <p:cNvPr id="206" name="Concussion specifically describes the pathophysiological state which causes symptoms involved in minor TBI…"/>
          <p:cNvSpPr txBox="1">
            <a:spLocks noGrp="1"/>
          </p:cNvSpPr>
          <p:nvPr>
            <p:ph type="body" sz="half" idx="1"/>
          </p:nvPr>
        </p:nvSpPr>
        <p:spPr>
          <a:prstGeom prst="rect">
            <a:avLst/>
          </a:prstGeom>
        </p:spPr>
        <p:txBody>
          <a:bodyPr/>
          <a:lstStyle/>
          <a:p>
            <a:pPr lvl="1"/>
            <a:r>
              <a:t>Concussion specifically describes the pathophysiological state which causes symptoms involved in minor TBI</a:t>
            </a:r>
          </a:p>
          <a:p>
            <a:pPr lvl="2"/>
            <a:r>
              <a:t>i.e the clinical symptoms of a TBI </a:t>
            </a:r>
          </a:p>
          <a:p>
            <a:pPr lvl="1"/>
            <a:r>
              <a:t>Mild TBI is “traumatically induced physiological disruption of brain function”</a:t>
            </a:r>
          </a:p>
          <a:p>
            <a:pPr lvl="2"/>
            <a:r>
              <a:t>Any LOC, loss of memory or any alteration in mental state at time of incident</a:t>
            </a:r>
          </a:p>
        </p:txBody>
      </p:sp>
      <p:grpSp>
        <p:nvGrpSpPr>
          <p:cNvPr id="209" name="alina-grubnyak-tEVGmMaPFXk-unsplash.jpg"/>
          <p:cNvGrpSpPr/>
          <p:nvPr/>
        </p:nvGrpSpPr>
        <p:grpSpPr>
          <a:xfrm>
            <a:off x="12509500" y="3632200"/>
            <a:ext cx="11049001" cy="9258301"/>
            <a:chOff x="0" y="0"/>
            <a:chExt cx="11049000" cy="9258300"/>
          </a:xfrm>
        </p:grpSpPr>
        <p:pic>
          <p:nvPicPr>
            <p:cNvPr id="208" name="alina-grubnyak-tEVGmMaPFXk-unsplash.jpg" descr="alina-grubnyak-tEVGmMaPFXk-unsplash.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7000" y="88900"/>
              <a:ext cx="10795000" cy="8928100"/>
            </a:xfrm>
            <a:prstGeom prst="rect">
              <a:avLst/>
            </a:prstGeom>
            <a:ln>
              <a:noFill/>
            </a:ln>
            <a:effectLst/>
          </p:spPr>
        </p:pic>
        <p:pic>
          <p:nvPicPr>
            <p:cNvPr id="207" name="alina-grubnyak-tEVGmMaPFXk-unsplash.jpg" descr="alina-grubnyak-tEVGmMaPFXk-unsplash.jpg"/>
            <p:cNvPicPr>
              <a:picLocks/>
            </p:cNvPicPr>
            <p:nvPr/>
          </p:nvPicPr>
          <p:blipFill>
            <a:blip r:embed="rId3"/>
            <a:stretch>
              <a:fillRect/>
            </a:stretch>
          </p:blipFill>
          <p:spPr>
            <a:xfrm>
              <a:off x="0" y="0"/>
              <a:ext cx="11049000" cy="9258300"/>
            </a:xfrm>
            <a:prstGeom prst="rect">
              <a:avLst/>
            </a:prstGeom>
            <a:effectLst/>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hat is a concussion?"/>
          <p:cNvSpPr txBox="1">
            <a:spLocks noGrp="1"/>
          </p:cNvSpPr>
          <p:nvPr>
            <p:ph type="title"/>
          </p:nvPr>
        </p:nvSpPr>
        <p:spPr>
          <a:prstGeom prst="rect">
            <a:avLst/>
          </a:prstGeom>
        </p:spPr>
        <p:txBody>
          <a:bodyPr/>
          <a:lstStyle/>
          <a:p>
            <a:r>
              <a:t>What is a concussion?</a:t>
            </a:r>
          </a:p>
        </p:txBody>
      </p:sp>
      <p:sp>
        <p:nvSpPr>
          <p:cNvPr id="212" name="Clinical symptoms due to functional changes rather than structural anomalies…"/>
          <p:cNvSpPr txBox="1">
            <a:spLocks noGrp="1"/>
          </p:cNvSpPr>
          <p:nvPr>
            <p:ph type="body" sz="half" idx="1"/>
          </p:nvPr>
        </p:nvSpPr>
        <p:spPr>
          <a:prstGeom prst="rect">
            <a:avLst/>
          </a:prstGeom>
        </p:spPr>
        <p:txBody>
          <a:bodyPr/>
          <a:lstStyle/>
          <a:p>
            <a:r>
              <a:t>Clinical symptoms due to </a:t>
            </a:r>
            <a:r>
              <a:rPr b="1"/>
              <a:t>functional changes</a:t>
            </a:r>
            <a:r>
              <a:t> rather than structural anomalies</a:t>
            </a:r>
          </a:p>
          <a:p>
            <a:pPr lvl="1"/>
            <a:r>
              <a:t>Neuroimaging will be </a:t>
            </a:r>
            <a:r>
              <a:rPr b="1"/>
              <a:t>normal</a:t>
            </a:r>
          </a:p>
          <a:p>
            <a:pPr lvl="1"/>
            <a:r>
              <a:t>If imaging obtained for other concerns and contusion or hemorrhage is found the primary diagnosis is no longer mild TBI</a:t>
            </a:r>
          </a:p>
          <a:p>
            <a:pPr lvl="2"/>
            <a:r>
              <a:t>May still develop post-concussion syndrome</a:t>
            </a:r>
          </a:p>
        </p:txBody>
      </p:sp>
      <p:grpSp>
        <p:nvGrpSpPr>
          <p:cNvPr id="215" name="alina-grubnyak-tEVGmMaPFXk-unsplash.jpg"/>
          <p:cNvGrpSpPr/>
          <p:nvPr/>
        </p:nvGrpSpPr>
        <p:grpSpPr>
          <a:xfrm>
            <a:off x="12509500" y="3632200"/>
            <a:ext cx="11049001" cy="9258301"/>
            <a:chOff x="0" y="0"/>
            <a:chExt cx="11049000" cy="9258300"/>
          </a:xfrm>
        </p:grpSpPr>
        <p:pic>
          <p:nvPicPr>
            <p:cNvPr id="214" name="alina-grubnyak-tEVGmMaPFXk-unsplash.jpg" descr="alina-grubnyak-tEVGmMaPFXk-unsplash.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10795000" cy="8928100"/>
            </a:xfrm>
            <a:prstGeom prst="rect">
              <a:avLst/>
            </a:prstGeom>
            <a:ln>
              <a:noFill/>
            </a:ln>
            <a:effectLst/>
          </p:spPr>
        </p:pic>
        <p:pic>
          <p:nvPicPr>
            <p:cNvPr id="213" name="alina-grubnyak-tEVGmMaPFXk-unsplash.jpg" descr="alina-grubnyak-tEVGmMaPFXk-unsplash.jpg"/>
            <p:cNvPicPr>
              <a:picLocks/>
            </p:cNvPicPr>
            <p:nvPr/>
          </p:nvPicPr>
          <p:blipFill>
            <a:blip r:embed="rId4"/>
            <a:stretch>
              <a:fillRect/>
            </a:stretch>
          </p:blipFill>
          <p:spPr>
            <a:xfrm>
              <a:off x="0" y="0"/>
              <a:ext cx="11049000" cy="9258300"/>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What is a concussion?"/>
          <p:cNvSpPr txBox="1">
            <a:spLocks noGrp="1"/>
          </p:cNvSpPr>
          <p:nvPr>
            <p:ph type="title"/>
          </p:nvPr>
        </p:nvSpPr>
        <p:spPr>
          <a:prstGeom prst="rect">
            <a:avLst/>
          </a:prstGeom>
        </p:spPr>
        <p:txBody>
          <a:bodyPr/>
          <a:lstStyle/>
          <a:p>
            <a:r>
              <a:t>What is a concussion?</a:t>
            </a:r>
          </a:p>
        </p:txBody>
      </p:sp>
      <p:sp>
        <p:nvSpPr>
          <p:cNvPr id="220" name="Caused by more than just direct force to the head or neck…"/>
          <p:cNvSpPr txBox="1">
            <a:spLocks noGrp="1"/>
          </p:cNvSpPr>
          <p:nvPr>
            <p:ph type="body" sz="half" idx="1"/>
          </p:nvPr>
        </p:nvSpPr>
        <p:spPr>
          <a:prstGeom prst="rect">
            <a:avLst/>
          </a:prstGeom>
        </p:spPr>
        <p:txBody>
          <a:bodyPr/>
          <a:lstStyle/>
          <a:p>
            <a:r>
              <a:t>Caused by more than just direct force to the head or neck </a:t>
            </a:r>
          </a:p>
          <a:p>
            <a:pPr lvl="1"/>
            <a:r>
              <a:t>Quick head movement can be caused by transmitted forces from large blow to body</a:t>
            </a:r>
          </a:p>
          <a:p>
            <a:r>
              <a:t>Rapid onset of symptoms which </a:t>
            </a:r>
            <a:r>
              <a:rPr b="1"/>
              <a:t>resolves</a:t>
            </a:r>
            <a:r>
              <a:t> spontaneously</a:t>
            </a:r>
          </a:p>
          <a:p>
            <a:pPr lvl="1"/>
            <a:r>
              <a:t>May worsen over minutes to hours</a:t>
            </a:r>
          </a:p>
        </p:txBody>
      </p:sp>
      <p:grpSp>
        <p:nvGrpSpPr>
          <p:cNvPr id="223" name="alina-grubnyak-tEVGmMaPFXk-unsplash.jpg"/>
          <p:cNvGrpSpPr/>
          <p:nvPr/>
        </p:nvGrpSpPr>
        <p:grpSpPr>
          <a:xfrm>
            <a:off x="12509500" y="3632200"/>
            <a:ext cx="11049001" cy="9258301"/>
            <a:chOff x="0" y="0"/>
            <a:chExt cx="11049000" cy="9258300"/>
          </a:xfrm>
        </p:grpSpPr>
        <p:pic>
          <p:nvPicPr>
            <p:cNvPr id="222" name="alina-grubnyak-tEVGmMaPFXk-unsplash.jpg" descr="alina-grubnyak-tEVGmMaPFXk-unsplash.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7000" y="88900"/>
              <a:ext cx="10795000" cy="8928100"/>
            </a:xfrm>
            <a:prstGeom prst="rect">
              <a:avLst/>
            </a:prstGeom>
            <a:ln>
              <a:noFill/>
            </a:ln>
            <a:effectLst/>
          </p:spPr>
        </p:pic>
        <p:pic>
          <p:nvPicPr>
            <p:cNvPr id="221" name="alina-grubnyak-tEVGmMaPFXk-unsplash.jpg" descr="alina-grubnyak-tEVGmMaPFXk-unsplash.jpg"/>
            <p:cNvPicPr>
              <a:picLocks/>
            </p:cNvPicPr>
            <p:nvPr/>
          </p:nvPicPr>
          <p:blipFill>
            <a:blip r:embed="rId3"/>
            <a:stretch>
              <a:fillRect/>
            </a:stretch>
          </p:blipFill>
          <p:spPr>
            <a:xfrm>
              <a:off x="0" y="0"/>
              <a:ext cx="11049000" cy="9258300"/>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david-matos-xtLIgpytpck-unsplash.jpg" descr="david-matos-xtLIgpytpck-unsplash.jpg"/>
          <p:cNvPicPr>
            <a:picLocks noGrp="1"/>
          </p:cNvPicPr>
          <p:nvPr>
            <p:ph type="pic" idx="21"/>
          </p:nvPr>
        </p:nvPicPr>
        <p:blipFill>
          <a:blip r:embed="rId2" cstate="email">
            <a:extLst>
              <a:ext uri="{28A0092B-C50C-407E-A947-70E740481C1C}">
                <a14:useLocalDpi xmlns:a14="http://schemas.microsoft.com/office/drawing/2010/main"/>
              </a:ext>
            </a:extLst>
          </a:blip>
          <a:stretch>
            <a:fillRect/>
          </a:stretch>
        </p:blipFill>
        <p:spPr>
          <a:xfrm>
            <a:off x="12509500" y="3672898"/>
            <a:ext cx="11049000" cy="9258301"/>
          </a:xfrm>
          <a:prstGeom prst="rect">
            <a:avLst/>
          </a:prstGeom>
        </p:spPr>
      </p:pic>
      <p:sp>
        <p:nvSpPr>
          <p:cNvPr id="141" name="Learning Objectives"/>
          <p:cNvSpPr txBox="1">
            <a:spLocks noGrp="1"/>
          </p:cNvSpPr>
          <p:nvPr>
            <p:ph type="title"/>
          </p:nvPr>
        </p:nvSpPr>
        <p:spPr>
          <a:prstGeom prst="rect">
            <a:avLst/>
          </a:prstGeom>
        </p:spPr>
        <p:txBody>
          <a:bodyPr/>
          <a:lstStyle/>
          <a:p>
            <a:r>
              <a:t>Learning Objectives</a:t>
            </a:r>
          </a:p>
        </p:txBody>
      </p:sp>
      <p:sp>
        <p:nvSpPr>
          <p:cNvPr id="142" name="Understand epidemiology, pathophysiology and clinical features of head injury…"/>
          <p:cNvSpPr txBox="1">
            <a:spLocks noGrp="1"/>
          </p:cNvSpPr>
          <p:nvPr>
            <p:ph type="body" sz="half" idx="1"/>
          </p:nvPr>
        </p:nvSpPr>
        <p:spPr>
          <a:prstGeom prst="rect">
            <a:avLst/>
          </a:prstGeom>
          <a:effectLst>
            <a:reflection stA="50000" endPos="40000" dir="5400000" sy="-100000" algn="bl" rotWithShape="0"/>
          </a:effectLst>
        </p:spPr>
        <p:txBody>
          <a:bodyPr/>
          <a:lstStyle/>
          <a:p>
            <a:r>
              <a:t>Understand epidemiology, pathophysiology and clinical features of head injury </a:t>
            </a:r>
          </a:p>
          <a:p>
            <a:r>
              <a:t>C</a:t>
            </a:r>
            <a:r>
              <a:rPr>
                <a:solidFill>
                  <a:srgbClr val="323232"/>
                </a:solidFill>
                <a:uFill>
                  <a:solidFill>
                    <a:srgbClr val="323232"/>
                  </a:solidFill>
                </a:uFill>
              </a:rPr>
              <a:t>ounsel patients, family members, and coaches about minor head injury</a:t>
            </a:r>
          </a:p>
          <a:p>
            <a:r>
              <a:t>Create framework to answer questions regarding return to play and normal activity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What is a concussion?"/>
          <p:cNvSpPr txBox="1">
            <a:spLocks noGrp="1"/>
          </p:cNvSpPr>
          <p:nvPr>
            <p:ph type="title"/>
          </p:nvPr>
        </p:nvSpPr>
        <p:spPr>
          <a:prstGeom prst="rect">
            <a:avLst/>
          </a:prstGeom>
        </p:spPr>
        <p:txBody>
          <a:bodyPr/>
          <a:lstStyle/>
          <a:p>
            <a:r>
              <a:t>What is a concussion?</a:t>
            </a:r>
          </a:p>
        </p:txBody>
      </p:sp>
      <p:sp>
        <p:nvSpPr>
          <p:cNvPr id="226" name="The concussion grading system is no more…"/>
          <p:cNvSpPr txBox="1">
            <a:spLocks noGrp="1"/>
          </p:cNvSpPr>
          <p:nvPr>
            <p:ph type="body" sz="half" idx="1"/>
          </p:nvPr>
        </p:nvSpPr>
        <p:spPr>
          <a:prstGeom prst="rect">
            <a:avLst/>
          </a:prstGeom>
        </p:spPr>
        <p:txBody>
          <a:bodyPr/>
          <a:lstStyle/>
          <a:p>
            <a:r>
              <a:t>The concussion grading system is no more</a:t>
            </a:r>
          </a:p>
          <a:p>
            <a:pPr lvl="1"/>
            <a:r>
              <a:t>Previously graded based on presence and length of loss of consciousness</a:t>
            </a:r>
          </a:p>
          <a:p>
            <a:r>
              <a:t>Brief loss of consciousness </a:t>
            </a:r>
            <a:r>
              <a:rPr i="1"/>
              <a:t>does not</a:t>
            </a:r>
            <a:r>
              <a:t> predict long term course or outcome</a:t>
            </a:r>
          </a:p>
          <a:p>
            <a:pPr lvl="1"/>
            <a:r>
              <a:t>Absence of LOC doesn't mean “milder” injury and cannot justify earlier return to play</a:t>
            </a:r>
          </a:p>
        </p:txBody>
      </p:sp>
      <p:grpSp>
        <p:nvGrpSpPr>
          <p:cNvPr id="229" name="alina-grubnyak-tEVGmMaPFXk-unsplash.jpg"/>
          <p:cNvGrpSpPr/>
          <p:nvPr/>
        </p:nvGrpSpPr>
        <p:grpSpPr>
          <a:xfrm>
            <a:off x="12509500" y="3632200"/>
            <a:ext cx="11049001" cy="9258301"/>
            <a:chOff x="0" y="0"/>
            <a:chExt cx="11049000" cy="9258300"/>
          </a:xfrm>
        </p:grpSpPr>
        <p:pic>
          <p:nvPicPr>
            <p:cNvPr id="228" name="alina-grubnyak-tEVGmMaPFXk-unsplash.jpg" descr="alina-grubnyak-tEVGmMaPFXk-unsplash.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7000" y="88900"/>
              <a:ext cx="10795000" cy="8928100"/>
            </a:xfrm>
            <a:prstGeom prst="rect">
              <a:avLst/>
            </a:prstGeom>
            <a:ln>
              <a:noFill/>
            </a:ln>
            <a:effectLst/>
          </p:spPr>
        </p:pic>
        <p:pic>
          <p:nvPicPr>
            <p:cNvPr id="227" name="alina-grubnyak-tEVGmMaPFXk-unsplash.jpg" descr="alina-grubnyak-tEVGmMaPFXk-unsplash.jpg"/>
            <p:cNvPicPr>
              <a:picLocks/>
            </p:cNvPicPr>
            <p:nvPr/>
          </p:nvPicPr>
          <p:blipFill>
            <a:blip r:embed="rId4"/>
            <a:stretch>
              <a:fillRect/>
            </a:stretch>
          </p:blipFill>
          <p:spPr>
            <a:xfrm>
              <a:off x="0" y="0"/>
              <a:ext cx="11049000" cy="9258300"/>
            </a:xfrm>
            <a:prstGeom prst="rect">
              <a:avLst/>
            </a:prstGeom>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nerve-cell-2213009_1920.jpg" descr="nerve-cell-2213009_192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34" name="Concussion Pathophysiology"/>
          <p:cNvSpPr txBox="1">
            <a:spLocks noGrp="1"/>
          </p:cNvSpPr>
          <p:nvPr>
            <p:ph type="title"/>
          </p:nvPr>
        </p:nvSpPr>
        <p:spPr>
          <a:prstGeom prst="rect">
            <a:avLst/>
          </a:prstGeom>
        </p:spPr>
        <p:txBody>
          <a:bodyPr/>
          <a:lstStyle/>
          <a:p>
            <a:r>
              <a:t>Concussion Pathophysiology</a:t>
            </a:r>
          </a:p>
        </p:txBody>
      </p:sp>
      <p:sp>
        <p:nvSpPr>
          <p:cNvPr id="235" name="Large blow (to head or body) causes rotational acceleration of brain which causes micro shearing forces at the neuronal level…"/>
          <p:cNvSpPr txBox="1">
            <a:spLocks noGrp="1"/>
          </p:cNvSpPr>
          <p:nvPr>
            <p:ph type="body" sz="half" idx="1"/>
          </p:nvPr>
        </p:nvSpPr>
        <p:spPr>
          <a:prstGeom prst="rect">
            <a:avLst/>
          </a:prstGeom>
        </p:spPr>
        <p:txBody>
          <a:bodyPr/>
          <a:lstStyle/>
          <a:p>
            <a:r>
              <a:t>Large blow (to head or body) causes rotational acceleration of brain which causes micro shearing forces at the neuronal level</a:t>
            </a:r>
          </a:p>
          <a:p>
            <a:pPr lvl="1"/>
            <a:r>
              <a:t>Forces cause:</a:t>
            </a:r>
          </a:p>
          <a:p>
            <a:pPr lvl="2"/>
            <a:r>
              <a:t>Neuronal depolarization</a:t>
            </a:r>
          </a:p>
          <a:p>
            <a:pPr lvl="2"/>
            <a:r>
              <a:t>Lactic acid accumulation</a:t>
            </a:r>
          </a:p>
          <a:p>
            <a:pPr lvl="2"/>
            <a:r>
              <a:t>Decreased cerebral blood flow </a:t>
            </a:r>
          </a:p>
          <a:p>
            <a:r>
              <a:t>Other theories exist and is not fully understood currently</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bill-oxford-8u_2imJaVQs-unsplash.jpg" descr="bill-oxford-8u_2imJaVQs-unsplash.jpg"/>
          <p:cNvPicPr>
            <a:picLocks noGrp="1"/>
          </p:cNvPicPr>
          <p:nvPr>
            <p:ph type="pic" idx="21"/>
          </p:nvPr>
        </p:nvPicPr>
        <p:blipFill>
          <a:blip r:embed="rId2"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40" name="Sideline Assessment"/>
          <p:cNvSpPr txBox="1">
            <a:spLocks noGrp="1"/>
          </p:cNvSpPr>
          <p:nvPr>
            <p:ph type="title"/>
          </p:nvPr>
        </p:nvSpPr>
        <p:spPr>
          <a:prstGeom prst="rect">
            <a:avLst/>
          </a:prstGeom>
        </p:spPr>
        <p:txBody>
          <a:bodyPr/>
          <a:lstStyle/>
          <a:p>
            <a:r>
              <a:t>Sideline Assessment</a:t>
            </a:r>
          </a:p>
        </p:txBody>
      </p:sp>
      <p:sp>
        <p:nvSpPr>
          <p:cNvPr id="241" name="Various sideline tools exist to assess symptoms of concussion…"/>
          <p:cNvSpPr txBox="1">
            <a:spLocks noGrp="1"/>
          </p:cNvSpPr>
          <p:nvPr>
            <p:ph type="body" sz="half" idx="1"/>
          </p:nvPr>
        </p:nvSpPr>
        <p:spPr>
          <a:prstGeom prst="rect">
            <a:avLst/>
          </a:prstGeom>
        </p:spPr>
        <p:txBody>
          <a:bodyPr/>
          <a:lstStyle/>
          <a:p>
            <a:r>
              <a:t>Various sideline tools exist to assess symptoms of concussion</a:t>
            </a:r>
          </a:p>
          <a:p>
            <a:pPr lvl="1"/>
            <a:r>
              <a:t>Standardized concussion assessment (SAC)</a:t>
            </a:r>
          </a:p>
          <a:p>
            <a:pPr lvl="1"/>
            <a:r>
              <a:t>Sport Concussion Assessment Tool (SCAT)</a:t>
            </a:r>
          </a:p>
          <a:p>
            <a:r>
              <a:t>Lower scores associated with concussion but no cutoff has been established for diagnosis</a:t>
            </a:r>
          </a:p>
          <a:p>
            <a:r>
              <a:t>Clinical diagnosis with no gold standard</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bill-oxford-8u_2imJaVQs-unsplash.jpg" descr="bill-oxford-8u_2imJaVQs-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44" name="Sideline Assessment"/>
          <p:cNvSpPr txBox="1">
            <a:spLocks noGrp="1"/>
          </p:cNvSpPr>
          <p:nvPr>
            <p:ph type="title"/>
          </p:nvPr>
        </p:nvSpPr>
        <p:spPr>
          <a:prstGeom prst="rect">
            <a:avLst/>
          </a:prstGeom>
        </p:spPr>
        <p:txBody>
          <a:bodyPr/>
          <a:lstStyle/>
          <a:p>
            <a:r>
              <a:t>Sideline Assessment</a:t>
            </a:r>
          </a:p>
        </p:txBody>
      </p:sp>
      <p:sp>
        <p:nvSpPr>
          <p:cNvPr id="245" name="These tools are not mandatory but can provide valuable information for follow-up…"/>
          <p:cNvSpPr txBox="1">
            <a:spLocks noGrp="1"/>
          </p:cNvSpPr>
          <p:nvPr>
            <p:ph type="body" sz="half" idx="1"/>
          </p:nvPr>
        </p:nvSpPr>
        <p:spPr>
          <a:prstGeom prst="rect">
            <a:avLst/>
          </a:prstGeom>
        </p:spPr>
        <p:txBody>
          <a:bodyPr/>
          <a:lstStyle/>
          <a:p>
            <a:r>
              <a:t>These tools are </a:t>
            </a:r>
            <a:r>
              <a:rPr b="1"/>
              <a:t>not</a:t>
            </a:r>
            <a:r>
              <a:t> mandatory but can provide valuable information for follow-up</a:t>
            </a:r>
          </a:p>
          <a:p>
            <a:r>
              <a:t>Some argue there should be pre-season baseline testing performed as:</a:t>
            </a:r>
          </a:p>
          <a:p>
            <a:pPr lvl="1"/>
            <a:r>
              <a:t>21-47% of males with psych or migraines and 33-72% of girls with history of psych, ADHD or trauma would score high enough to be considered concussed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stormtrooper-2296199_1280.jpg" descr="stormtrooper-2296199_128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50" name="ED Evaluation"/>
          <p:cNvSpPr txBox="1">
            <a:spLocks noGrp="1"/>
          </p:cNvSpPr>
          <p:nvPr>
            <p:ph type="title"/>
          </p:nvPr>
        </p:nvSpPr>
        <p:spPr>
          <a:prstGeom prst="rect">
            <a:avLst/>
          </a:prstGeom>
        </p:spPr>
        <p:txBody>
          <a:bodyPr/>
          <a:lstStyle/>
          <a:p>
            <a:r>
              <a:t>ED Evaluation</a:t>
            </a:r>
          </a:p>
        </p:txBody>
      </p:sp>
      <p:sp>
        <p:nvSpPr>
          <p:cNvPr id="251" name="Evaluate for other injuries…"/>
          <p:cNvSpPr txBox="1">
            <a:spLocks noGrp="1"/>
          </p:cNvSpPr>
          <p:nvPr>
            <p:ph type="body" sz="half" idx="1"/>
          </p:nvPr>
        </p:nvSpPr>
        <p:spPr>
          <a:prstGeom prst="rect">
            <a:avLst/>
          </a:prstGeom>
        </p:spPr>
        <p:txBody>
          <a:bodyPr/>
          <a:lstStyle/>
          <a:p>
            <a:r>
              <a:t>Evaluate for other injuries</a:t>
            </a:r>
          </a:p>
          <a:p>
            <a:r>
              <a:t>Consider imaging following usual decision rules - Canadian CT Head Rule or PECARN</a:t>
            </a:r>
          </a:p>
          <a:p>
            <a:r>
              <a:t>Routine imaging is </a:t>
            </a:r>
            <a:r>
              <a:rPr b="1" i="1"/>
              <a:t>not</a:t>
            </a:r>
            <a:r>
              <a:t> indicated </a:t>
            </a:r>
          </a:p>
          <a:p>
            <a:pPr lvl="1"/>
            <a:r>
              <a:t>CT or MRI can be used to assess for suspected structural abnormalities</a:t>
            </a:r>
          </a:p>
          <a:p>
            <a:pPr lvl="1"/>
            <a:r>
              <a:t>Imaging not useful in assessment of concussion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stormtrooper-2296199_1280.jpg" descr="stormtrooper-2296199_128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56" name="ED Evaluation"/>
          <p:cNvSpPr txBox="1">
            <a:spLocks noGrp="1"/>
          </p:cNvSpPr>
          <p:nvPr>
            <p:ph type="title"/>
          </p:nvPr>
        </p:nvSpPr>
        <p:spPr>
          <a:prstGeom prst="rect">
            <a:avLst/>
          </a:prstGeom>
        </p:spPr>
        <p:txBody>
          <a:bodyPr/>
          <a:lstStyle/>
          <a:p>
            <a:r>
              <a:t>ED Evaluation</a:t>
            </a:r>
          </a:p>
        </p:txBody>
      </p:sp>
      <p:sp>
        <p:nvSpPr>
          <p:cNvPr id="257" name="Signs and symptoms of concussion…"/>
          <p:cNvSpPr txBox="1">
            <a:spLocks noGrp="1"/>
          </p:cNvSpPr>
          <p:nvPr>
            <p:ph type="body" sz="half" idx="1"/>
          </p:nvPr>
        </p:nvSpPr>
        <p:spPr>
          <a:prstGeom prst="rect">
            <a:avLst/>
          </a:prstGeom>
        </p:spPr>
        <p:txBody>
          <a:bodyPr/>
          <a:lstStyle/>
          <a:p>
            <a:r>
              <a:t>Signs and symptoms of concussion</a:t>
            </a:r>
          </a:p>
          <a:p>
            <a:pPr lvl="1"/>
            <a:r>
              <a:t>May be no symptoms at time of presentation</a:t>
            </a:r>
          </a:p>
          <a:p>
            <a:pPr lvl="1"/>
            <a:r>
              <a:t>Confusion</a:t>
            </a:r>
          </a:p>
          <a:p>
            <a:pPr lvl="1"/>
            <a:r>
              <a:t>Blank stare</a:t>
            </a:r>
          </a:p>
          <a:p>
            <a:pPr lvl="1"/>
            <a:r>
              <a:t>Emotional liability</a:t>
            </a:r>
          </a:p>
          <a:p>
            <a:pPr lvl="1"/>
            <a:r>
              <a:t>Poor focus</a:t>
            </a:r>
          </a:p>
          <a:p>
            <a:pPr lvl="1"/>
            <a:r>
              <a:t>Delayed verbal responses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stormtrooper-2296199_1280.jpg" descr="stormtrooper-2296199_128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62" name="ED Evaluation"/>
          <p:cNvSpPr txBox="1">
            <a:spLocks noGrp="1"/>
          </p:cNvSpPr>
          <p:nvPr>
            <p:ph type="title"/>
          </p:nvPr>
        </p:nvSpPr>
        <p:spPr>
          <a:prstGeom prst="rect">
            <a:avLst/>
          </a:prstGeom>
        </p:spPr>
        <p:txBody>
          <a:bodyPr/>
          <a:lstStyle/>
          <a:p>
            <a:r>
              <a:t>ED Evaluation</a:t>
            </a:r>
          </a:p>
        </p:txBody>
      </p:sp>
      <p:sp>
        <p:nvSpPr>
          <p:cNvPr id="263" name="Don’t forget to examine other causes of AMS; even in setting of head trauma…"/>
          <p:cNvSpPr txBox="1">
            <a:spLocks noGrp="1"/>
          </p:cNvSpPr>
          <p:nvPr>
            <p:ph type="body" sz="half" idx="1"/>
          </p:nvPr>
        </p:nvSpPr>
        <p:spPr>
          <a:prstGeom prst="rect">
            <a:avLst/>
          </a:prstGeom>
        </p:spPr>
        <p:txBody>
          <a:bodyPr/>
          <a:lstStyle/>
          <a:p>
            <a:r>
              <a:t>Don’t forget to examine other causes of AMS; even in setting of head trauma</a:t>
            </a:r>
          </a:p>
          <a:p>
            <a:pPr lvl="1"/>
            <a:r>
              <a:t>Dehydration</a:t>
            </a:r>
          </a:p>
          <a:p>
            <a:pPr lvl="1"/>
            <a:r>
              <a:t>Hypoglycemia</a:t>
            </a:r>
          </a:p>
          <a:p>
            <a:pPr lvl="1"/>
            <a:r>
              <a:t>Migraine</a:t>
            </a:r>
          </a:p>
          <a:p>
            <a:pPr lvl="1"/>
            <a:r>
              <a:t>Psyciatric Disorders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stormtrooper-2296199_1280.jpg" descr="stormtrooper-2296199_128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68" name="Complications in Acute Phase"/>
          <p:cNvSpPr txBox="1">
            <a:spLocks noGrp="1"/>
          </p:cNvSpPr>
          <p:nvPr>
            <p:ph type="title"/>
          </p:nvPr>
        </p:nvSpPr>
        <p:spPr>
          <a:prstGeom prst="rect">
            <a:avLst/>
          </a:prstGeom>
        </p:spPr>
        <p:txBody>
          <a:bodyPr/>
          <a:lstStyle/>
          <a:p>
            <a:r>
              <a:t>Complications in Acute Phase</a:t>
            </a:r>
          </a:p>
        </p:txBody>
      </p:sp>
      <p:sp>
        <p:nvSpPr>
          <p:cNvPr id="269" name="Seizure…"/>
          <p:cNvSpPr txBox="1">
            <a:spLocks noGrp="1"/>
          </p:cNvSpPr>
          <p:nvPr>
            <p:ph type="body" sz="half" idx="1"/>
          </p:nvPr>
        </p:nvSpPr>
        <p:spPr>
          <a:prstGeom prst="rect">
            <a:avLst/>
          </a:prstGeom>
        </p:spPr>
        <p:txBody>
          <a:bodyPr/>
          <a:lstStyle/>
          <a:p>
            <a:pPr marL="482600" indent="-482600" defTabSz="784225">
              <a:spcBef>
                <a:spcPts val="2300"/>
              </a:spcBef>
              <a:defRPr sz="3989"/>
            </a:pPr>
            <a:r>
              <a:t>Seizure</a:t>
            </a:r>
          </a:p>
          <a:p>
            <a:pPr marL="965200" lvl="1" indent="-482600" defTabSz="784225">
              <a:spcBef>
                <a:spcPts val="2300"/>
              </a:spcBef>
              <a:defRPr sz="3989"/>
            </a:pPr>
            <a:r>
              <a:t>Post-traumatic seizure possible in &lt; 5%</a:t>
            </a:r>
          </a:p>
          <a:p>
            <a:pPr marL="965200" lvl="1" indent="-482600" defTabSz="784225">
              <a:spcBef>
                <a:spcPts val="2300"/>
              </a:spcBef>
              <a:defRPr sz="3989"/>
            </a:pPr>
            <a:r>
              <a:t>Reflects changes from the trauma rather than epilepsy</a:t>
            </a:r>
          </a:p>
          <a:p>
            <a:pPr marL="1447800" lvl="2" indent="-482600" defTabSz="784225">
              <a:spcBef>
                <a:spcPts val="2300"/>
              </a:spcBef>
              <a:defRPr sz="3989"/>
            </a:pPr>
            <a:r>
              <a:t>Most common in fist 24 hours post injury</a:t>
            </a:r>
          </a:p>
          <a:p>
            <a:pPr marL="1447800" lvl="2" indent="-482600" defTabSz="784225">
              <a:spcBef>
                <a:spcPts val="2300"/>
              </a:spcBef>
              <a:defRPr sz="3989"/>
            </a:pPr>
            <a:r>
              <a:t>Nonetheless at higher risk of developing epilepsy in future</a:t>
            </a:r>
          </a:p>
          <a:p>
            <a:pPr marL="1447800" lvl="2" indent="-482600" defTabSz="784225">
              <a:spcBef>
                <a:spcPts val="2300"/>
              </a:spcBef>
              <a:defRPr sz="3989"/>
            </a:pPr>
            <a:r>
              <a:t>Seizure prophylaxis not warranted</a:t>
            </a:r>
          </a:p>
          <a:p>
            <a:pPr marL="965200" lvl="1" indent="-482600" defTabSz="784225">
              <a:spcBef>
                <a:spcPts val="2300"/>
              </a:spcBef>
              <a:defRPr sz="3989"/>
            </a:pPr>
            <a:r>
              <a:t>Higher risk if have other intracranial pathology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tormtrooper-2296199_1280.jpg" descr="stormtrooper-2296199_128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274" name="Concussive Symptoms after ED"/>
          <p:cNvSpPr txBox="1">
            <a:spLocks noGrp="1"/>
          </p:cNvSpPr>
          <p:nvPr>
            <p:ph type="title"/>
          </p:nvPr>
        </p:nvSpPr>
        <p:spPr>
          <a:prstGeom prst="rect">
            <a:avLst/>
          </a:prstGeom>
        </p:spPr>
        <p:txBody>
          <a:bodyPr/>
          <a:lstStyle/>
          <a:p>
            <a:r>
              <a:t>Concussive Symptoms after ED</a:t>
            </a:r>
          </a:p>
        </p:txBody>
      </p:sp>
      <p:sp>
        <p:nvSpPr>
          <p:cNvPr id="275" name="Seen in children and adults…"/>
          <p:cNvSpPr txBox="1">
            <a:spLocks noGrp="1"/>
          </p:cNvSpPr>
          <p:nvPr>
            <p:ph type="body" sz="half" idx="1"/>
          </p:nvPr>
        </p:nvSpPr>
        <p:spPr>
          <a:prstGeom prst="rect">
            <a:avLst/>
          </a:prstGeom>
        </p:spPr>
        <p:txBody>
          <a:bodyPr/>
          <a:lstStyle/>
          <a:p>
            <a:r>
              <a:t>Seen in children and adults</a:t>
            </a:r>
          </a:p>
          <a:p>
            <a:pPr lvl="1"/>
            <a:r>
              <a:t>Headaches </a:t>
            </a:r>
          </a:p>
          <a:p>
            <a:pPr lvl="1"/>
            <a:r>
              <a:t>Dizziness </a:t>
            </a:r>
          </a:p>
          <a:p>
            <a:pPr lvl="1"/>
            <a:r>
              <a:t>Fatigue</a:t>
            </a:r>
          </a:p>
          <a:p>
            <a:pPr lvl="1"/>
            <a:r>
              <a:t>Insomnia</a:t>
            </a:r>
          </a:p>
          <a:p>
            <a:pPr lvl="1"/>
            <a:r>
              <a:t>Loss of concentration</a:t>
            </a:r>
          </a:p>
          <a:p>
            <a:pPr lvl="1"/>
            <a:r>
              <a:t>Irritability</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ben-hershey-abbPnv1xq1U-unsplash.jpg" descr="ben-hershey-abbPnv1xq1U-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500" y="3647498"/>
            <a:ext cx="11049000" cy="9258301"/>
          </a:xfrm>
          <a:prstGeom prst="rect">
            <a:avLst/>
          </a:prstGeom>
        </p:spPr>
      </p:pic>
      <p:sp>
        <p:nvSpPr>
          <p:cNvPr id="280" name="Natural Course of Concussion - Pediatrics"/>
          <p:cNvSpPr txBox="1">
            <a:spLocks noGrp="1"/>
          </p:cNvSpPr>
          <p:nvPr>
            <p:ph type="title"/>
          </p:nvPr>
        </p:nvSpPr>
        <p:spPr>
          <a:prstGeom prst="rect">
            <a:avLst/>
          </a:prstGeom>
        </p:spPr>
        <p:txBody>
          <a:bodyPr/>
          <a:lstStyle/>
          <a:p>
            <a:r>
              <a:t>Natural Course of Concussion - Pediatrics</a:t>
            </a:r>
          </a:p>
        </p:txBody>
      </p:sp>
      <p:sp>
        <p:nvSpPr>
          <p:cNvPr id="281" name="Pediatric EM Concussion Team study…"/>
          <p:cNvSpPr txBox="1">
            <a:spLocks noGrp="1"/>
          </p:cNvSpPr>
          <p:nvPr>
            <p:ph type="body" sz="half" idx="1"/>
          </p:nvPr>
        </p:nvSpPr>
        <p:spPr>
          <a:prstGeom prst="rect">
            <a:avLst/>
          </a:prstGeom>
        </p:spPr>
        <p:txBody>
          <a:bodyPr/>
          <a:lstStyle/>
          <a:p>
            <a:pPr marL="447040" indent="-447040" defTabSz="726440">
              <a:spcBef>
                <a:spcPts val="2200"/>
              </a:spcBef>
              <a:defRPr sz="3696"/>
            </a:pPr>
            <a:r>
              <a:t>Pediatric EM Concussion Team study</a:t>
            </a:r>
          </a:p>
          <a:p>
            <a:pPr marL="894080" lvl="1" indent="-447040" defTabSz="726440">
              <a:spcBef>
                <a:spcPts val="2200"/>
              </a:spcBef>
              <a:defRPr sz="3696"/>
            </a:pPr>
            <a:r>
              <a:t>Prospective cohort of 2700 children from 9 EDs in Canada</a:t>
            </a:r>
          </a:p>
          <a:p>
            <a:pPr marL="1341119" lvl="2" indent="-447040" defTabSz="726440">
              <a:spcBef>
                <a:spcPts val="2200"/>
              </a:spcBef>
              <a:defRPr sz="3696"/>
            </a:pPr>
            <a:r>
              <a:t>Interested in determining symptom resolution</a:t>
            </a:r>
          </a:p>
          <a:p>
            <a:pPr marL="447040" indent="-447040" defTabSz="726440">
              <a:spcBef>
                <a:spcPts val="2200"/>
              </a:spcBef>
              <a:defRPr sz="3696"/>
            </a:pPr>
            <a:r>
              <a:t>Youngest children recovered first (5-7 years)</a:t>
            </a:r>
          </a:p>
          <a:p>
            <a:pPr marL="894080" lvl="1" indent="-447040" defTabSz="726440">
              <a:spcBef>
                <a:spcPts val="2200"/>
              </a:spcBef>
              <a:defRPr sz="3696"/>
            </a:pPr>
            <a:r>
              <a:t>80% symptom free at 2 weeks; most in 1 wk.</a:t>
            </a:r>
          </a:p>
          <a:p>
            <a:pPr marL="447040" indent="-447040" defTabSz="726440">
              <a:spcBef>
                <a:spcPts val="2200"/>
              </a:spcBef>
              <a:defRPr sz="3696"/>
            </a:pPr>
            <a:r>
              <a:t>8-12 years old 80% symptom free at 4 weeks</a:t>
            </a:r>
          </a:p>
          <a:p>
            <a:pPr marL="447040" indent="-447040" defTabSz="726440">
              <a:spcBef>
                <a:spcPts val="2200"/>
              </a:spcBef>
              <a:defRPr sz="3696"/>
            </a:pPr>
            <a:r>
              <a:t>13-18 year old </a:t>
            </a:r>
            <a:r>
              <a:rPr b="1"/>
              <a:t>boys</a:t>
            </a:r>
            <a:r>
              <a:t> 50% no symptoms at 4 weeks</a:t>
            </a:r>
          </a:p>
          <a:p>
            <a:pPr marL="894080" lvl="1" indent="-447040" defTabSz="726440">
              <a:spcBef>
                <a:spcPts val="2200"/>
              </a:spcBef>
              <a:defRPr sz="3696"/>
            </a:pPr>
            <a:r>
              <a:t>In </a:t>
            </a:r>
            <a:r>
              <a:rPr b="1"/>
              <a:t>this age group only</a:t>
            </a:r>
            <a:r>
              <a:t> less than 50% of girls had resolution of symptoms by 12 weeks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re-Test"/>
          <p:cNvSpPr txBox="1">
            <a:spLocks noGrp="1"/>
          </p:cNvSpPr>
          <p:nvPr>
            <p:ph type="body" idx="22"/>
          </p:nvPr>
        </p:nvSpPr>
        <p:spPr>
          <a:xfrm>
            <a:off x="2374900" y="5581650"/>
            <a:ext cx="19621500" cy="1778001"/>
          </a:xfrm>
          <a:prstGeom prst="rect">
            <a:avLst/>
          </a:prstGeom>
        </p:spPr>
        <p:txBody>
          <a:bodyPr/>
          <a:lstStyle>
            <a:lvl1pPr>
              <a:defRPr sz="10000"/>
            </a:lvl1pPr>
          </a:lstStyle>
          <a:p>
            <a:r>
              <a:t>Pre-Test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javi-hoffens-Kpyft5Ukcew-unsplash.jpg" descr="javi-hoffens-Kpyft5Ukcew-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500" y="3647498"/>
            <a:ext cx="11049001" cy="9258301"/>
          </a:xfrm>
          <a:prstGeom prst="rect">
            <a:avLst/>
          </a:prstGeom>
        </p:spPr>
      </p:pic>
      <p:sp>
        <p:nvSpPr>
          <p:cNvPr id="286" name="Natural Course of Concussion - Adults"/>
          <p:cNvSpPr txBox="1">
            <a:spLocks noGrp="1"/>
          </p:cNvSpPr>
          <p:nvPr>
            <p:ph type="title"/>
          </p:nvPr>
        </p:nvSpPr>
        <p:spPr>
          <a:prstGeom prst="rect">
            <a:avLst/>
          </a:prstGeom>
        </p:spPr>
        <p:txBody>
          <a:bodyPr/>
          <a:lstStyle/>
          <a:p>
            <a:r>
              <a:t>Natural Course of Concussion - Adults</a:t>
            </a:r>
          </a:p>
        </p:txBody>
      </p:sp>
      <p:sp>
        <p:nvSpPr>
          <p:cNvPr id="287" name="Data on adults not as well understood…"/>
          <p:cNvSpPr txBox="1">
            <a:spLocks noGrp="1"/>
          </p:cNvSpPr>
          <p:nvPr>
            <p:ph type="body" sz="half" idx="1"/>
          </p:nvPr>
        </p:nvSpPr>
        <p:spPr>
          <a:prstGeom prst="rect">
            <a:avLst/>
          </a:prstGeom>
        </p:spPr>
        <p:txBody>
          <a:bodyPr/>
          <a:lstStyle/>
          <a:p>
            <a:r>
              <a:t>Data on adults not as well understood</a:t>
            </a:r>
          </a:p>
          <a:p>
            <a:pPr lvl="1"/>
            <a:r>
              <a:t>Studies which do exist show peak of post-concussive symptoms 7-10 days </a:t>
            </a:r>
          </a:p>
          <a:p>
            <a:pPr lvl="1"/>
            <a:r>
              <a:t>50% achieve resolution around 4 weeks</a:t>
            </a:r>
          </a:p>
          <a:p>
            <a:pPr lvl="1"/>
            <a:r>
              <a:t>Most cases completely resolved in three months</a:t>
            </a:r>
          </a:p>
          <a:p>
            <a:pPr lvl="1"/>
            <a:r>
              <a:t>Some patients have symptoms for &gt;1 year</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sit-out.fw.png" descr="sit-out.fw.pn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867503" y="3647498"/>
            <a:ext cx="11049001" cy="9258301"/>
          </a:xfrm>
          <a:prstGeom prst="rect">
            <a:avLst/>
          </a:prstGeom>
        </p:spPr>
      </p:pic>
      <p:sp>
        <p:nvSpPr>
          <p:cNvPr id="292" name="Return to learn? Return to play?"/>
          <p:cNvSpPr txBox="1">
            <a:spLocks noGrp="1"/>
          </p:cNvSpPr>
          <p:nvPr>
            <p:ph type="title"/>
          </p:nvPr>
        </p:nvSpPr>
        <p:spPr>
          <a:prstGeom prst="rect">
            <a:avLst/>
          </a:prstGeom>
        </p:spPr>
        <p:txBody>
          <a:bodyPr/>
          <a:lstStyle/>
          <a:p>
            <a:r>
              <a:t>Return to learn? Return to play?</a:t>
            </a:r>
          </a:p>
        </p:txBody>
      </p:sp>
      <p:grpSp>
        <p:nvGrpSpPr>
          <p:cNvPr id="295" name="Image"/>
          <p:cNvGrpSpPr/>
          <p:nvPr/>
        </p:nvGrpSpPr>
        <p:grpSpPr>
          <a:xfrm>
            <a:off x="202801" y="3647498"/>
            <a:ext cx="12421398" cy="9258301"/>
            <a:chOff x="0" y="0"/>
            <a:chExt cx="12421396" cy="9258300"/>
          </a:xfrm>
        </p:grpSpPr>
        <p:pic>
          <p:nvPicPr>
            <p:cNvPr id="294" name="Image" descr="Image"/>
            <p:cNvPicPr>
              <a:picLocks noChangeAspect="1"/>
            </p:cNvPicPr>
            <p:nvPr/>
          </p:nvPicPr>
          <p:blipFill>
            <a:blip r:embed="rId4"/>
            <a:stretch>
              <a:fillRect/>
            </a:stretch>
          </p:blipFill>
          <p:spPr>
            <a:xfrm>
              <a:off x="127000" y="88900"/>
              <a:ext cx="12167397" cy="8928100"/>
            </a:xfrm>
            <a:prstGeom prst="rect">
              <a:avLst/>
            </a:prstGeom>
            <a:ln>
              <a:noFill/>
            </a:ln>
            <a:effectLst/>
          </p:spPr>
        </p:pic>
        <p:pic>
          <p:nvPicPr>
            <p:cNvPr id="293" name="Image" descr="Image"/>
            <p:cNvPicPr>
              <a:picLocks/>
            </p:cNvPicPr>
            <p:nvPr/>
          </p:nvPicPr>
          <p:blipFill>
            <a:blip r:embed="rId5"/>
            <a:stretch>
              <a:fillRect/>
            </a:stretch>
          </p:blipFill>
          <p:spPr>
            <a:xfrm>
              <a:off x="0" y="0"/>
              <a:ext cx="12421397" cy="9258300"/>
            </a:xfrm>
            <a:prstGeom prst="rect">
              <a:avLst/>
            </a:prstGeom>
            <a:effectLst/>
          </p:spPr>
        </p:pic>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javi-hoffens-Kpyft5Ukcew-unsplash.jpg" descr="javi-hoffens-Kpyft5Ukcew-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500" y="3647498"/>
            <a:ext cx="11049001" cy="9258301"/>
          </a:xfrm>
          <a:prstGeom prst="rect">
            <a:avLst/>
          </a:prstGeom>
        </p:spPr>
      </p:pic>
      <p:sp>
        <p:nvSpPr>
          <p:cNvPr id="300" name="Road to Recovery"/>
          <p:cNvSpPr txBox="1">
            <a:spLocks noGrp="1"/>
          </p:cNvSpPr>
          <p:nvPr>
            <p:ph type="title"/>
          </p:nvPr>
        </p:nvSpPr>
        <p:spPr>
          <a:prstGeom prst="rect">
            <a:avLst/>
          </a:prstGeom>
        </p:spPr>
        <p:txBody>
          <a:bodyPr/>
          <a:lstStyle/>
          <a:p>
            <a:r>
              <a:t>Road to Recovery</a:t>
            </a:r>
          </a:p>
        </p:txBody>
      </p:sp>
      <p:sp>
        <p:nvSpPr>
          <p:cNvPr id="301" name="“Rest is best” - No longer the recommendation…"/>
          <p:cNvSpPr txBox="1">
            <a:spLocks noGrp="1"/>
          </p:cNvSpPr>
          <p:nvPr>
            <p:ph type="body" sz="half" idx="1"/>
          </p:nvPr>
        </p:nvSpPr>
        <p:spPr>
          <a:prstGeom prst="rect">
            <a:avLst/>
          </a:prstGeom>
        </p:spPr>
        <p:txBody>
          <a:bodyPr/>
          <a:lstStyle/>
          <a:p>
            <a:r>
              <a:t>“Rest is best” - No longer the recommendation</a:t>
            </a:r>
          </a:p>
          <a:p>
            <a:pPr lvl="1"/>
            <a:r>
              <a:t>Initial 48 hour period of rest followed by return to light activity</a:t>
            </a:r>
          </a:p>
          <a:p>
            <a:r>
              <a:t>RCT in kids looked at light aerobic activity after 48 hours of rest</a:t>
            </a:r>
          </a:p>
          <a:p>
            <a:pPr lvl="1"/>
            <a:r>
              <a:t>Those in aerobic group recovered 4 days faster as compared control group (stretching)</a:t>
            </a:r>
          </a:p>
          <a:p>
            <a:r>
              <a:t>This</a:t>
            </a:r>
            <a:r>
              <a:rPr b="1" i="1"/>
              <a:t> does not</a:t>
            </a:r>
            <a:r>
              <a:t> mean return to sport play</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javi-hoffens-Kpyft5Ukcew-unsplash.jpg" descr="javi-hoffens-Kpyft5Ukcew-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500" y="3647498"/>
            <a:ext cx="11049001" cy="9258301"/>
          </a:xfrm>
          <a:prstGeom prst="rect">
            <a:avLst/>
          </a:prstGeom>
        </p:spPr>
      </p:pic>
      <p:sp>
        <p:nvSpPr>
          <p:cNvPr id="306" name="Return to Learn"/>
          <p:cNvSpPr txBox="1">
            <a:spLocks noGrp="1"/>
          </p:cNvSpPr>
          <p:nvPr>
            <p:ph type="title"/>
          </p:nvPr>
        </p:nvSpPr>
        <p:spPr>
          <a:prstGeom prst="rect">
            <a:avLst/>
          </a:prstGeom>
        </p:spPr>
        <p:txBody>
          <a:bodyPr/>
          <a:lstStyle/>
          <a:p>
            <a:r>
              <a:t>Return to Learn</a:t>
            </a:r>
          </a:p>
        </p:txBody>
      </p:sp>
      <p:sp>
        <p:nvSpPr>
          <p:cNvPr id="307" name="Returning to school should be prioritized in children…"/>
          <p:cNvSpPr txBox="1">
            <a:spLocks noGrp="1"/>
          </p:cNvSpPr>
          <p:nvPr>
            <p:ph type="body" sz="half" idx="1"/>
          </p:nvPr>
        </p:nvSpPr>
        <p:spPr>
          <a:prstGeom prst="rect">
            <a:avLst/>
          </a:prstGeom>
        </p:spPr>
        <p:txBody>
          <a:bodyPr/>
          <a:lstStyle/>
          <a:p>
            <a:r>
              <a:t>Returning to school should be prioritized in children</a:t>
            </a:r>
          </a:p>
          <a:p>
            <a:r>
              <a:t>Slow return - based on symptoms should occur outside initial 48h period of rest</a:t>
            </a:r>
          </a:p>
          <a:p>
            <a:r>
              <a:t>Rest beyond 48h has shown no benefit and may prolong course</a:t>
            </a:r>
          </a:p>
          <a:p>
            <a:r>
              <a:t>Screen time - prohibited in first 24-48 hours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1.png" descr="image1.pn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312" name="Return to Play"/>
          <p:cNvSpPr txBox="1">
            <a:spLocks noGrp="1"/>
          </p:cNvSpPr>
          <p:nvPr>
            <p:ph type="title"/>
          </p:nvPr>
        </p:nvSpPr>
        <p:spPr>
          <a:prstGeom prst="rect">
            <a:avLst/>
          </a:prstGeom>
        </p:spPr>
        <p:txBody>
          <a:bodyPr/>
          <a:lstStyle/>
          <a:p>
            <a:r>
              <a:t>Return to Play</a:t>
            </a:r>
          </a:p>
        </p:txBody>
      </p:sp>
      <p:sp>
        <p:nvSpPr>
          <p:cNvPr id="313" name="Consensus Statement on Concussion in Sport from 2012…"/>
          <p:cNvSpPr txBox="1">
            <a:spLocks noGrp="1"/>
          </p:cNvSpPr>
          <p:nvPr>
            <p:ph type="body" sz="half" idx="1"/>
          </p:nvPr>
        </p:nvSpPr>
        <p:spPr>
          <a:prstGeom prst="rect">
            <a:avLst/>
          </a:prstGeom>
        </p:spPr>
        <p:txBody>
          <a:bodyPr/>
          <a:lstStyle/>
          <a:p>
            <a:pPr marL="995680" lvl="1" indent="-497840" defTabSz="808990">
              <a:spcBef>
                <a:spcPts val="2400"/>
              </a:spcBef>
              <a:defRPr sz="4116"/>
            </a:pPr>
            <a:r>
              <a:t>Consensus Statement on Concussion in Sport from 2012</a:t>
            </a:r>
          </a:p>
          <a:p>
            <a:pPr marL="1493520" lvl="2" indent="-497840" defTabSz="808990">
              <a:spcBef>
                <a:spcPts val="2400"/>
              </a:spcBef>
              <a:defRPr sz="4116"/>
            </a:pPr>
            <a:r>
              <a:t>Graded return to activity with escalating levels of activity and contact</a:t>
            </a:r>
          </a:p>
          <a:p>
            <a:pPr marL="1493520" lvl="2" indent="-497840" defTabSz="808990">
              <a:spcBef>
                <a:spcPts val="2400"/>
              </a:spcBef>
              <a:defRPr sz="4116"/>
            </a:pPr>
            <a:r>
              <a:t>If have any symptoms, return to prior level of activity where symptoms did not exist</a:t>
            </a:r>
          </a:p>
          <a:p>
            <a:pPr marL="1493520" lvl="2" indent="-497840" defTabSz="808990">
              <a:spcBef>
                <a:spcPts val="2400"/>
              </a:spcBef>
              <a:defRPr sz="4116"/>
            </a:pPr>
            <a:r>
              <a:t>Attempt progression every 24 hours</a:t>
            </a:r>
          </a:p>
          <a:p>
            <a:pPr marL="995680" lvl="1" indent="-497840" defTabSz="808990">
              <a:spcBef>
                <a:spcPts val="2400"/>
              </a:spcBef>
              <a:defRPr sz="4116"/>
            </a:pPr>
            <a:r>
              <a:t>Children and adolescents should </a:t>
            </a:r>
            <a:r>
              <a:rPr b="1" i="1"/>
              <a:t>not</a:t>
            </a:r>
            <a:r>
              <a:rPr i="1"/>
              <a:t> </a:t>
            </a:r>
            <a:r>
              <a:t>return to play without approval by health care professional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2" descr="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1117" y="434379"/>
            <a:ext cx="14761598" cy="12847346"/>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image1.png" descr="image1.pn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499" y="3647498"/>
            <a:ext cx="11049001" cy="9258301"/>
          </a:xfrm>
          <a:prstGeom prst="rect">
            <a:avLst/>
          </a:prstGeom>
        </p:spPr>
      </p:pic>
      <p:sp>
        <p:nvSpPr>
          <p:cNvPr id="320" name="Return to Play - Children and Adolescents"/>
          <p:cNvSpPr txBox="1">
            <a:spLocks noGrp="1"/>
          </p:cNvSpPr>
          <p:nvPr>
            <p:ph type="title"/>
          </p:nvPr>
        </p:nvSpPr>
        <p:spPr>
          <a:prstGeom prst="rect">
            <a:avLst/>
          </a:prstGeom>
        </p:spPr>
        <p:txBody>
          <a:bodyPr/>
          <a:lstStyle/>
          <a:p>
            <a:r>
              <a:t>Return to Play - Children and Adolescents</a:t>
            </a:r>
          </a:p>
        </p:txBody>
      </p:sp>
      <p:sp>
        <p:nvSpPr>
          <p:cNvPr id="321" name="Minimum of five days to return after 24-48 hour period of initial rest…"/>
          <p:cNvSpPr txBox="1">
            <a:spLocks noGrp="1"/>
          </p:cNvSpPr>
          <p:nvPr>
            <p:ph type="body" sz="half" idx="1"/>
          </p:nvPr>
        </p:nvSpPr>
        <p:spPr>
          <a:prstGeom prst="rect">
            <a:avLst/>
          </a:prstGeom>
        </p:spPr>
        <p:txBody>
          <a:bodyPr/>
          <a:lstStyle/>
          <a:p>
            <a:pPr lvl="1"/>
            <a:r>
              <a:t>Minimum of </a:t>
            </a:r>
            <a:r>
              <a:rPr b="1"/>
              <a:t>five</a:t>
            </a:r>
            <a:r>
              <a:t> days to return after 24-48 hour period of initial rest</a:t>
            </a:r>
          </a:p>
          <a:p>
            <a:pPr lvl="1"/>
            <a:r>
              <a:t>Children and adolescents should </a:t>
            </a:r>
            <a:r>
              <a:rPr b="1" i="1"/>
              <a:t>not</a:t>
            </a:r>
            <a:r>
              <a:rPr i="1"/>
              <a:t> </a:t>
            </a:r>
            <a:r>
              <a:t>return to play without approval by health care professional</a:t>
            </a:r>
          </a:p>
          <a:p>
            <a:pPr lvl="1"/>
            <a:r>
              <a:t>In children with prolonged symptoms or who have had more than one concussion the RTP time may be weeks - months</a:t>
            </a:r>
          </a:p>
          <a:p>
            <a:pPr lvl="1"/>
            <a:r>
              <a:t>Recovery goals should be tailored to the unique needs of patient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xiao-cui-3S2FmTt4HKE-unsplash.jpg" descr="xiao-cui-3S2FmTt4HKE-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500" y="3647498"/>
            <a:ext cx="11049001" cy="9258301"/>
          </a:xfrm>
          <a:prstGeom prst="rect">
            <a:avLst/>
          </a:prstGeom>
        </p:spPr>
      </p:pic>
      <p:sp>
        <p:nvSpPr>
          <p:cNvPr id="326" name="Second Impact Syndrome"/>
          <p:cNvSpPr txBox="1">
            <a:spLocks noGrp="1"/>
          </p:cNvSpPr>
          <p:nvPr>
            <p:ph type="title"/>
          </p:nvPr>
        </p:nvSpPr>
        <p:spPr>
          <a:prstGeom prst="rect">
            <a:avLst/>
          </a:prstGeom>
        </p:spPr>
        <p:txBody>
          <a:bodyPr/>
          <a:lstStyle/>
          <a:p>
            <a:r>
              <a:t>Second Impact Syndrome </a:t>
            </a:r>
          </a:p>
        </p:txBody>
      </p:sp>
      <p:sp>
        <p:nvSpPr>
          <p:cNvPr id="327" name="Feared complication with second brain injury while in recovery from first…"/>
          <p:cNvSpPr txBox="1">
            <a:spLocks noGrp="1"/>
          </p:cNvSpPr>
          <p:nvPr>
            <p:ph type="body" sz="half" idx="1"/>
          </p:nvPr>
        </p:nvSpPr>
        <p:spPr>
          <a:prstGeom prst="rect">
            <a:avLst/>
          </a:prstGeom>
        </p:spPr>
        <p:txBody>
          <a:bodyPr/>
          <a:lstStyle/>
          <a:p>
            <a:r>
              <a:t>Feared complication with second brain injury while in recovery from first</a:t>
            </a:r>
          </a:p>
          <a:p>
            <a:pPr lvl="1"/>
            <a:r>
              <a:t>Metabolic changes from first injury disrupt auto-regulatory mechanisms</a:t>
            </a:r>
          </a:p>
          <a:p>
            <a:r>
              <a:t>Potential for diffuse swelling, brain herniation and death</a:t>
            </a:r>
          </a:p>
          <a:p>
            <a:pPr lvl="1"/>
            <a:r>
              <a:rPr b="1"/>
              <a:t>Death</a:t>
            </a:r>
            <a:r>
              <a:t> occur within a few minutes</a:t>
            </a:r>
          </a:p>
          <a:p>
            <a:r>
              <a:t>Treat like other cases of cerebral edema </a:t>
            </a:r>
          </a:p>
          <a:p>
            <a:pPr lvl="1"/>
            <a:r>
              <a:t>Hypertonic saline and intubation for airway protection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laboratory-313864_1920.jpg" descr="laboratory-313864_1920.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2509500" y="3647498"/>
            <a:ext cx="11049000" cy="9258301"/>
          </a:xfrm>
          <a:prstGeom prst="rect">
            <a:avLst/>
          </a:prstGeom>
        </p:spPr>
      </p:pic>
      <p:sp>
        <p:nvSpPr>
          <p:cNvPr id="332" name="The Future - Biomarkers"/>
          <p:cNvSpPr txBox="1">
            <a:spLocks noGrp="1"/>
          </p:cNvSpPr>
          <p:nvPr>
            <p:ph type="title"/>
          </p:nvPr>
        </p:nvSpPr>
        <p:spPr>
          <a:prstGeom prst="rect">
            <a:avLst/>
          </a:prstGeom>
        </p:spPr>
        <p:txBody>
          <a:bodyPr/>
          <a:lstStyle/>
          <a:p>
            <a:r>
              <a:t>The Future - Biomarkers</a:t>
            </a:r>
          </a:p>
        </p:txBody>
      </p:sp>
      <p:sp>
        <p:nvSpPr>
          <p:cNvPr id="333" name="In 2018 FDA approved blood test to measure biquitin c-terminal hydrolase L1 and glial fibrillary acidic protein…"/>
          <p:cNvSpPr txBox="1">
            <a:spLocks noGrp="1"/>
          </p:cNvSpPr>
          <p:nvPr>
            <p:ph type="body" sz="half" idx="1"/>
          </p:nvPr>
        </p:nvSpPr>
        <p:spPr>
          <a:prstGeom prst="rect">
            <a:avLst/>
          </a:prstGeom>
        </p:spPr>
        <p:txBody>
          <a:bodyPr/>
          <a:lstStyle/>
          <a:p>
            <a:r>
              <a:t>In 2018 FDA approved blood test to measure biquitin c-terminal hydrolase L1 and glial fibrillary acidic protein</a:t>
            </a:r>
          </a:p>
          <a:p>
            <a:pPr lvl="1"/>
            <a:r>
              <a:t>Leaky blood brain barrier with injury</a:t>
            </a:r>
          </a:p>
          <a:p>
            <a:pPr lvl="1"/>
            <a:r>
              <a:t>Predict intracranial lesion 97.5% of the time and rule out 99.6%</a:t>
            </a:r>
          </a:p>
          <a:p>
            <a:pPr lvl="1"/>
            <a:r>
              <a:t>Test takes 3-4 hours to result</a:t>
            </a:r>
          </a:p>
          <a:p>
            <a:r>
              <a:t>Potential to determine if concussion present and to track disease resolution and symptom course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For the next slide, discuss amongst each other or answer aloud how you would counsel the patient and or family regarding return to school, sport and work after a concussion.…"/>
          <p:cNvSpPr txBox="1">
            <a:spLocks noGrp="1"/>
          </p:cNvSpPr>
          <p:nvPr>
            <p:ph type="body" idx="22"/>
          </p:nvPr>
        </p:nvSpPr>
        <p:spPr>
          <a:xfrm>
            <a:off x="2374900" y="3295649"/>
            <a:ext cx="19621500" cy="6350001"/>
          </a:xfrm>
          <a:prstGeom prst="rect">
            <a:avLst/>
          </a:prstGeom>
        </p:spPr>
        <p:txBody>
          <a:bodyPr/>
          <a:lstStyle/>
          <a:p>
            <a:pPr marL="508000" indent="-508000" algn="l">
              <a:spcBef>
                <a:spcPts val="2500"/>
              </a:spcBef>
              <a:buClr>
                <a:srgbClr val="929292"/>
              </a:buClr>
              <a:buSzPct val="65000"/>
              <a:buFont typeface="Zapf Dingbats"/>
              <a:buChar char="❖"/>
              <a:defRPr sz="4200"/>
            </a:pPr>
            <a:r>
              <a:t>For the next slide, discuss amongst each other or answer aloud how you would counsel the patient and or family regarding return to school, sport and work after a concussion.</a:t>
            </a:r>
          </a:p>
          <a:p>
            <a:pPr marL="1016000" lvl="1" indent="-508000">
              <a:spcBef>
                <a:spcPts val="2500"/>
              </a:spcBef>
              <a:buSzPct val="65000"/>
              <a:defRPr sz="4200"/>
            </a:pPr>
            <a:r>
              <a:t>What is the expected time to recovery?</a:t>
            </a:r>
          </a:p>
          <a:p>
            <a:pPr marL="1016000" lvl="1" indent="-508000">
              <a:spcBef>
                <a:spcPts val="2500"/>
              </a:spcBef>
              <a:buSzPct val="65000"/>
              <a:defRPr sz="4200"/>
            </a:pPr>
            <a:r>
              <a:t>How long should I rest? What symptoms can I expect?</a:t>
            </a:r>
          </a:p>
          <a:p>
            <a:pPr marL="1016000" lvl="1" indent="-508000">
              <a:spcBef>
                <a:spcPts val="2500"/>
              </a:spcBef>
              <a:buSzPct val="65000"/>
              <a:defRPr sz="4200"/>
            </a:pPr>
            <a:r>
              <a:t>What steps should I follow to get get back into activity sooner? </a:t>
            </a:r>
          </a:p>
          <a:p>
            <a:pPr marL="1016000" lvl="1" indent="-508000">
              <a:spcBef>
                <a:spcPts val="2500"/>
              </a:spcBef>
              <a:buSzPct val="65000"/>
              <a:defRPr sz="4200"/>
            </a:pPr>
            <a:r>
              <a:t>I have a tournament in 4 days, can my son/daughter play?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Question - 1"/>
          <p:cNvSpPr txBox="1">
            <a:spLocks noGrp="1"/>
          </p:cNvSpPr>
          <p:nvPr>
            <p:ph type="title"/>
          </p:nvPr>
        </p:nvSpPr>
        <p:spPr>
          <a:prstGeom prst="rect">
            <a:avLst/>
          </a:prstGeom>
        </p:spPr>
        <p:txBody>
          <a:bodyPr/>
          <a:lstStyle/>
          <a:p>
            <a:r>
              <a:t>Question - 1</a:t>
            </a:r>
          </a:p>
        </p:txBody>
      </p:sp>
      <p:sp>
        <p:nvSpPr>
          <p:cNvPr id="147" name="True or False:…"/>
          <p:cNvSpPr txBox="1"/>
          <p:nvPr/>
        </p:nvSpPr>
        <p:spPr>
          <a:xfrm>
            <a:off x="258210" y="4654549"/>
            <a:ext cx="23867580" cy="440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6500"/>
            </a:pPr>
            <a:r>
              <a:t>True or False: </a:t>
            </a:r>
          </a:p>
          <a:p>
            <a:pPr>
              <a:defRPr sz="6500"/>
            </a:pPr>
            <a:r>
              <a:t>Absence of loss of consciousness in patient presenting with head injury is reassuring and means they can return to play sooner?</a:t>
            </a:r>
          </a:p>
          <a:p>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jeffrey-f-lin-cQblsS0jJFo-unsplash.jpg" descr="jeffrey-f-lin-cQblsS0jJFo-unsplash.jpg"/>
          <p:cNvPicPr>
            <a:picLocks noGrp="1"/>
          </p:cNvPicPr>
          <p:nvPr>
            <p:ph type="pic" idx="21"/>
          </p:nvPr>
        </p:nvPicPr>
        <p:blipFill>
          <a:blip r:embed="rId3" cstate="email">
            <a:extLst>
              <a:ext uri="{28A0092B-C50C-407E-A947-70E740481C1C}">
                <a14:useLocalDpi xmlns:a14="http://schemas.microsoft.com/office/drawing/2010/main"/>
              </a:ext>
            </a:extLst>
          </a:blip>
          <a:stretch>
            <a:fillRect/>
          </a:stretch>
        </p:blipFill>
        <p:spPr>
          <a:xfrm>
            <a:off x="13921560" y="6565459"/>
            <a:ext cx="8021682" cy="6356791"/>
          </a:xfrm>
          <a:prstGeom prst="rect">
            <a:avLst/>
          </a:prstGeom>
        </p:spPr>
      </p:pic>
      <p:pic>
        <p:nvPicPr>
          <p:cNvPr id="340" name="tim-gouw-1K9T5YiZ2WU-unsplash.jpg" descr="tim-gouw-1K9T5YiZ2WU-unsplash.jpg"/>
          <p:cNvPicPr>
            <a:picLocks noGrp="1"/>
          </p:cNvPicPr>
          <p:nvPr>
            <p:ph type="pic" idx="22"/>
          </p:nvPr>
        </p:nvPicPr>
        <p:blipFill>
          <a:blip r:embed="rId4" cstate="email">
            <a:extLst>
              <a:ext uri="{28A0092B-C50C-407E-A947-70E740481C1C}">
                <a14:useLocalDpi xmlns:a14="http://schemas.microsoft.com/office/drawing/2010/main"/>
              </a:ext>
            </a:extLst>
          </a:blip>
          <a:stretch>
            <a:fillRect/>
          </a:stretch>
        </p:blipFill>
        <p:spPr>
          <a:xfrm>
            <a:off x="12517687" y="800100"/>
            <a:ext cx="10985501" cy="5283201"/>
          </a:xfrm>
          <a:prstGeom prst="rect">
            <a:avLst/>
          </a:prstGeom>
        </p:spPr>
      </p:pic>
      <p:pic>
        <p:nvPicPr>
          <p:cNvPr id="341" name="elisabeth-wales-evaz1OigoQQ-unsplash.jpg" descr="elisabeth-wales-evaz1OigoQQ-unsplash.jpg"/>
          <p:cNvPicPr>
            <a:picLocks noGrp="1"/>
          </p:cNvPicPr>
          <p:nvPr>
            <p:ph type="pic" idx="23"/>
          </p:nvPr>
        </p:nvPicPr>
        <p:blipFill>
          <a:blip r:embed="rId5" cstate="email">
            <a:extLst>
              <a:ext uri="{28A0092B-C50C-407E-A947-70E740481C1C}">
                <a14:useLocalDpi xmlns:a14="http://schemas.microsoft.com/office/drawing/2010/main"/>
              </a:ext>
            </a:extLst>
          </a:blip>
          <a:stretch>
            <a:fillRect/>
          </a:stretch>
        </p:blipFill>
        <p:spPr>
          <a:xfrm>
            <a:off x="746135" y="800100"/>
            <a:ext cx="11055330" cy="12148126"/>
          </a:xfrm>
          <a:prstGeom prst="rect">
            <a:avLst/>
          </a:prstGeom>
        </p:spPr>
      </p:pic>
      <p:sp>
        <p:nvSpPr>
          <p:cNvPr id="342" name="6 year old male tee-ball player in kindergarten"/>
          <p:cNvSpPr txBox="1"/>
          <p:nvPr/>
        </p:nvSpPr>
        <p:spPr>
          <a:xfrm>
            <a:off x="1537280" y="12872890"/>
            <a:ext cx="843061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6 year old male tee-ball player in kindergarten</a:t>
            </a:r>
          </a:p>
        </p:txBody>
      </p:sp>
      <p:sp>
        <p:nvSpPr>
          <p:cNvPr id="343" name="29 year old computer scientist wanting to go back to work"/>
          <p:cNvSpPr txBox="1"/>
          <p:nvPr/>
        </p:nvSpPr>
        <p:spPr>
          <a:xfrm>
            <a:off x="12664479" y="5986396"/>
            <a:ext cx="10535842"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29 year old computer scientist wanting to go back to work</a:t>
            </a:r>
          </a:p>
        </p:txBody>
      </p:sp>
      <p:sp>
        <p:nvSpPr>
          <p:cNvPr id="344" name="17 year old soccer player with tournament next weekend"/>
          <p:cNvSpPr txBox="1"/>
          <p:nvPr/>
        </p:nvSpPr>
        <p:spPr>
          <a:xfrm>
            <a:off x="12772826" y="12872890"/>
            <a:ext cx="1031914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17 year old soccer player with tournament next weekend</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ferences"/>
          <p:cNvSpPr txBox="1">
            <a:spLocks noGrp="1"/>
          </p:cNvSpPr>
          <p:nvPr>
            <p:ph type="title"/>
          </p:nvPr>
        </p:nvSpPr>
        <p:spPr>
          <a:prstGeom prst="rect">
            <a:avLst/>
          </a:prstGeom>
        </p:spPr>
        <p:txBody>
          <a:bodyPr/>
          <a:lstStyle/>
          <a:p>
            <a:r>
              <a:t>References</a:t>
            </a:r>
          </a:p>
        </p:txBody>
      </p:sp>
      <p:sp>
        <p:nvSpPr>
          <p:cNvPr id="349" name="Bey, Tareg, and Brian Ostick. “Second Impact Syndrome.” Western Journal of Emergency Medicine 10, no. 1 (February 2009): 6–10.…"/>
          <p:cNvSpPr txBox="1">
            <a:spLocks noGrp="1"/>
          </p:cNvSpPr>
          <p:nvPr>
            <p:ph type="body" idx="1"/>
          </p:nvPr>
        </p:nvSpPr>
        <p:spPr>
          <a:xfrm>
            <a:off x="952500" y="3289300"/>
            <a:ext cx="22479000" cy="10229975"/>
          </a:xfrm>
          <a:prstGeom prst="rect">
            <a:avLst/>
          </a:prstGeom>
        </p:spPr>
        <p:txBody>
          <a:bodyPr>
            <a:normAutofit lnSpcReduction="10000"/>
          </a:bodyPr>
          <a:lstStyle/>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Bey, Tareg, and Brian Ostick. “Second Impact Syndrome.” Western Journal of Emergency Medicine 10, no. 1 (February 2009): 6–10.</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Dixon, Julia, Grant Comstock, Jennifer Whitfield, David Richards, Taylor W. Burkholder, Noel Leifer, Nee-Kofi Mould-Millman, and Emilie J. Calvello Hynes. “Emergency Department Management of Traumatic Brain Injuries: A Resource Tiered Review.” African Journal of Emergency Medicine 10, no. 3 (September 2020): 159–66. https://doi.org/10.1016/j.afjem.2020.05.006.</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Katayama, Y., D. P. Becker, T. Tamura, and D. A. Hovda. “Massive Increases in Extracellular Potassium and the Indiscriminate Release of Glutamate Following Concussive Brain Injury.” Journal of Neurosurgery 73, no. 6 (December 1990): 889–900. https://doi.org/10.3171/jns.1990.73.6.0889.</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Korley, Frederick K., Gabor D. Kelen, Courtney M. Jones, and Ramon Diaz-Arrastia. “Emergency Department Evaluation of Traumatic Brain Injury in the United States, 2009–2010.” The Journal of Head Trauma Rehabilitation 31, no. 6 (2016): 379–87. https://doi.org/10.1097/HTR.0000000000000187.</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Leddy, John J., Mohammad N. Haider, Michael J. Ellis, Rebekah Mannix, Scott R. Darling, Michael S. Freitas, Heidi N. Suffoletto, Jeff Leiter, Dean M. Cordingley, and Barry Willer. “Early Subthreshold Aerobic Exercise for Sport-Related Concussion: A Randomized Clinical Trial.” JAMA Pediatrics 173, no. 4 (April 1, 2019): 319–25. https://doi.org/10.1001/jamapediatrics.2018.4397.</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Ledoux, Andrée-Anne, Ken Tang, Keith O. Yeates, Martin V. Pusic, Kathy Boutis, William R. Craig, Jocelyn Gravel, et al. “Natural Progression of Symptom Change and Recovery From Concussion in a Pediatric Population.” JAMA Pediatrics 173, no. 1 (January 2019): e183820. https://doi.org/10.1001/jamapediatrics.2018.3820.</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McCrory, Paul, Willem Meeuwisse, Jiří Dvořák, Mark Aubry, Julian Bailes, Steven Broglio, Robert C. Cantu, et al. “Consensus Statement on Concussion in Sport-the 5th International Conference on Concussion in Sport Held in Berlin, October 2016.” British Journal of Sports Medicine 51, no. 11 (June 2017): 838–47. https://doi.org/10.1136/bjsports-2017-097699.</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Meehan, William P., and Richard G. Bachur. “The Recommendation for Rest Following Acute Concussion.” Pediatrics 135, no. 2 (February 2015): 362–63. https://doi.org/10.1542/peds.2014-3665.</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“Returning to Sports and Activities | HEADS UP | CDC Injury Center,” February 12, 2019. https://www.cdc.gov/headsup/basics/return_to_sports.html.</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Thomas, Danny George, Jennifer N. Apps, Raymond G. Hoffmann, Michael McCrea, and Thomas Hammeke. “Benefits of Strict Rest after Acute Concussion: A Randomized Controlled Trial.” Pediatrics 135, no. 2 (February 2015): 213–23. https://doi.org/10.1542/peds.2014-0966.</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Triebel, K. L., R. C. Martin, T. A. Novack, L. Dreer, C. Turner, P. R. Pritchard, R. Raman, and D. C. Marson. “Treatment Consent Capacity in Patients with Traumatic Brain Injury across a Range of Injury Severity.” Neurology 78, no. 19 (May 8, 2012): 1472–78. https://doi.org/10.1212/WNL.0b013e3182553c38.</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Varner, Catherine E., Cameron Thompson, Kerstin de Wit, Bjug Borgundvaag, Reaves Houston, and Shelley McLeod. “A Randomized Trial Comparing Prescribed Light Exercise to Standard Management for Emergency Department Patients with Acute Mild Traumatic Brain Injury.” Academic Emergency Medicine: Official Journal of the Society for Academic Emergency Medicine 28, no. 5 (May 2021): 493–501. https://doi.org/10.1111/acem.14215.</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Yoshino, A., D. A. Hovda, T. Kawamata, Y. Katayama, and D. P. Becker. “Dynamic Changes in Local Cerebral Glucose Utilization Following Cerebral Conclusion in Rats: Evidence of a Hyper- and Subsequent Hypometabolic State.” Brain Research 561, no. 1 (October 4, 1991): 106–19. https://doi.org/10.1016/0006-8993(91)90755-k.</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 “Dynamic Changes in Local Cerebral Glucose Utilization Following Cerebral Conclusion in Rats: Evidence of a Hyper- and Subsequent Hypometabolic State.” Brain Research 561, no. 1 (October 4, 1991): 106–19. https://doi.org/10.1016/0006-8993(91)90755-k.</a:t>
            </a:r>
          </a:p>
          <a:p>
            <a:pPr marL="261518" indent="-261518" defTabSz="594359">
              <a:spcBef>
                <a:spcPts val="100"/>
              </a:spcBef>
              <a:buClrTx/>
              <a:buSzPct val="75000"/>
              <a:buFontTx/>
              <a:buChar char="•"/>
              <a:defRPr sz="2145">
                <a:solidFill>
                  <a:srgbClr val="000000"/>
                </a:solidFill>
                <a:latin typeface="Georgia"/>
                <a:ea typeface="Georgia"/>
                <a:cs typeface="Georgia"/>
                <a:sym typeface="Georgia"/>
              </a:defRPr>
            </a:pPr>
            <a:r>
              <a:t>Yuan, X. Q., D. S. Prough, T. L. Smith, and D. S. Dewitt. “The Effects of Traumatic Brain Injury on Regional Cerebral Blood Flow in Rats.” Journal of Neurotrauma 5, no. 4 (1988): 289–301. https://doi.org/10.1089/neu.1988.5.289.</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DJI_0108.JPG" descr="DJI_0108.JPG"/>
          <p:cNvPicPr>
            <a:picLocks noGrp="1" noChangeAspect="1"/>
          </p:cNvPicPr>
          <p:nvPr>
            <p:ph type="pic" idx="21"/>
          </p:nvPr>
        </p:nvPicPr>
        <p:blipFill>
          <a:blip r:embed="rId3"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Question - 1"/>
          <p:cNvSpPr txBox="1">
            <a:spLocks noGrp="1"/>
          </p:cNvSpPr>
          <p:nvPr>
            <p:ph type="title"/>
          </p:nvPr>
        </p:nvSpPr>
        <p:spPr>
          <a:prstGeom prst="rect">
            <a:avLst/>
          </a:prstGeom>
        </p:spPr>
        <p:txBody>
          <a:bodyPr/>
          <a:lstStyle/>
          <a:p>
            <a:r>
              <a:t>Question - 1</a:t>
            </a:r>
          </a:p>
        </p:txBody>
      </p:sp>
      <p:sp>
        <p:nvSpPr>
          <p:cNvPr id="150" name="FALSE:…"/>
          <p:cNvSpPr txBox="1"/>
          <p:nvPr/>
        </p:nvSpPr>
        <p:spPr>
          <a:xfrm>
            <a:off x="1018155" y="3295649"/>
            <a:ext cx="22494924" cy="712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6000"/>
            </a:pPr>
            <a:r>
              <a:t>FALSE: </a:t>
            </a:r>
          </a:p>
          <a:p>
            <a:pPr>
              <a:defRPr sz="6000"/>
            </a:pPr>
            <a:endParaRPr/>
          </a:p>
          <a:p>
            <a:pPr algn="l">
              <a:defRPr sz="6000"/>
            </a:pPr>
            <a:r>
              <a:t>Brief LOC in association with concussion does </a:t>
            </a:r>
            <a:r>
              <a:rPr i="1"/>
              <a:t>not</a:t>
            </a:r>
            <a:r>
              <a:t> predict clinical course or long term sequelae or cognitive impairment. By extension, the absence of LOC should not be used to justify return to play sooner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Question - 2"/>
          <p:cNvSpPr txBox="1">
            <a:spLocks noGrp="1"/>
          </p:cNvSpPr>
          <p:nvPr>
            <p:ph type="title"/>
          </p:nvPr>
        </p:nvSpPr>
        <p:spPr>
          <a:prstGeom prst="rect">
            <a:avLst/>
          </a:prstGeom>
        </p:spPr>
        <p:txBody>
          <a:bodyPr/>
          <a:lstStyle/>
          <a:p>
            <a:r>
              <a:t>Question - 2</a:t>
            </a:r>
          </a:p>
        </p:txBody>
      </p:sp>
      <p:sp>
        <p:nvSpPr>
          <p:cNvPr id="153" name="Who has the longest expected course of post-concussive symptoms?…"/>
          <p:cNvSpPr txBox="1"/>
          <p:nvPr/>
        </p:nvSpPr>
        <p:spPr>
          <a:xfrm>
            <a:off x="1840183" y="3060700"/>
            <a:ext cx="20719555" cy="1088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6500"/>
            </a:pPr>
            <a:r>
              <a:t>Who has the longest expected course of post-concussive symptoms?</a:t>
            </a:r>
          </a:p>
          <a:p>
            <a:pPr>
              <a:defRPr sz="6500"/>
            </a:pPr>
            <a:endParaRPr/>
          </a:p>
          <a:p>
            <a:pPr algn="l">
              <a:defRPr sz="6500"/>
            </a:pPr>
            <a:r>
              <a:t>a.) 5 year old male</a:t>
            </a:r>
          </a:p>
          <a:p>
            <a:pPr algn="l">
              <a:defRPr sz="6500"/>
            </a:pPr>
            <a:r>
              <a:t>b.) 12 year old female</a:t>
            </a:r>
          </a:p>
          <a:p>
            <a:pPr algn="l">
              <a:defRPr sz="6500"/>
            </a:pPr>
            <a:r>
              <a:t>c.) 15 year old male</a:t>
            </a:r>
          </a:p>
          <a:p>
            <a:pPr algn="l">
              <a:defRPr sz="6500"/>
            </a:pPr>
            <a:r>
              <a:t>d.) 17 year old female</a:t>
            </a:r>
          </a:p>
          <a:p>
            <a:pPr>
              <a:defRPr sz="6500"/>
            </a:pPr>
            <a:endParaRPr/>
          </a:p>
          <a:p>
            <a:pPr>
              <a:defRPr sz="6500"/>
            </a:pPr>
            <a:r>
              <a:t>Bonus: Who will have symptoms for the shortest?</a:t>
            </a:r>
          </a:p>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Question - 2"/>
          <p:cNvSpPr txBox="1">
            <a:spLocks noGrp="1"/>
          </p:cNvSpPr>
          <p:nvPr>
            <p:ph type="title"/>
          </p:nvPr>
        </p:nvSpPr>
        <p:spPr>
          <a:prstGeom prst="rect">
            <a:avLst/>
          </a:prstGeom>
        </p:spPr>
        <p:txBody>
          <a:bodyPr/>
          <a:lstStyle/>
          <a:p>
            <a:r>
              <a:t>Question - 2</a:t>
            </a:r>
          </a:p>
        </p:txBody>
      </p:sp>
      <p:sp>
        <p:nvSpPr>
          <p:cNvPr id="156" name="Who has the longest expected course of post-concussive symptoms?…"/>
          <p:cNvSpPr txBox="1"/>
          <p:nvPr/>
        </p:nvSpPr>
        <p:spPr>
          <a:xfrm>
            <a:off x="944539" y="3060700"/>
            <a:ext cx="22494923" cy="1016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000"/>
            </a:pPr>
            <a:r>
              <a:t>Who has the longest expected course of post-concussive symptoms?</a:t>
            </a:r>
          </a:p>
          <a:p>
            <a:pPr algn="l">
              <a:defRPr sz="5000"/>
            </a:pPr>
            <a:endParaRPr/>
          </a:p>
          <a:p>
            <a:pPr algn="l">
              <a:defRPr sz="5000"/>
            </a:pPr>
            <a:r>
              <a:t>a.) 5 year old male</a:t>
            </a:r>
          </a:p>
          <a:p>
            <a:pPr algn="l">
              <a:defRPr sz="5000"/>
            </a:pPr>
            <a:r>
              <a:t>b.) 12 year old female</a:t>
            </a:r>
          </a:p>
          <a:p>
            <a:pPr algn="l">
              <a:defRPr sz="5000"/>
            </a:pPr>
            <a:r>
              <a:t>c.) 15 year old male</a:t>
            </a:r>
          </a:p>
          <a:p>
            <a:pPr algn="l">
              <a:defRPr sz="5000" b="1"/>
            </a:pPr>
            <a:r>
              <a:t>d.) 17 year old female</a:t>
            </a:r>
          </a:p>
          <a:p>
            <a:pPr algn="l">
              <a:defRPr sz="5000" b="1"/>
            </a:pPr>
            <a:endParaRPr/>
          </a:p>
          <a:p>
            <a:pPr>
              <a:defRPr sz="5000"/>
            </a:pPr>
            <a:r>
              <a:t>Adolescents - especially females aged 13-18 - had the longest course of post concussive symptoms</a:t>
            </a:r>
          </a:p>
          <a:p>
            <a:pPr>
              <a:defRPr sz="5000"/>
            </a:pPr>
            <a:endParaRPr/>
          </a:p>
          <a:p>
            <a:pPr>
              <a:defRPr sz="5000"/>
            </a:pPr>
            <a:r>
              <a:t>Younger children; aged 5-7; will have most symptoms resolve within 2 weeks. There are no gender differences to recovery in this age group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Questions - 3"/>
          <p:cNvSpPr txBox="1">
            <a:spLocks noGrp="1"/>
          </p:cNvSpPr>
          <p:nvPr>
            <p:ph type="title"/>
          </p:nvPr>
        </p:nvSpPr>
        <p:spPr>
          <a:prstGeom prst="rect">
            <a:avLst/>
          </a:prstGeom>
        </p:spPr>
        <p:txBody>
          <a:bodyPr/>
          <a:lstStyle/>
          <a:p>
            <a:r>
              <a:t>Questions - 3</a:t>
            </a:r>
          </a:p>
        </p:txBody>
      </p:sp>
      <p:sp>
        <p:nvSpPr>
          <p:cNvPr id="161" name="After a concussion, some data suggest recovery time can reduced if:…"/>
          <p:cNvSpPr txBox="1"/>
          <p:nvPr/>
        </p:nvSpPr>
        <p:spPr>
          <a:xfrm>
            <a:off x="921046" y="3314700"/>
            <a:ext cx="22494922" cy="1089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6500"/>
            </a:pPr>
            <a:r>
              <a:t>After a concussion, some data suggest recovery time can reduced if:</a:t>
            </a:r>
          </a:p>
          <a:p>
            <a:pPr algn="l">
              <a:defRPr sz="6500"/>
            </a:pPr>
            <a:endParaRPr/>
          </a:p>
          <a:p>
            <a:pPr algn="l">
              <a:defRPr sz="6500"/>
            </a:pPr>
            <a:r>
              <a:t>a.) Patient immediately return to work </a:t>
            </a:r>
            <a:r>
              <a:rPr i="1"/>
              <a:t>if</a:t>
            </a:r>
            <a:r>
              <a:t> they engage in light aerobic activity</a:t>
            </a:r>
          </a:p>
          <a:p>
            <a:pPr algn="l">
              <a:defRPr sz="6500"/>
            </a:pPr>
            <a:r>
              <a:t>b.) 48 hours of rest followed by daily stretching activities </a:t>
            </a:r>
          </a:p>
          <a:p>
            <a:pPr algn="l">
              <a:defRPr sz="6500"/>
            </a:pPr>
            <a:r>
              <a:t>c.) 48 hours of rest followed by light aerobic activity</a:t>
            </a:r>
          </a:p>
          <a:p>
            <a:pPr algn="l">
              <a:defRPr sz="6500"/>
            </a:pPr>
            <a:r>
              <a:t>d.) Gradual return to work/school with minimal to no physical activity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Questions - 3"/>
          <p:cNvSpPr txBox="1">
            <a:spLocks noGrp="1"/>
          </p:cNvSpPr>
          <p:nvPr>
            <p:ph type="title"/>
          </p:nvPr>
        </p:nvSpPr>
        <p:spPr>
          <a:prstGeom prst="rect">
            <a:avLst/>
          </a:prstGeom>
        </p:spPr>
        <p:txBody>
          <a:bodyPr/>
          <a:lstStyle/>
          <a:p>
            <a:r>
              <a:t>Questions - 3</a:t>
            </a:r>
          </a:p>
        </p:txBody>
      </p:sp>
      <p:sp>
        <p:nvSpPr>
          <p:cNvPr id="164" name="After a concussion, some data suggest recovery time can reduced if:…"/>
          <p:cNvSpPr txBox="1"/>
          <p:nvPr/>
        </p:nvSpPr>
        <p:spPr>
          <a:xfrm>
            <a:off x="960460" y="3060700"/>
            <a:ext cx="22479001" cy="1089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6500"/>
            </a:pPr>
            <a:r>
              <a:t>After a concussion, some data suggest recovery time can reduced if:</a:t>
            </a:r>
          </a:p>
          <a:p>
            <a:pPr algn="l">
              <a:defRPr sz="6500"/>
            </a:pPr>
            <a:endParaRPr/>
          </a:p>
          <a:p>
            <a:pPr algn="l">
              <a:defRPr sz="6500"/>
            </a:pPr>
            <a:r>
              <a:t>a.) Patient immediately return to work </a:t>
            </a:r>
            <a:r>
              <a:rPr i="1"/>
              <a:t>if</a:t>
            </a:r>
            <a:r>
              <a:t> they engage in light aerobic activity</a:t>
            </a:r>
          </a:p>
          <a:p>
            <a:pPr algn="l">
              <a:defRPr sz="6500"/>
            </a:pPr>
            <a:r>
              <a:t>b.) 48 hours of rest followed by daily stretching activities </a:t>
            </a:r>
          </a:p>
          <a:p>
            <a:pPr algn="l">
              <a:defRPr sz="6500" b="1"/>
            </a:pPr>
            <a:r>
              <a:t>c.) 48 hours of rest followed by light aerobic activity</a:t>
            </a:r>
          </a:p>
          <a:p>
            <a:pPr algn="l">
              <a:defRPr sz="6500"/>
            </a:pPr>
            <a:r>
              <a:t>d.) Gradual return to work/school with minimal to no physical activity  </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4260</Words>
  <Application>Microsoft Office PowerPoint</Application>
  <PresentationFormat>Custom</PresentationFormat>
  <Paragraphs>316</Paragraphs>
  <Slides>42</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Bodoni SvtyTwo ITC TT-Book</vt:lpstr>
      <vt:lpstr>Georgia</vt:lpstr>
      <vt:lpstr>Helvetica</vt:lpstr>
      <vt:lpstr>Helvetica Neue</vt:lpstr>
      <vt:lpstr>Palatino</vt:lpstr>
      <vt:lpstr>Zapf Dingbats</vt:lpstr>
      <vt:lpstr>New_Template4</vt:lpstr>
      <vt:lpstr>Minor TBI</vt:lpstr>
      <vt:lpstr>Learning Objectives</vt:lpstr>
      <vt:lpstr>PowerPoint Presentation</vt:lpstr>
      <vt:lpstr>Question - 1</vt:lpstr>
      <vt:lpstr>Question - 1</vt:lpstr>
      <vt:lpstr>Question - 2</vt:lpstr>
      <vt:lpstr>Question - 2</vt:lpstr>
      <vt:lpstr>Questions - 3</vt:lpstr>
      <vt:lpstr>Questions - 3</vt:lpstr>
      <vt:lpstr>Question - 4</vt:lpstr>
      <vt:lpstr>Question - 4</vt:lpstr>
      <vt:lpstr>PowerPoint Presentation</vt:lpstr>
      <vt:lpstr>PowerPoint Presentation</vt:lpstr>
      <vt:lpstr>Epidemiology </vt:lpstr>
      <vt:lpstr>Epidemiology </vt:lpstr>
      <vt:lpstr>Definitions</vt:lpstr>
      <vt:lpstr>What is a concussion?</vt:lpstr>
      <vt:lpstr>What is a concussion?</vt:lpstr>
      <vt:lpstr>What is a concussion?</vt:lpstr>
      <vt:lpstr>What is a concussion?</vt:lpstr>
      <vt:lpstr>Concussion Pathophysiology</vt:lpstr>
      <vt:lpstr>Sideline Assessment</vt:lpstr>
      <vt:lpstr>Sideline Assessment</vt:lpstr>
      <vt:lpstr>ED Evaluation</vt:lpstr>
      <vt:lpstr>ED Evaluation</vt:lpstr>
      <vt:lpstr>ED Evaluation</vt:lpstr>
      <vt:lpstr>Complications in Acute Phase</vt:lpstr>
      <vt:lpstr>Concussive Symptoms after ED</vt:lpstr>
      <vt:lpstr>Natural Course of Concussion - Pediatrics</vt:lpstr>
      <vt:lpstr>Natural Course of Concussion - Adults</vt:lpstr>
      <vt:lpstr>Return to learn? Return to play?</vt:lpstr>
      <vt:lpstr>Road to Recovery</vt:lpstr>
      <vt:lpstr>Return to Learn</vt:lpstr>
      <vt:lpstr>Return to Play</vt:lpstr>
      <vt:lpstr>PowerPoint Presentation</vt:lpstr>
      <vt:lpstr>Return to Play - Children and Adolescents</vt:lpstr>
      <vt:lpstr>Second Impact Syndrome </vt:lpstr>
      <vt:lpstr>The Future - Biomarkers</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Minor TBI</dc:title>
  <dc:creator>Tina Urbina</dc:creator>
  <cp:lastModifiedBy>Tina Urbina</cp:lastModifiedBy>
  <cp:revision>2</cp:revision>
  <dcterms:modified xsi:type="dcterms:W3CDTF">2021-12-22T16:19:58Z</dcterms:modified>
</cp:coreProperties>
</file>