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41"/>
  </p:notesMasterIdLst>
  <p:sldIdLst>
    <p:sldId id="256" r:id="rId3"/>
    <p:sldId id="257" r:id="rId4"/>
    <p:sldId id="258" r:id="rId5"/>
    <p:sldId id="259" r:id="rId6"/>
    <p:sldId id="260" r:id="rId7"/>
    <p:sldId id="261" r:id="rId8"/>
    <p:sldId id="292"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4" r:id="rId38"/>
    <p:sldId id="290" r:id="rId39"/>
    <p:sldId id="291"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86ZRwd4IbmMfUWH50MGRmA1VB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231"/>
  </p:normalViewPr>
  <p:slideViewPr>
    <p:cSldViewPr snapToGrid="0" snapToObjects="1">
      <p:cViewPr varScale="1">
        <p:scale>
          <a:sx n="85" d="100"/>
          <a:sy n="85" d="100"/>
        </p:scale>
        <p:origin x="1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Salter-Harris Classification of pediatric physeal fractures include the mneumonic listed: </a:t>
            </a:r>
            <a:endParaRPr/>
          </a:p>
          <a:p>
            <a:pPr marL="0" lvl="0" indent="0" algn="l" rtl="0">
              <a:spcBef>
                <a:spcPts val="0"/>
              </a:spcBef>
              <a:spcAft>
                <a:spcPts val="0"/>
              </a:spcAft>
              <a:buNone/>
            </a:pPr>
            <a:r>
              <a:rPr lang="en-US"/>
              <a:t>Type I- S for Straight across, fractures only go through the physis cartilage without metaphyseal or epiphyseal involvement (rare)</a:t>
            </a:r>
            <a:endParaRPr/>
          </a:p>
          <a:p>
            <a:pPr marL="0" lvl="0" indent="0" algn="l" rtl="0">
              <a:spcBef>
                <a:spcPts val="0"/>
              </a:spcBef>
              <a:spcAft>
                <a:spcPts val="0"/>
              </a:spcAft>
              <a:buNone/>
            </a:pPr>
            <a:r>
              <a:rPr lang="en-US"/>
              <a:t>Type II- A for Above, fractures include the metaphysis and the physis involved (most common) </a:t>
            </a:r>
            <a:endParaRPr/>
          </a:p>
          <a:p>
            <a:pPr marL="0" lvl="0" indent="0" algn="l" rtl="0">
              <a:spcBef>
                <a:spcPts val="0"/>
              </a:spcBef>
              <a:spcAft>
                <a:spcPts val="0"/>
              </a:spcAft>
              <a:buNone/>
            </a:pPr>
            <a:r>
              <a:rPr lang="en-US"/>
              <a:t>Type III- L for beLow, fractures include the epiphysis and the physis </a:t>
            </a:r>
            <a:endParaRPr/>
          </a:p>
          <a:p>
            <a:pPr marL="0" lvl="0" indent="0" algn="l" rtl="0">
              <a:spcBef>
                <a:spcPts val="0"/>
              </a:spcBef>
              <a:spcAft>
                <a:spcPts val="0"/>
              </a:spcAft>
              <a:buNone/>
            </a:pPr>
            <a:r>
              <a:rPr lang="en-US"/>
              <a:t>Type IV- T for Through, fractures include the metaphysis, physis, and epiphysis </a:t>
            </a:r>
            <a:endParaRPr/>
          </a:p>
          <a:p>
            <a:pPr marL="0" lvl="0" indent="0" algn="l" rtl="0">
              <a:spcBef>
                <a:spcPts val="0"/>
              </a:spcBef>
              <a:spcAft>
                <a:spcPts val="0"/>
              </a:spcAft>
              <a:buNone/>
            </a:pPr>
            <a:r>
              <a:rPr lang="en-US"/>
              <a:t>Type V- ER for ERasure or cRush, physeal cartilage is compressed/obliterated without calcified bone involvement (rare) </a:t>
            </a:r>
            <a:endParaRPr/>
          </a:p>
          <a:p>
            <a:pPr marL="0" lvl="0" indent="0" algn="l" rtl="0">
              <a:spcBef>
                <a:spcPts val="0"/>
              </a:spcBef>
              <a:spcAft>
                <a:spcPts val="0"/>
              </a:spcAft>
              <a:buNone/>
            </a:pPr>
            <a:endParaRPr/>
          </a:p>
          <a:p>
            <a:pPr marL="0" lvl="0" indent="0" algn="l" rtl="0">
              <a:spcBef>
                <a:spcPts val="0"/>
              </a:spcBef>
              <a:spcAft>
                <a:spcPts val="0"/>
              </a:spcAft>
              <a:buNone/>
            </a:pPr>
            <a:r>
              <a:rPr lang="en-US"/>
              <a:t>Complications of mistreatment including alteration/halting of the normal bone growth pattern leading to possible angulation, displacement,  asymmetrical bone lengths, and/or chronic pain</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https://www.tylerfootclinic.com/salter-harris-fractures</a:t>
            </a: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Salter Harris Type I</a:t>
            </a:r>
            <a:endParaRPr/>
          </a:p>
          <a:p>
            <a:pPr marL="0" lvl="0" indent="0" algn="l" rtl="0">
              <a:spcBef>
                <a:spcPts val="0"/>
              </a:spcBef>
              <a:spcAft>
                <a:spcPts val="0"/>
              </a:spcAft>
              <a:buNone/>
            </a:pPr>
            <a:r>
              <a:rPr lang="en-US"/>
              <a:t>-Notice no obvious fractures through the metaphysis or epiphysis</a:t>
            </a:r>
            <a:endParaRPr/>
          </a:p>
          <a:p>
            <a:pPr marL="0" lvl="0" indent="0" algn="l" rtl="0">
              <a:spcBef>
                <a:spcPts val="0"/>
              </a:spcBef>
              <a:spcAft>
                <a:spcPts val="0"/>
              </a:spcAft>
              <a:buNone/>
            </a:pPr>
            <a:r>
              <a:rPr lang="en-US"/>
              <a:t>-Slip injury through the physis</a:t>
            </a:r>
            <a:endParaRPr/>
          </a:p>
          <a:p>
            <a:pPr marL="0" lvl="0" indent="0" algn="l" rtl="0">
              <a:spcBef>
                <a:spcPts val="0"/>
              </a:spcBef>
              <a:spcAft>
                <a:spcPts val="0"/>
              </a:spcAft>
              <a:buNone/>
            </a:pPr>
            <a:endParaRPr/>
          </a:p>
          <a:p>
            <a:pPr marL="0" lvl="0" indent="0" algn="l" rtl="0">
              <a:spcBef>
                <a:spcPts val="0"/>
              </a:spcBef>
              <a:spcAft>
                <a:spcPts val="0"/>
              </a:spcAft>
              <a:buNone/>
            </a:pPr>
            <a:r>
              <a:rPr lang="en-US"/>
              <a:t>Treatment is usually closed reduction and splinting/casting</a:t>
            </a:r>
            <a:endParaRPr/>
          </a:p>
          <a:p>
            <a:pPr marL="0" lvl="0" indent="0" algn="l" rtl="0">
              <a:spcBef>
                <a:spcPts val="0"/>
              </a:spcBef>
              <a:spcAft>
                <a:spcPts val="0"/>
              </a:spcAft>
              <a:buNone/>
            </a:pPr>
            <a:r>
              <a:rPr lang="en-US"/>
              <a:t>- May need ORIF if severely displaced</a:t>
            </a:r>
            <a:endParaRPr/>
          </a:p>
          <a:p>
            <a:pPr marL="0" lvl="0" indent="0" algn="l" rtl="0">
              <a:spcBef>
                <a:spcPts val="0"/>
              </a:spcBef>
              <a:spcAft>
                <a:spcPts val="0"/>
              </a:spcAft>
              <a:buNone/>
            </a:pPr>
            <a:endParaRPr/>
          </a:p>
          <a:p>
            <a:pPr marL="0" lvl="0" indent="0" algn="l" rtl="0">
              <a:spcBef>
                <a:spcPts val="0"/>
              </a:spcBef>
              <a:spcAft>
                <a:spcPts val="0"/>
              </a:spcAft>
              <a:buNone/>
            </a:pPr>
            <a:r>
              <a:rPr lang="en-US"/>
              <a:t>Prognosis: usually a complete recovery with no growth impact</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case courtesy of Dr Andrew Dixon, Radiopaedia.org, rID: 30373</a:t>
            </a:r>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Salter Harris Type II</a:t>
            </a:r>
            <a:endParaRPr/>
          </a:p>
          <a:p>
            <a:pPr marL="0" lvl="0" indent="0" algn="l" rtl="0">
              <a:spcBef>
                <a:spcPts val="0"/>
              </a:spcBef>
              <a:spcAft>
                <a:spcPts val="0"/>
              </a:spcAft>
              <a:buNone/>
            </a:pPr>
            <a:r>
              <a:rPr lang="en-US"/>
              <a:t>-Fracture through the metaphysis into the physis </a:t>
            </a:r>
            <a:endParaRPr/>
          </a:p>
          <a:p>
            <a:pPr marL="0" lvl="0" indent="0" algn="l" rtl="0">
              <a:spcBef>
                <a:spcPts val="0"/>
              </a:spcBef>
              <a:spcAft>
                <a:spcPts val="0"/>
              </a:spcAft>
              <a:buNone/>
            </a:pPr>
            <a:endParaRPr/>
          </a:p>
          <a:p>
            <a:pPr marL="0" lvl="0" indent="0" algn="l" rtl="0">
              <a:spcBef>
                <a:spcPts val="0"/>
              </a:spcBef>
              <a:spcAft>
                <a:spcPts val="0"/>
              </a:spcAft>
              <a:buNone/>
            </a:pPr>
            <a:r>
              <a:rPr lang="en-US"/>
              <a:t>Treatment: closed reduction and splinting/casting</a:t>
            </a:r>
            <a:endParaRPr/>
          </a:p>
          <a:p>
            <a:pPr marL="0" lvl="0" indent="0" algn="l" rtl="0">
              <a:spcBef>
                <a:spcPts val="0"/>
              </a:spcBef>
              <a:spcAft>
                <a:spcPts val="0"/>
              </a:spcAft>
              <a:buNone/>
            </a:pPr>
            <a:r>
              <a:rPr lang="en-US"/>
              <a:t>-May need ORIF if severely displaced</a:t>
            </a:r>
            <a:endParaRPr/>
          </a:p>
          <a:p>
            <a:pPr marL="0" lvl="0" indent="0" algn="l" rtl="0">
              <a:spcBef>
                <a:spcPts val="0"/>
              </a:spcBef>
              <a:spcAft>
                <a:spcPts val="0"/>
              </a:spcAft>
              <a:buNone/>
            </a:pPr>
            <a:endParaRPr/>
          </a:p>
          <a:p>
            <a:pPr marL="0" lvl="0" indent="0" algn="l" rtl="0">
              <a:spcBef>
                <a:spcPts val="0"/>
              </a:spcBef>
              <a:spcAft>
                <a:spcPts val="0"/>
              </a:spcAft>
              <a:buNone/>
            </a:pPr>
            <a:r>
              <a:rPr lang="en-US"/>
              <a:t>Prognosis: usually complete recovery without growth impact</a:t>
            </a:r>
            <a:endParaRPr/>
          </a:p>
          <a:p>
            <a:pPr marL="0" lvl="0" indent="0" algn="l" rtl="0">
              <a:spcBef>
                <a:spcPts val="0"/>
              </a:spcBef>
              <a:spcAft>
                <a:spcPts val="0"/>
              </a:spcAft>
              <a:buNone/>
            </a:pPr>
            <a:endParaRPr/>
          </a:p>
          <a:p>
            <a:pPr marL="0" lvl="0" indent="0" algn="l" rtl="0">
              <a:spcBef>
                <a:spcPts val="0"/>
              </a:spcBef>
              <a:spcAft>
                <a:spcPts val="0"/>
              </a:spcAft>
              <a:buNone/>
            </a:pPr>
            <a:r>
              <a:rPr lang="en-US"/>
              <a:t>Bonus points: a triangular fracture fragment left in the metaphysis of a Salter Harris Type II and Type IV fracture is called a “Thurstan Holland Fragment” </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case courtesy of Dr Hani Makky Al Salam, Radiopaedia.org, rID: 9687</a:t>
            </a:r>
            <a:endParaRPr/>
          </a:p>
        </p:txBody>
      </p:sp>
      <p:sp>
        <p:nvSpPr>
          <p:cNvPr id="171" name="Google Shape;17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Salter Harris Type III</a:t>
            </a:r>
            <a:endParaRPr/>
          </a:p>
          <a:p>
            <a:pPr marL="0" lvl="0" indent="0" algn="l" rtl="0">
              <a:spcBef>
                <a:spcPts val="0"/>
              </a:spcBef>
              <a:spcAft>
                <a:spcPts val="0"/>
              </a:spcAft>
              <a:buNone/>
            </a:pPr>
            <a:r>
              <a:rPr lang="en-US"/>
              <a:t>-Fracture line through the physis and then the epihpysis</a:t>
            </a:r>
            <a:endParaRPr/>
          </a:p>
          <a:p>
            <a:pPr marL="0" lvl="0" indent="0" algn="l" rtl="0">
              <a:spcBef>
                <a:spcPts val="0"/>
              </a:spcBef>
              <a:spcAft>
                <a:spcPts val="0"/>
              </a:spcAft>
              <a:buNone/>
            </a:pPr>
            <a:endParaRPr/>
          </a:p>
          <a:p>
            <a:pPr marL="0" lvl="0" indent="0" algn="l" rtl="0">
              <a:spcBef>
                <a:spcPts val="0"/>
              </a:spcBef>
              <a:spcAft>
                <a:spcPts val="0"/>
              </a:spcAft>
              <a:buNone/>
            </a:pPr>
            <a:r>
              <a:rPr lang="en-US"/>
              <a:t>Treatment: usually requires ORIF due to disruption of germinal matrix in the physis</a:t>
            </a:r>
            <a:endParaRPr/>
          </a:p>
          <a:p>
            <a:pPr marL="0" lvl="0" indent="0" algn="l" rtl="0">
              <a:spcBef>
                <a:spcPts val="0"/>
              </a:spcBef>
              <a:spcAft>
                <a:spcPts val="0"/>
              </a:spcAft>
              <a:buNone/>
            </a:pPr>
            <a:endParaRPr/>
          </a:p>
          <a:p>
            <a:pPr marL="0" lvl="0" indent="0" algn="l" rtl="0">
              <a:spcBef>
                <a:spcPts val="0"/>
              </a:spcBef>
              <a:spcAft>
                <a:spcPts val="0"/>
              </a:spcAft>
              <a:buNone/>
            </a:pPr>
            <a:r>
              <a:rPr lang="en-US"/>
              <a:t>Prognosis: variable, depends on extent of injury and age of physis at the time of injury</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case courtesy of Dr Aneta Kecler-Pietrzyk, Radiopaedia.org, rID: 53308</a:t>
            </a:r>
            <a:endParaRPr/>
          </a:p>
        </p:txBody>
      </p:sp>
      <p:sp>
        <p:nvSpPr>
          <p:cNvPr id="179" name="Google Shape;17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Salter Harris Type IV</a:t>
            </a:r>
            <a:endParaRPr/>
          </a:p>
          <a:p>
            <a:pPr marL="0" lvl="0" indent="0" algn="l" rtl="0">
              <a:spcBef>
                <a:spcPts val="0"/>
              </a:spcBef>
              <a:spcAft>
                <a:spcPts val="0"/>
              </a:spcAft>
              <a:buNone/>
            </a:pPr>
            <a:r>
              <a:rPr lang="en-US"/>
              <a:t>- Notice the AP view has a fracture line below the physis but the lateral also shows a fracture line above in the metaphysis as well</a:t>
            </a:r>
            <a:endParaRPr/>
          </a:p>
          <a:p>
            <a:pPr marL="0" lvl="0" indent="0" algn="l" rtl="0">
              <a:spcBef>
                <a:spcPts val="0"/>
              </a:spcBef>
              <a:spcAft>
                <a:spcPts val="0"/>
              </a:spcAft>
              <a:buNone/>
            </a:pPr>
            <a:r>
              <a:rPr lang="en-US"/>
              <a:t>- May be difficult to see in one plane</a:t>
            </a:r>
            <a:endParaRPr/>
          </a:p>
          <a:p>
            <a:pPr marL="0" lvl="0" indent="0" algn="l" rtl="0">
              <a:spcBef>
                <a:spcPts val="0"/>
              </a:spcBef>
              <a:spcAft>
                <a:spcPts val="0"/>
              </a:spcAft>
              <a:buNone/>
            </a:pPr>
            <a:endParaRPr/>
          </a:p>
          <a:p>
            <a:pPr marL="0" lvl="0" indent="0" algn="l" rtl="0">
              <a:spcBef>
                <a:spcPts val="0"/>
              </a:spcBef>
              <a:spcAft>
                <a:spcPts val="0"/>
              </a:spcAft>
              <a:buNone/>
            </a:pPr>
            <a:r>
              <a:rPr lang="en-US"/>
              <a:t>Treatment: usually requires ORIF due to disruption of germinal matrix in the physis</a:t>
            </a:r>
            <a:endParaRPr/>
          </a:p>
          <a:p>
            <a:pPr marL="0" lvl="0" indent="0" algn="l" rtl="0">
              <a:spcBef>
                <a:spcPts val="0"/>
              </a:spcBef>
              <a:spcAft>
                <a:spcPts val="0"/>
              </a:spcAft>
              <a:buNone/>
            </a:pPr>
            <a:endParaRPr/>
          </a:p>
          <a:p>
            <a:pPr marL="0" lvl="0" indent="0" algn="l" rtl="0">
              <a:spcBef>
                <a:spcPts val="0"/>
              </a:spcBef>
              <a:spcAft>
                <a:spcPts val="0"/>
              </a:spcAft>
              <a:buNone/>
            </a:pPr>
            <a:r>
              <a:rPr lang="en-US"/>
              <a:t>Prognosis: variable, depends on extent of injury and age of physis at the time of injury</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case courtesy of Dr Stefan Lazic, Radiopaedia.org, rID: 51225</a:t>
            </a:r>
            <a:endParaRPr/>
          </a:p>
        </p:txBody>
      </p:sp>
      <p:sp>
        <p:nvSpPr>
          <p:cNvPr id="187" name="Google Shape;1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Salter Harris V</a:t>
            </a:r>
            <a:endParaRPr/>
          </a:p>
          <a:p>
            <a:pPr marL="0" lvl="0" indent="0" algn="l" rtl="0">
              <a:spcBef>
                <a:spcPts val="0"/>
              </a:spcBef>
              <a:spcAft>
                <a:spcPts val="0"/>
              </a:spcAft>
              <a:buNone/>
            </a:pPr>
            <a:r>
              <a:rPr lang="en-US"/>
              <a:t>- Very subtle, usually missed on XR </a:t>
            </a:r>
            <a:endParaRPr/>
          </a:p>
          <a:p>
            <a:pPr marL="171450" lvl="0" indent="-171450" algn="l" rtl="0">
              <a:spcBef>
                <a:spcPts val="0"/>
              </a:spcBef>
              <a:spcAft>
                <a:spcPts val="0"/>
              </a:spcAft>
              <a:buClr>
                <a:schemeClr val="dk1"/>
              </a:buClr>
              <a:buSzPts val="1200"/>
              <a:buFont typeface="Calibri"/>
              <a:buChar char="-"/>
            </a:pPr>
            <a:r>
              <a:rPr lang="en-US"/>
              <a:t>Often only caught on injury follow up when noticing growth irregularity in the injured bone</a:t>
            </a:r>
            <a:endParaRPr/>
          </a:p>
          <a:p>
            <a:pPr marL="171450" lvl="0" indent="-171450" algn="l" rtl="0">
              <a:spcBef>
                <a:spcPts val="0"/>
              </a:spcBef>
              <a:spcAft>
                <a:spcPts val="0"/>
              </a:spcAft>
              <a:buClr>
                <a:schemeClr val="dk1"/>
              </a:buClr>
              <a:buSzPts val="1200"/>
              <a:buFont typeface="Calibri"/>
              <a:buChar char="-"/>
            </a:pPr>
            <a:r>
              <a:rPr lang="en-US"/>
              <a:t>Notice the physis appears much narrower than we would expect (compare to the previous distal tibia films!)</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Treatment: no definitive treatment as the growth plate is obliterated but ORIF attempted to relieve pressure and salvage whatever germinal matrix remains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Prognosis: extremely poor, usually results in arrest of growth at the affected location</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https://www.saem.org/cdem/education/online-education/peds-em-curriculum/fractures</a:t>
            </a:r>
            <a:endParaRPr/>
          </a:p>
        </p:txBody>
      </p:sp>
      <p:sp>
        <p:nvSpPr>
          <p:cNvPr id="199" name="Google Shape;1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Monkey bars– the most dangerous contraption known to children</a:t>
            </a:r>
            <a:endParaRPr/>
          </a:p>
          <a:p>
            <a:pPr marL="0" lvl="0" indent="0" algn="l" rtl="0">
              <a:spcBef>
                <a:spcPts val="0"/>
              </a:spcBef>
              <a:spcAft>
                <a:spcPts val="0"/>
              </a:spcAft>
              <a:buNone/>
            </a:pPr>
            <a:endParaRPr/>
          </a:p>
          <a:p>
            <a:pPr marL="0" lvl="0" indent="0" algn="l" rtl="0">
              <a:spcBef>
                <a:spcPts val="0"/>
              </a:spcBef>
              <a:spcAft>
                <a:spcPts val="0"/>
              </a:spcAft>
              <a:buNone/>
            </a:pPr>
            <a:r>
              <a:rPr lang="en-US"/>
              <a:t>You have a 7 y/o girl present to your emergency department after a fall from monkey bars. She has left arm pain after the fall with swelling in the mid-forearm. You get an x-ray that shows the following image…</a:t>
            </a:r>
            <a:endParaRPr/>
          </a:p>
        </p:txBody>
      </p:sp>
      <p:sp>
        <p:nvSpPr>
          <p:cNvPr id="219" name="Google Shape;2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do you see in this image? What kind of fracture is it?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 a greenstick fracture. You can see the radius has a partial-thickness fracture in the mid-shaft with cortical disruption on one side but not the other. These usually occur in the forearm or lower leg in children under 10 as they still have incompletely ossified cortices that can flex without breaking.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Treatment: closed reduction if significantly angulated (not our case), splinting/casting with ortho follow 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Acceptable angulation for ANY pediatric shaft forearm fracture: &lt;10 y/o=15-20 degrees or less, &gt;10y/o 10 degrees or less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Acceptable DORSAL angulation for a distal radius/ulna fracture: &lt;10y/o=30 degrees or less, &gt;10y/o=20 degrees or less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Prognosis: full recovery if angulation is reduced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case courtesy of Dr </a:t>
            </a:r>
            <a:r>
              <a:rPr lang="en-US" dirty="0" err="1"/>
              <a:t>Servet</a:t>
            </a:r>
            <a:r>
              <a:rPr lang="en-US" dirty="0"/>
              <a:t> </a:t>
            </a:r>
            <a:r>
              <a:rPr lang="en-US" dirty="0" err="1"/>
              <a:t>Kahveci</a:t>
            </a:r>
            <a:r>
              <a:rPr lang="en-US" dirty="0"/>
              <a:t>, </a:t>
            </a:r>
            <a:r>
              <a:rPr lang="en-US" dirty="0" err="1"/>
              <a:t>Radiopaedia.org</a:t>
            </a:r>
            <a:r>
              <a:rPr lang="en-US" dirty="0"/>
              <a:t>, </a:t>
            </a:r>
            <a:r>
              <a:rPr lang="en-US" dirty="0" err="1"/>
              <a:t>rID</a:t>
            </a:r>
            <a:r>
              <a:rPr lang="en-US" dirty="0"/>
              <a:t>: 85771</a:t>
            </a:r>
            <a:endParaRPr dirty="0"/>
          </a:p>
        </p:txBody>
      </p:sp>
      <p:sp>
        <p:nvSpPr>
          <p:cNvPr id="226" name="Google Shape;2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Children fall…a lot. This child looks like he may end up with a fall on outstretched hand (FOOSH) injury. </a:t>
            </a:r>
            <a:endParaRPr/>
          </a:p>
          <a:p>
            <a:pPr marL="0" lvl="0" indent="0" algn="l" rtl="0">
              <a:spcBef>
                <a:spcPts val="0"/>
              </a:spcBef>
              <a:spcAft>
                <a:spcPts val="0"/>
              </a:spcAft>
              <a:buNone/>
            </a:pPr>
            <a:endParaRPr/>
          </a:p>
          <a:p>
            <a:pPr marL="0" lvl="0" indent="0" algn="l" rtl="0">
              <a:spcBef>
                <a:spcPts val="0"/>
              </a:spcBef>
              <a:spcAft>
                <a:spcPts val="0"/>
              </a:spcAft>
              <a:buNone/>
            </a:pPr>
            <a:r>
              <a:rPr lang="en-US"/>
              <a:t>He presents to your emergency department with arm pain and the x-ray on then next slide.</a:t>
            </a:r>
            <a:endParaRPr/>
          </a:p>
        </p:txBody>
      </p:sp>
      <p:sp>
        <p:nvSpPr>
          <p:cNvPr id="240" name="Google Shape;2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do you see in this image? Any abnormalities?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is a buckle (torus) fracture of the radial metaphysis. These can be extremely easy to miss as they appear as a simple “bump” on most AP views of the forearm/wrist.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Looking at the lateral view, it becomes much more clear there is a deformity of the cortex in the distal radius with slight angulation.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Buckle fractures occur when the inner trabeculae of the bone compresses and causes a buckling of the cortex without an actual fracture. They usually only occur in children under the age of 10 due to their cortical elasticity. Do not confuse this with a bucket handle fracture, which is a much more sinister entity!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Treatment: recent data has shown that simple removable forearm splints (or lower extremity splints) with PCP follow up is enough for simple buckle fractures, reduction not usually necessary as significant angulation is difficult without a cortical break.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Prognosis: usually full recovery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case courtesy of Dr </a:t>
            </a:r>
            <a:r>
              <a:rPr lang="en-US" dirty="0" err="1"/>
              <a:t>Pir</a:t>
            </a:r>
            <a:r>
              <a:rPr lang="en-US" dirty="0"/>
              <a:t> Abdul </a:t>
            </a:r>
            <a:r>
              <a:rPr lang="en-US" dirty="0" err="1"/>
              <a:t>Ahad</a:t>
            </a:r>
            <a:r>
              <a:rPr lang="en-US" dirty="0"/>
              <a:t> Aziz Qureshi, </a:t>
            </a:r>
            <a:r>
              <a:rPr lang="en-US" dirty="0" err="1"/>
              <a:t>Radiopaedia.org</a:t>
            </a:r>
            <a:r>
              <a:rPr lang="en-US" dirty="0"/>
              <a:t>, </a:t>
            </a:r>
            <a:r>
              <a:rPr lang="en-US" dirty="0" err="1"/>
              <a:t>rID</a:t>
            </a:r>
            <a:r>
              <a:rPr lang="en-US" dirty="0"/>
              <a:t>: 60785</a:t>
            </a:r>
            <a:endParaRPr dirty="0"/>
          </a:p>
        </p:txBody>
      </p:sp>
      <p:sp>
        <p:nvSpPr>
          <p:cNvPr id="247" name="Google Shape;2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up, you have a high school long-jumper coming in with L hip pain after her last jump. You see her and her x-ray on the next slide. </a:t>
            </a:r>
            <a:endParaRPr/>
          </a:p>
        </p:txBody>
      </p:sp>
      <p:sp>
        <p:nvSpPr>
          <p:cNvPr id="263" name="Google Shape;26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 you see with this AP view of the pelvis?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is an apophyseal avulsion of the L anterior superior iliac spine (ASIS). You can also see a normal physis at the bilateral ileac crests, which can often be mistaken for a fracture. </a:t>
            </a:r>
            <a:endParaRPr/>
          </a:p>
          <a:p>
            <a:pPr marL="0" lvl="0" indent="0" algn="l" rtl="0">
              <a:spcBef>
                <a:spcPts val="0"/>
              </a:spcBef>
              <a:spcAft>
                <a:spcPts val="0"/>
              </a:spcAft>
              <a:buNone/>
            </a:pPr>
            <a:endParaRPr/>
          </a:p>
          <a:p>
            <a:pPr marL="0" lvl="0" indent="0" algn="l" rtl="0">
              <a:spcBef>
                <a:spcPts val="0"/>
              </a:spcBef>
              <a:spcAft>
                <a:spcPts val="0"/>
              </a:spcAft>
              <a:buNone/>
            </a:pPr>
            <a:r>
              <a:rPr lang="en-US"/>
              <a:t>Apophyseal avulsion fractures are usually found in the pelvis (though do occur in long bones much less frequently) and are caused by sudden high-force muscle contractions during a kick, jump, etc. </a:t>
            </a:r>
            <a:endParaRPr/>
          </a:p>
          <a:p>
            <a:pPr marL="0" lvl="0" indent="0" algn="l" rtl="0">
              <a:spcBef>
                <a:spcPts val="0"/>
              </a:spcBef>
              <a:spcAft>
                <a:spcPts val="0"/>
              </a:spcAft>
              <a:buNone/>
            </a:pPr>
            <a:endParaRPr/>
          </a:p>
          <a:p>
            <a:pPr marL="0" lvl="0" indent="0" algn="l" rtl="0">
              <a:spcBef>
                <a:spcPts val="0"/>
              </a:spcBef>
              <a:spcAft>
                <a:spcPts val="0"/>
              </a:spcAft>
              <a:buNone/>
            </a:pPr>
            <a:r>
              <a:rPr lang="en-US"/>
              <a:t>Treatment: usually conservative though ORIF can be done if a there’s a large displacement or if the athlete needs a high-functioning quick return</a:t>
            </a:r>
            <a:endParaRPr/>
          </a:p>
          <a:p>
            <a:pPr marL="0" lvl="0" indent="0" algn="l" rtl="0">
              <a:spcBef>
                <a:spcPts val="0"/>
              </a:spcBef>
              <a:spcAft>
                <a:spcPts val="0"/>
              </a:spcAft>
              <a:buNone/>
            </a:pPr>
            <a:endParaRPr/>
          </a:p>
          <a:p>
            <a:pPr marL="0" lvl="0" indent="0" algn="l" rtl="0">
              <a:spcBef>
                <a:spcPts val="0"/>
              </a:spcBef>
              <a:spcAft>
                <a:spcPts val="0"/>
              </a:spcAft>
              <a:buNone/>
            </a:pPr>
            <a:r>
              <a:rPr lang="en-US"/>
              <a:t>Prognosis: usually complete return of function with PT</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Case courtesy of Dr Mark Holland, Radiopaedia.org, rID: 16820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9" name="Google Shape;26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Later, a 4-year-old presents with L upper shoulder pain after a fall as seen above.</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https://www.youtube.com/watch?v=n5s6sAV3emk</a:t>
            </a:r>
            <a:endParaRPr/>
          </a:p>
        </p:txBody>
      </p:sp>
      <p:sp>
        <p:nvSpPr>
          <p:cNvPr id="283" name="Google Shape;28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x-ray appears as above. Thoughts?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is a midshaft clavicle fracture on the left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Treatment: sling for comfort with progressive movement over the next several weeks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Prognosis: usually complete return of function and appearance, though the appearance not return to normal in older children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https://</a:t>
            </a:r>
            <a:r>
              <a:rPr lang="en-US" dirty="0" err="1"/>
              <a:t>www.orthobullets.com</a:t>
            </a:r>
            <a:r>
              <a:rPr lang="en-US" dirty="0"/>
              <a:t>/pediatrics/322128/clavicle-shaft-fracture--pediatric</a:t>
            </a:r>
            <a:endParaRPr dirty="0"/>
          </a:p>
        </p:txBody>
      </p:sp>
      <p:sp>
        <p:nvSpPr>
          <p:cNvPr id="290" name="Google Shape;29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 financial disclosures </a:t>
            </a: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Oof…this looks like it could be another FOOSH…and this kid comes in with arm pain and inability to bend the elbow…</a:t>
            </a:r>
            <a:endParaRPr/>
          </a:p>
        </p:txBody>
      </p:sp>
      <p:sp>
        <p:nvSpPr>
          <p:cNvPr id="304" name="Google Shape;30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Uh oh…so what do we see 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looks like a Type I Supracondylar fracture. You can identify this by tracing the anterior humeral line down through the capitellum. In a normal elbow, this line would pass through the middle of the capitellum.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look at this film, the line passes along the anterior portion of the capitellum. This indicates a subtle type I supracondylar fracture. There is also a type II (posterior plan intact) and III (posterior and anterior plane disruption) depending on the severity of displacement of the distal fragment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Treatment: Type I treated with long arm cast at 90 degrees of elbow flexion. Type II can be treated similarly if there is no comminution and the anterior humeral line is through the capitellum (unlike above). Type II that doesn’t meet criteria and III will need either ORIF or percutaneous pinning. </a:t>
            </a:r>
            <a:endParaRPr dirty="0"/>
          </a:p>
          <a:p>
            <a:pPr marL="0" lvl="0" indent="0" algn="l" rtl="0">
              <a:spcBef>
                <a:spcPts val="0"/>
              </a:spcBef>
              <a:spcAft>
                <a:spcPts val="0"/>
              </a:spcAft>
              <a:buNone/>
            </a:pPr>
            <a:br>
              <a:rPr lang="en-US" dirty="0"/>
            </a:br>
            <a:r>
              <a:rPr lang="en-US" dirty="0"/>
              <a:t>Prognosis: usually full recovery if treated correctly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Case courtesy of Assoc Prof Frank Gaillard, </a:t>
            </a:r>
            <a:r>
              <a:rPr lang="en-US" dirty="0" err="1"/>
              <a:t>Radiopaedia.org</a:t>
            </a:r>
            <a:r>
              <a:rPr lang="en-US" dirty="0"/>
              <a:t>, </a:t>
            </a:r>
            <a:r>
              <a:rPr lang="en-US" dirty="0" err="1"/>
              <a:t>rID</a:t>
            </a:r>
            <a:r>
              <a:rPr lang="en-US" dirty="0"/>
              <a:t>: 10445</a:t>
            </a:r>
            <a:endParaRPr dirty="0"/>
          </a:p>
        </p:txBody>
      </p:sp>
      <p:sp>
        <p:nvSpPr>
          <p:cNvPr id="311" name="Google Shape;31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Finally, a high school basketball player presents with knee pain after jumping for a shot as seen in the photo…</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https://www.mercurynews.com/2018/03/03/ccs-basketball-power-outage-at-independence-games-moved/</a:t>
            </a:r>
            <a:endParaRPr/>
          </a:p>
        </p:txBody>
      </p:sp>
      <p:sp>
        <p:nvSpPr>
          <p:cNvPr id="325" name="Google Shape;32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of course get some x-rays because this is a fracture lecture, and you get this film…what are your thoughts?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Somewhat looks like it could be Osgood-Schlatter disease, right? This is actually a tibial tubercle fracture. We make this distinction by the displacement of the fracture/avulsion fragment in the tubercle fracture vs simply fragmenting/irritation in Osgood-Schlatter.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examine the knee extensor mechanism to evaluate the degree of avulsion and mechanical disability.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is a classification system based the degree of displacement and the exact fracture pattern. The classifications can get quite complicated (Type I-V), but the major difference is the more distal the fracture line, the less severe the injury.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Treatment: Type 1 (distal ossification center fracture line) and without significant displacement can be casted/splinted, any other type or with significant displacement either needs closed reduction attempt or ORIF.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Prognosis: usually return of full function if treated appropriately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Case courtesy of Dr </a:t>
            </a:r>
            <a:r>
              <a:rPr lang="en-US" dirty="0" err="1"/>
              <a:t>Dayu</a:t>
            </a:r>
            <a:r>
              <a:rPr lang="en-US" dirty="0"/>
              <a:t> Gai, </a:t>
            </a:r>
            <a:r>
              <a:rPr lang="en-US" dirty="0" err="1"/>
              <a:t>Radiopaedia.org</a:t>
            </a:r>
            <a:r>
              <a:rPr lang="en-US" dirty="0"/>
              <a:t>, </a:t>
            </a:r>
            <a:r>
              <a:rPr lang="en-US" dirty="0" err="1"/>
              <a:t>rID</a:t>
            </a:r>
            <a:r>
              <a:rPr lang="en-US" dirty="0"/>
              <a:t>: 61578</a:t>
            </a:r>
            <a:endParaRPr dirty="0"/>
          </a:p>
        </p:txBody>
      </p:sp>
      <p:sp>
        <p:nvSpPr>
          <p:cNvPr id="332" name="Google Shape;33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credit: https://www.jbjs.org/search.php?sortby=date&amp;sortorder=desc&amp;start=2600&amp;type=imagegroup&amp;query=hip</a:t>
            </a:r>
            <a:endParaRPr/>
          </a:p>
          <a:p>
            <a:pPr marL="0" lvl="0" indent="0" algn="l" rtl="0">
              <a:spcBef>
                <a:spcPts val="0"/>
              </a:spcBef>
              <a:spcAft>
                <a:spcPts val="0"/>
              </a:spcAft>
              <a:buNone/>
            </a:pPr>
            <a:endParaRPr/>
          </a:p>
        </p:txBody>
      </p:sp>
      <p:sp>
        <p:nvSpPr>
          <p:cNvPr id="340" name="Google Shape;34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778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 lateral elbow x-ray of an adolescent child. What age do you think this child is? Do you you see a fracture in this X-ray? </a:t>
            </a:r>
          </a:p>
          <a:p>
            <a:pPr marL="0" lvl="0" indent="0" algn="l" rtl="0">
              <a:spcBef>
                <a:spcPts val="0"/>
              </a:spcBef>
              <a:spcAft>
                <a:spcPts val="0"/>
              </a:spcAft>
              <a:buNone/>
            </a:pPr>
            <a:endParaRPr dirty="0"/>
          </a:p>
          <a:p>
            <a:pPr marL="0" lvl="0" indent="0" algn="l" rtl="0">
              <a:spcBef>
                <a:spcPts val="0"/>
              </a:spcBef>
              <a:spcAft>
                <a:spcPts val="0"/>
              </a:spcAft>
              <a:buNone/>
            </a:pPr>
            <a:r>
              <a:rPr lang="en-US" dirty="0"/>
              <a:t>No fracture, normal ~7-10 y/o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case courtesy of Dr Ian </a:t>
            </a:r>
            <a:r>
              <a:rPr lang="en-US" dirty="0" err="1"/>
              <a:t>Bickle</a:t>
            </a:r>
            <a:r>
              <a:rPr lang="en-US" dirty="0"/>
              <a:t>, </a:t>
            </a:r>
            <a:r>
              <a:rPr lang="en-US" dirty="0" err="1"/>
              <a:t>Radiopaedia.org</a:t>
            </a:r>
            <a:r>
              <a:rPr lang="en-US" dirty="0"/>
              <a:t>, </a:t>
            </a:r>
            <a:r>
              <a:rPr lang="en-US" dirty="0" err="1"/>
              <a:t>rID</a:t>
            </a:r>
            <a:r>
              <a:rPr lang="en-US" dirty="0"/>
              <a:t>: 46508</a:t>
            </a: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another adolescent elbow x-ray. How about this one? Any guesses on the age? Any fractures or other abnormalities?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Lateral epicondyle avulsion fracture in a 10-12 y/o</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credit: case courtesy of Assoc Prof Frank Gaillard, </a:t>
            </a:r>
            <a:r>
              <a:rPr lang="en-US" dirty="0" err="1"/>
              <a:t>Radiopaedia.org</a:t>
            </a:r>
            <a:r>
              <a:rPr lang="en-US" dirty="0"/>
              <a:t>, </a:t>
            </a:r>
            <a:r>
              <a:rPr lang="en-US" dirty="0" err="1"/>
              <a:t>rID</a:t>
            </a:r>
            <a:r>
              <a:rPr lang="en-US" dirty="0"/>
              <a:t>: 10356</a:t>
            </a:r>
            <a:endParaRPr dirty="0"/>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32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11-year-old elbow with the ossification centers outlined</a:t>
            </a:r>
            <a:endParaRPr/>
          </a:p>
          <a:p>
            <a:pPr marL="0" lvl="0" indent="0" algn="l" rtl="0">
              <a:spcBef>
                <a:spcPts val="0"/>
              </a:spcBef>
              <a:spcAft>
                <a:spcPts val="0"/>
              </a:spcAft>
              <a:buNone/>
            </a:pPr>
            <a:endParaRPr/>
          </a:p>
          <a:p>
            <a:pPr marL="0" lvl="0" indent="0" algn="l" rtl="0">
              <a:spcBef>
                <a:spcPts val="0"/>
              </a:spcBef>
              <a:spcAft>
                <a:spcPts val="0"/>
              </a:spcAft>
              <a:buNone/>
            </a:pPr>
            <a:r>
              <a:rPr lang="en-US"/>
              <a:t>Image credit: case courtesy of Dr Andrew Dixon, Radiopaedia.org, rID: 20908</a:t>
            </a: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teenager falls in a situation as seen in the photo here. </a:t>
            </a:r>
            <a:endParaRPr dirty="0"/>
          </a:p>
          <a:p>
            <a:pPr marL="0" lvl="0" indent="0" algn="l" rtl="0">
              <a:spcBef>
                <a:spcPts val="0"/>
              </a:spcBef>
              <a:spcAft>
                <a:spcPts val="0"/>
              </a:spcAft>
              <a:buNone/>
            </a:pPr>
            <a:r>
              <a:rPr lang="en-US" dirty="0"/>
              <a:t>1. What are some common pediatric fracture patterns?</a:t>
            </a:r>
            <a:endParaRPr dirty="0"/>
          </a:p>
          <a:p>
            <a:pPr marL="0" lvl="0" indent="0" algn="l" rtl="0">
              <a:spcBef>
                <a:spcPts val="0"/>
              </a:spcBef>
              <a:spcAft>
                <a:spcPts val="0"/>
              </a:spcAft>
              <a:buNone/>
            </a:pPr>
            <a:r>
              <a:rPr lang="en-US" dirty="0"/>
              <a:t>- Salter Harris fracture</a:t>
            </a:r>
            <a:endParaRPr dirty="0"/>
          </a:p>
          <a:p>
            <a:pPr marL="0" lvl="0" indent="0" algn="l" rtl="0">
              <a:spcBef>
                <a:spcPts val="0"/>
              </a:spcBef>
              <a:spcAft>
                <a:spcPts val="0"/>
              </a:spcAft>
              <a:buNone/>
            </a:pPr>
            <a:r>
              <a:rPr lang="en-US" dirty="0"/>
              <a:t>- Supracondylar fracture </a:t>
            </a:r>
            <a:endParaRPr dirty="0"/>
          </a:p>
          <a:p>
            <a:pPr marL="0" lvl="0" indent="0" algn="l" rtl="0">
              <a:spcBef>
                <a:spcPts val="0"/>
              </a:spcBef>
              <a:spcAft>
                <a:spcPts val="0"/>
              </a:spcAft>
              <a:buNone/>
            </a:pPr>
            <a:r>
              <a:rPr lang="en-US" dirty="0"/>
              <a:t>- Torus/Buckle fracture</a:t>
            </a:r>
            <a:endParaRPr dirty="0"/>
          </a:p>
          <a:p>
            <a:pPr marL="171450" lvl="0" indent="-171450" algn="l" rtl="0">
              <a:spcBef>
                <a:spcPts val="0"/>
              </a:spcBef>
              <a:spcAft>
                <a:spcPts val="0"/>
              </a:spcAft>
              <a:buClr>
                <a:schemeClr val="dk1"/>
              </a:buClr>
              <a:buSzPts val="1200"/>
              <a:buFont typeface="Calibri"/>
              <a:buChar char="-"/>
            </a:pPr>
            <a:r>
              <a:rPr lang="en-US" dirty="0"/>
              <a:t>Greenstick fracture</a:t>
            </a:r>
            <a:endParaRPr dirty="0"/>
          </a:p>
          <a:p>
            <a:pPr marL="171450" lvl="0" indent="-171450" algn="l" rtl="0">
              <a:spcBef>
                <a:spcPts val="0"/>
              </a:spcBef>
              <a:spcAft>
                <a:spcPts val="0"/>
              </a:spcAft>
              <a:buClr>
                <a:schemeClr val="dk1"/>
              </a:buClr>
              <a:buSzPts val="1200"/>
              <a:buFont typeface="Calibri"/>
              <a:buChar char="-"/>
            </a:pPr>
            <a:r>
              <a:rPr lang="en-US" dirty="0"/>
              <a:t>Apophyseal avulsion fracture</a:t>
            </a:r>
            <a:endParaRPr dirty="0"/>
          </a:p>
          <a:p>
            <a:pPr marL="171450" lvl="0" indent="-171450" algn="l" rtl="0">
              <a:spcBef>
                <a:spcPts val="0"/>
              </a:spcBef>
              <a:spcAft>
                <a:spcPts val="0"/>
              </a:spcAft>
              <a:buClr>
                <a:schemeClr val="dk1"/>
              </a:buClr>
              <a:buSzPts val="1200"/>
              <a:buFont typeface="Calibri"/>
              <a:buChar char="-"/>
            </a:pPr>
            <a:r>
              <a:rPr lang="en-US" dirty="0"/>
              <a:t>Midshaft clavicle fracture</a:t>
            </a:r>
            <a:endParaRPr dirty="0"/>
          </a:p>
          <a:p>
            <a:pPr marL="171450" lvl="0" indent="-171450" algn="l" rtl="0">
              <a:spcBef>
                <a:spcPts val="0"/>
              </a:spcBef>
              <a:spcAft>
                <a:spcPts val="0"/>
              </a:spcAft>
              <a:buClr>
                <a:schemeClr val="dk1"/>
              </a:buClr>
              <a:buSzPts val="1200"/>
              <a:buFont typeface="Calibri"/>
              <a:buChar char="-"/>
            </a:pPr>
            <a:r>
              <a:rPr lang="en-US" dirty="0"/>
              <a:t>Supracondylar fracture</a:t>
            </a:r>
          </a:p>
          <a:p>
            <a:pPr marL="0" lvl="0" indent="0" algn="l" rtl="0">
              <a:spcBef>
                <a:spcPts val="0"/>
              </a:spcBef>
              <a:spcAft>
                <a:spcPts val="0"/>
              </a:spcAft>
              <a:buClr>
                <a:schemeClr val="dk1"/>
              </a:buClr>
              <a:buSzPts val="1200"/>
              <a:buFont typeface="Calibri"/>
              <a:buNone/>
            </a:pPr>
            <a:r>
              <a:rPr lang="en-US" dirty="0"/>
              <a:t>2. What are some common complications of these fractures if treated incorrectly? </a:t>
            </a:r>
          </a:p>
          <a:p>
            <a:pPr marL="171450" lvl="0" indent="-171450" algn="l" rtl="0">
              <a:spcBef>
                <a:spcPts val="0"/>
              </a:spcBef>
              <a:spcAft>
                <a:spcPts val="0"/>
              </a:spcAft>
              <a:buClr>
                <a:schemeClr val="dk1"/>
              </a:buClr>
              <a:buSzPts val="1200"/>
              <a:buFont typeface="Calibri"/>
              <a:buChar char="-"/>
            </a:pPr>
            <a:r>
              <a:rPr lang="en-US" dirty="0"/>
              <a:t>Neurovascular compromise</a:t>
            </a:r>
            <a:endParaRPr dirty="0"/>
          </a:p>
          <a:p>
            <a:pPr marL="171450" lvl="0" indent="-171450" algn="l" rtl="0">
              <a:spcBef>
                <a:spcPts val="0"/>
              </a:spcBef>
              <a:spcAft>
                <a:spcPts val="0"/>
              </a:spcAft>
              <a:buClr>
                <a:schemeClr val="dk1"/>
              </a:buClr>
              <a:buSzPts val="1200"/>
              <a:buFont typeface="Calibri"/>
              <a:buChar char="-"/>
            </a:pPr>
            <a:r>
              <a:rPr lang="en-US" dirty="0"/>
              <a:t>Asymmetrical bone growth </a:t>
            </a:r>
            <a:endParaRPr dirty="0"/>
          </a:p>
          <a:p>
            <a:pPr marL="171450" lvl="0" indent="-171450" algn="l" rtl="0">
              <a:spcBef>
                <a:spcPts val="0"/>
              </a:spcBef>
              <a:spcAft>
                <a:spcPts val="0"/>
              </a:spcAft>
              <a:buClr>
                <a:schemeClr val="dk1"/>
              </a:buClr>
              <a:buSzPts val="1200"/>
              <a:buFont typeface="Calibri"/>
              <a:buChar char="-"/>
            </a:pPr>
            <a:r>
              <a:rPr lang="en-US" dirty="0"/>
              <a:t>Malunion/Nonunion</a:t>
            </a:r>
            <a:endParaRPr dirty="0"/>
          </a:p>
          <a:p>
            <a:pPr marL="171450" lvl="0" indent="-95250" algn="l" rtl="0">
              <a:spcBef>
                <a:spcPts val="0"/>
              </a:spcBef>
              <a:spcAft>
                <a:spcPts val="0"/>
              </a:spcAft>
              <a:buClr>
                <a:schemeClr val="dk1"/>
              </a:buClr>
              <a:buSzPts val="1200"/>
              <a:buFont typeface="Calibri"/>
              <a:buNone/>
            </a:pPr>
            <a:endParaRPr dirty="0"/>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9"/>
        <p:cNvGrpSpPr/>
        <p:nvPr/>
      </p:nvGrpSpPr>
      <p:grpSpPr>
        <a:xfrm>
          <a:off x="0" y="0"/>
          <a:ext cx="0" cy="0"/>
          <a:chOff x="0" y="0"/>
          <a:chExt cx="0" cy="0"/>
        </a:xfrm>
      </p:grpSpPr>
      <p:sp>
        <p:nvSpPr>
          <p:cNvPr id="100" name="Google Shape;100;p1"/>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p1"/>
          <p:cNvPicPr preferRelativeResize="0"/>
          <p:nvPr/>
        </p:nvPicPr>
        <p:blipFill rotWithShape="1">
          <a:blip r:embed="rId3">
            <a:alphaModFix amt="94000"/>
          </a:blip>
          <a:srcRect t="1" b="15729"/>
          <a:stretch/>
        </p:blipFill>
        <p:spPr>
          <a:xfrm>
            <a:off x="20" y="1"/>
            <a:ext cx="12191980" cy="6857999"/>
          </a:xfrm>
          <a:prstGeom prst="rect">
            <a:avLst/>
          </a:prstGeom>
          <a:noFill/>
          <a:ln>
            <a:noFill/>
          </a:ln>
        </p:spPr>
      </p:pic>
      <p:sp>
        <p:nvSpPr>
          <p:cNvPr id="102" name="Google Shape;102;p1"/>
          <p:cNvSpPr txBox="1">
            <a:spLocks noGrp="1"/>
          </p:cNvSpPr>
          <p:nvPr>
            <p:ph type="ctrTitle"/>
          </p:nvPr>
        </p:nvSpPr>
        <p:spPr>
          <a:xfrm>
            <a:off x="6257925" y="136525"/>
            <a:ext cx="5934075" cy="146367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n-US">
                <a:solidFill>
                  <a:srgbClr val="FFFFFF"/>
                </a:solidFill>
              </a:rPr>
              <a:t>Pediatric Fractures</a:t>
            </a:r>
            <a:endParaRPr/>
          </a:p>
        </p:txBody>
      </p:sp>
      <p:sp>
        <p:nvSpPr>
          <p:cNvPr id="103" name="Google Shape;103;p1"/>
          <p:cNvSpPr txBox="1">
            <a:spLocks noGrp="1"/>
          </p:cNvSpPr>
          <p:nvPr>
            <p:ph type="subTitle" idx="1"/>
          </p:nvPr>
        </p:nvSpPr>
        <p:spPr>
          <a:xfrm>
            <a:off x="1524000" y="4159404"/>
            <a:ext cx="9144000" cy="109839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p9" descr="Shape&#10;&#10;Description automatically generated"/>
          <p:cNvPicPr preferRelativeResize="0">
            <a:picLocks noGrp="1"/>
          </p:cNvPicPr>
          <p:nvPr>
            <p:ph type="body" idx="1"/>
          </p:nvPr>
        </p:nvPicPr>
        <p:blipFill rotWithShape="1">
          <a:blip r:embed="rId3">
            <a:alphaModFix/>
          </a:blip>
          <a:srcRect/>
          <a:stretch/>
        </p:blipFill>
        <p:spPr>
          <a:xfrm>
            <a:off x="643467" y="852678"/>
            <a:ext cx="10905066" cy="51526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6" name="Google Shape;166;p10" descr="A picture containing text&#10;&#10;Description automatically generated"/>
          <p:cNvPicPr preferRelativeResize="0">
            <a:picLocks noGrp="1"/>
          </p:cNvPicPr>
          <p:nvPr>
            <p:ph type="body" idx="1"/>
          </p:nvPr>
        </p:nvPicPr>
        <p:blipFill rotWithShape="1">
          <a:blip r:embed="rId3">
            <a:alphaModFix/>
          </a:blip>
          <a:srcRect/>
          <a:stretch/>
        </p:blipFill>
        <p:spPr>
          <a:xfrm>
            <a:off x="1463040" y="-489676"/>
            <a:ext cx="10378439" cy="12669999"/>
          </a:xfrm>
          <a:prstGeom prst="rect">
            <a:avLst/>
          </a:prstGeom>
          <a:noFill/>
          <a:ln>
            <a:noFill/>
          </a:ln>
        </p:spPr>
      </p:pic>
      <p:sp>
        <p:nvSpPr>
          <p:cNvPr id="167" name="Google Shape;167;p10"/>
          <p:cNvSpPr/>
          <p:nvPr/>
        </p:nvSpPr>
        <p:spPr>
          <a:xfrm rot="2686257">
            <a:off x="4297680" y="1828800"/>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4" name="Google Shape;174;p11" descr="A close-up of a foot&#10;&#10;Description automatically generated with low confidence"/>
          <p:cNvPicPr preferRelativeResize="0">
            <a:picLocks noGrp="1"/>
          </p:cNvPicPr>
          <p:nvPr>
            <p:ph type="body" idx="1"/>
          </p:nvPr>
        </p:nvPicPr>
        <p:blipFill rotWithShape="1">
          <a:blip r:embed="rId3">
            <a:alphaModFix/>
          </a:blip>
          <a:srcRect/>
          <a:stretch/>
        </p:blipFill>
        <p:spPr>
          <a:xfrm>
            <a:off x="2659380" y="-1702710"/>
            <a:ext cx="6873240" cy="10263420"/>
          </a:xfrm>
          <a:prstGeom prst="rect">
            <a:avLst/>
          </a:prstGeom>
          <a:noFill/>
          <a:ln>
            <a:noFill/>
          </a:ln>
        </p:spPr>
      </p:pic>
      <p:sp>
        <p:nvSpPr>
          <p:cNvPr id="175" name="Google Shape;175;p11"/>
          <p:cNvSpPr/>
          <p:nvPr/>
        </p:nvSpPr>
        <p:spPr>
          <a:xfrm rot="7701931">
            <a:off x="6537960" y="1181209"/>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12" descr="A picture containing handwear, white&#10;&#10;Description automatically generated"/>
          <p:cNvPicPr preferRelativeResize="0">
            <a:picLocks noGrp="1"/>
          </p:cNvPicPr>
          <p:nvPr>
            <p:ph type="body" idx="1"/>
          </p:nvPr>
        </p:nvPicPr>
        <p:blipFill rotWithShape="1">
          <a:blip r:embed="rId3">
            <a:alphaModFix/>
          </a:blip>
          <a:srcRect t="32610" b="28303"/>
          <a:stretch/>
        </p:blipFill>
        <p:spPr>
          <a:xfrm>
            <a:off x="20" y="1282"/>
            <a:ext cx="12191980" cy="6856718"/>
          </a:xfrm>
          <a:prstGeom prst="rect">
            <a:avLst/>
          </a:prstGeom>
          <a:noFill/>
          <a:ln>
            <a:noFill/>
          </a:ln>
        </p:spPr>
      </p:pic>
      <p:sp>
        <p:nvSpPr>
          <p:cNvPr id="183" name="Google Shape;183;p12"/>
          <p:cNvSpPr/>
          <p:nvPr/>
        </p:nvSpPr>
        <p:spPr>
          <a:xfrm rot="-7497034">
            <a:off x="9525000" y="2601015"/>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13"/>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13"/>
          <p:cNvSpPr/>
          <p:nvPr/>
        </p:nvSpPr>
        <p:spPr>
          <a:xfrm>
            <a:off x="187388" y="181576"/>
            <a:ext cx="11823637" cy="65010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1" name="Google Shape;191;p13" descr="A picture containing indoor, X-ray film&#10;&#10;Description automatically generated"/>
          <p:cNvPicPr preferRelativeResize="0"/>
          <p:nvPr/>
        </p:nvPicPr>
        <p:blipFill rotWithShape="1">
          <a:blip r:embed="rId3">
            <a:alphaModFix/>
          </a:blip>
          <a:srcRect t="32849" r="-1" b="7537"/>
          <a:stretch/>
        </p:blipFill>
        <p:spPr>
          <a:xfrm>
            <a:off x="181899" y="182880"/>
            <a:ext cx="5915025" cy="6499784"/>
          </a:xfrm>
          <a:prstGeom prst="rect">
            <a:avLst/>
          </a:prstGeom>
          <a:noFill/>
          <a:ln>
            <a:noFill/>
          </a:ln>
        </p:spPr>
      </p:pic>
      <p:pic>
        <p:nvPicPr>
          <p:cNvPr id="192" name="Google Shape;192;p13" descr="A close-up of a cell phone&#10;&#10;Description automatically generated with low confidence"/>
          <p:cNvPicPr preferRelativeResize="0"/>
          <p:nvPr/>
        </p:nvPicPr>
        <p:blipFill rotWithShape="1">
          <a:blip r:embed="rId4">
            <a:alphaModFix/>
          </a:blip>
          <a:srcRect t="28757" r="-1" b="4760"/>
          <a:stretch/>
        </p:blipFill>
        <p:spPr>
          <a:xfrm>
            <a:off x="6095156" y="182880"/>
            <a:ext cx="5915025" cy="6499784"/>
          </a:xfrm>
          <a:prstGeom prst="rect">
            <a:avLst/>
          </a:prstGeom>
          <a:noFill/>
          <a:ln>
            <a:noFill/>
          </a:ln>
        </p:spPr>
      </p:pic>
      <p:sp>
        <p:nvSpPr>
          <p:cNvPr id="193" name="Google Shape;193;p13"/>
          <p:cNvSpPr/>
          <p:nvPr/>
        </p:nvSpPr>
        <p:spPr>
          <a:xfrm>
            <a:off x="844614" y="624840"/>
            <a:ext cx="740346" cy="274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13"/>
          <p:cNvSpPr/>
          <p:nvPr/>
        </p:nvSpPr>
        <p:spPr>
          <a:xfrm rot="-3412095">
            <a:off x="2260967" y="3530656"/>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3"/>
          <p:cNvSpPr/>
          <p:nvPr/>
        </p:nvSpPr>
        <p:spPr>
          <a:xfrm rot="8790949">
            <a:off x="9204959" y="1610416"/>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0"/>
        <p:cNvGrpSpPr/>
        <p:nvPr/>
      </p:nvGrpSpPr>
      <p:grpSpPr>
        <a:xfrm>
          <a:off x="0" y="0"/>
          <a:ext cx="0" cy="0"/>
          <a:chOff x="0" y="0"/>
          <a:chExt cx="0" cy="0"/>
        </a:xfrm>
      </p:grpSpPr>
      <p:sp>
        <p:nvSpPr>
          <p:cNvPr id="201" name="Google Shape;20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2" name="Google Shape;202;p14" descr="A picture containing X-ray film, blur&#10;&#10;Description automatically generated"/>
          <p:cNvPicPr preferRelativeResize="0">
            <a:picLocks noGrp="1"/>
          </p:cNvPicPr>
          <p:nvPr>
            <p:ph type="body" idx="1"/>
          </p:nvPr>
        </p:nvPicPr>
        <p:blipFill rotWithShape="1">
          <a:blip r:embed="rId3">
            <a:alphaModFix/>
          </a:blip>
          <a:srcRect/>
          <a:stretch/>
        </p:blipFill>
        <p:spPr>
          <a:xfrm>
            <a:off x="3032125" y="785047"/>
            <a:ext cx="6127750" cy="5287906"/>
          </a:xfrm>
          <a:prstGeom prst="rect">
            <a:avLst/>
          </a:prstGeom>
          <a:noFill/>
          <a:ln>
            <a:noFill/>
          </a:ln>
        </p:spPr>
      </p:pic>
      <p:sp>
        <p:nvSpPr>
          <p:cNvPr id="203" name="Google Shape;203;p14"/>
          <p:cNvSpPr/>
          <p:nvPr/>
        </p:nvSpPr>
        <p:spPr>
          <a:xfrm>
            <a:off x="2687687" y="2783896"/>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Salter Harris Fractures</a:t>
            </a:r>
            <a:endParaRPr/>
          </a:p>
        </p:txBody>
      </p:sp>
      <p:sp>
        <p:nvSpPr>
          <p:cNvPr id="209" name="Google Shape;20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dirty="0"/>
              <a:t>Found in any bone with a physis</a:t>
            </a:r>
            <a:endParaRPr dirty="0"/>
          </a:p>
          <a:p>
            <a:pPr marL="228600" lvl="0" indent="-228600" algn="l" rtl="0">
              <a:lnSpc>
                <a:spcPct val="90000"/>
              </a:lnSpc>
              <a:spcBef>
                <a:spcPts val="1000"/>
              </a:spcBef>
              <a:spcAft>
                <a:spcPts val="0"/>
              </a:spcAft>
              <a:buClr>
                <a:schemeClr val="dk1"/>
              </a:buClr>
              <a:buSzPts val="2800"/>
              <a:buChar char="•"/>
            </a:pPr>
            <a:r>
              <a:rPr lang="en-US" dirty="0"/>
              <a:t>Treatment: varied, Type I and II generally closed reduction and splint, Type III/IV/V more likely to require ORIF</a:t>
            </a:r>
            <a:endParaRPr dirty="0"/>
          </a:p>
          <a:p>
            <a:pPr marL="228600" lvl="0" indent="-228600" algn="l" rtl="0">
              <a:lnSpc>
                <a:spcPct val="90000"/>
              </a:lnSpc>
              <a:spcBef>
                <a:spcPts val="1000"/>
              </a:spcBef>
              <a:spcAft>
                <a:spcPts val="0"/>
              </a:spcAft>
              <a:buClr>
                <a:schemeClr val="dk1"/>
              </a:buClr>
              <a:buSzPts val="2800"/>
              <a:buChar char="•"/>
            </a:pPr>
            <a:r>
              <a:rPr lang="en-US" dirty="0"/>
              <a:t>Prognosis: also varied, Type I and II likely full recovery with appropriate reduction, III/IV/V depends on degree of physis disruption and time to repair</a:t>
            </a:r>
            <a:endParaRPr dirty="0"/>
          </a:p>
          <a:p>
            <a:pPr marL="685800" lvl="1" indent="-228600" algn="l" rtl="0">
              <a:lnSpc>
                <a:spcPct val="90000"/>
              </a:lnSpc>
              <a:spcBef>
                <a:spcPts val="500"/>
              </a:spcBef>
              <a:spcAft>
                <a:spcPts val="0"/>
              </a:spcAft>
              <a:buClr>
                <a:schemeClr val="dk1"/>
              </a:buClr>
              <a:buSzPts val="2400"/>
              <a:buChar char="•"/>
            </a:pPr>
            <a:r>
              <a:rPr lang="en-US" dirty="0"/>
              <a:t>Possible asymmetric growth vs angulation vs complete growth arrest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pic>
        <p:nvPicPr>
          <p:cNvPr id="215" name="Google Shape;215;p16" descr="Text&#10;&#10;Description automatically generated with medium confidence"/>
          <p:cNvPicPr preferRelativeResize="0">
            <a:picLocks noGrp="1"/>
          </p:cNvPicPr>
          <p:nvPr>
            <p:ph type="body" idx="1"/>
          </p:nvPr>
        </p:nvPicPr>
        <p:blipFill rotWithShape="1">
          <a:blip r:embed="rId3">
            <a:alphaModFix/>
          </a:blip>
          <a:srcRect/>
          <a:stretch/>
        </p:blipFill>
        <p:spPr>
          <a:xfrm>
            <a:off x="643467" y="702733"/>
            <a:ext cx="10905066" cy="54525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2" name="Google Shape;222;p17" descr="A picture containing sky, outdoor, climbing frame, outdoor object&#10;&#10;Description automatically generated"/>
          <p:cNvPicPr preferRelativeResize="0">
            <a:picLocks noGrp="1"/>
          </p:cNvPicPr>
          <p:nvPr>
            <p:ph type="body" idx="1"/>
          </p:nvPr>
        </p:nvPicPr>
        <p:blipFill rotWithShape="1">
          <a:blip r:embed="rId3">
            <a:alphaModFix/>
          </a:blip>
          <a:srcRect t="7785" b="7961"/>
          <a:stretch/>
        </p:blipFill>
        <p:spPr>
          <a:xfrm>
            <a:off x="20" y="1282"/>
            <a:ext cx="12191980" cy="68567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9" name="Google Shape;229;p18" descr="A picture containing black, close&#10;&#10;Description automatically generated"/>
          <p:cNvPicPr preferRelativeResize="0">
            <a:picLocks noGrp="1"/>
          </p:cNvPicPr>
          <p:nvPr>
            <p:ph type="body" idx="1"/>
          </p:nvPr>
        </p:nvPicPr>
        <p:blipFill rotWithShape="1">
          <a:blip r:embed="rId3">
            <a:alphaModFix/>
          </a:blip>
          <a:srcRect/>
          <a:stretch/>
        </p:blipFill>
        <p:spPr>
          <a:xfrm>
            <a:off x="4190865" y="-1188720"/>
            <a:ext cx="3810270" cy="8412480"/>
          </a:xfrm>
          <a:prstGeom prst="rect">
            <a:avLst/>
          </a:prstGeom>
          <a:noFill/>
          <a:ln>
            <a:noFill/>
          </a:ln>
        </p:spPr>
      </p:pic>
      <p:sp>
        <p:nvSpPr>
          <p:cNvPr id="230" name="Google Shape;230;p18"/>
          <p:cNvSpPr/>
          <p:nvPr/>
        </p:nvSpPr>
        <p:spPr>
          <a:xfrm rot="10605298">
            <a:off x="6568575" y="4079296"/>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Goals and Objectives</a:t>
            </a:r>
            <a:endParaRPr/>
          </a:p>
        </p:txBody>
      </p:sp>
      <p:sp>
        <p:nvSpPr>
          <p:cNvPr id="109" name="Google Shape;10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dirty="0"/>
              <a:t>List the age of the primary ossification centers in </a:t>
            </a:r>
            <a:r>
              <a:rPr lang="en-US" sz="4000"/>
              <a:t>the elbow</a:t>
            </a:r>
            <a:endParaRPr dirty="0"/>
          </a:p>
          <a:p>
            <a:pPr marL="228600" lvl="0" indent="-254000" algn="l" rtl="0">
              <a:lnSpc>
                <a:spcPct val="90000"/>
              </a:lnSpc>
              <a:spcBef>
                <a:spcPts val="1000"/>
              </a:spcBef>
              <a:spcAft>
                <a:spcPts val="0"/>
              </a:spcAft>
              <a:buClr>
                <a:schemeClr val="dk1"/>
              </a:buClr>
              <a:buSzPts val="4000"/>
              <a:buChar char="•"/>
            </a:pPr>
            <a:r>
              <a:rPr lang="en-US" sz="4000" dirty="0"/>
              <a:t>Identify the common pediatric fracture patterns</a:t>
            </a:r>
            <a:endParaRPr dirty="0"/>
          </a:p>
          <a:p>
            <a:pPr marL="228600" lvl="0" indent="-254000" algn="l" rtl="0">
              <a:lnSpc>
                <a:spcPct val="90000"/>
              </a:lnSpc>
              <a:spcBef>
                <a:spcPts val="1000"/>
              </a:spcBef>
              <a:spcAft>
                <a:spcPts val="0"/>
              </a:spcAft>
              <a:buClr>
                <a:schemeClr val="dk1"/>
              </a:buClr>
              <a:buSzPts val="4000"/>
              <a:buChar char="•"/>
            </a:pPr>
            <a:r>
              <a:rPr lang="en-US" sz="4000" dirty="0"/>
              <a:t>Describe the treatment of fractures in the pediatric population</a:t>
            </a:r>
            <a:endParaRPr dirty="0"/>
          </a:p>
          <a:p>
            <a:pPr marL="228600" lvl="0" indent="-254000" algn="l" rtl="0">
              <a:lnSpc>
                <a:spcPct val="90000"/>
              </a:lnSpc>
              <a:spcBef>
                <a:spcPts val="1000"/>
              </a:spcBef>
              <a:spcAft>
                <a:spcPts val="0"/>
              </a:spcAft>
              <a:buClr>
                <a:schemeClr val="dk1"/>
              </a:buClr>
              <a:buSzPts val="4000"/>
              <a:buChar char="•"/>
            </a:pPr>
            <a:r>
              <a:rPr lang="en-US" sz="4000" dirty="0"/>
              <a:t>Name common complications of fracture patterns</a:t>
            </a:r>
            <a:endParaRPr dirty="0"/>
          </a:p>
          <a:p>
            <a:pPr marL="228600" lvl="0" indent="0" algn="l" rtl="0">
              <a:lnSpc>
                <a:spcPct val="90000"/>
              </a:lnSpc>
              <a:spcBef>
                <a:spcPts val="1000"/>
              </a:spcBef>
              <a:spcAft>
                <a:spcPts val="0"/>
              </a:spcAft>
              <a:buClr>
                <a:schemeClr val="dk1"/>
              </a:buClr>
              <a:buSzPts val="4000"/>
              <a:buNone/>
            </a:pPr>
            <a:endParaRPr sz="4000" dirty="0"/>
          </a:p>
          <a:p>
            <a:pPr marL="228600" lvl="0" indent="0" algn="l" rtl="0">
              <a:lnSpc>
                <a:spcPct val="90000"/>
              </a:lnSpc>
              <a:spcBef>
                <a:spcPts val="1000"/>
              </a:spcBef>
              <a:spcAft>
                <a:spcPts val="0"/>
              </a:spcAft>
              <a:buClr>
                <a:schemeClr val="dk1"/>
              </a:buClr>
              <a:buSzPts val="4000"/>
              <a:buNone/>
            </a:pP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Greenstick Fracture</a:t>
            </a:r>
            <a:endParaRPr/>
          </a:p>
        </p:txBody>
      </p:sp>
      <p:sp>
        <p:nvSpPr>
          <p:cNvPr id="236" name="Google Shape;23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Occurs in children &lt;10 years old</a:t>
            </a:r>
            <a:endParaRPr/>
          </a:p>
          <a:p>
            <a:pPr marL="228600" lvl="0" indent="-228600" algn="l" rtl="0">
              <a:lnSpc>
                <a:spcPct val="90000"/>
              </a:lnSpc>
              <a:spcBef>
                <a:spcPts val="1000"/>
              </a:spcBef>
              <a:spcAft>
                <a:spcPts val="0"/>
              </a:spcAft>
              <a:buClr>
                <a:schemeClr val="dk1"/>
              </a:buClr>
              <a:buSzPts val="2800"/>
              <a:buChar char="•"/>
            </a:pPr>
            <a:r>
              <a:rPr lang="en-US"/>
              <a:t>Primarily occurs in forearm and lower leg</a:t>
            </a:r>
            <a:endParaRPr/>
          </a:p>
          <a:p>
            <a:pPr marL="228600" lvl="0" indent="-228600" algn="l" rtl="0">
              <a:lnSpc>
                <a:spcPct val="90000"/>
              </a:lnSpc>
              <a:spcBef>
                <a:spcPts val="1000"/>
              </a:spcBef>
              <a:spcAft>
                <a:spcPts val="0"/>
              </a:spcAft>
              <a:buClr>
                <a:schemeClr val="dk1"/>
              </a:buClr>
              <a:buSzPts val="2800"/>
              <a:buChar char="•"/>
            </a:pPr>
            <a:r>
              <a:rPr lang="en-US"/>
              <a:t>Mechanism: FOOSH/other axial compression injury, less commonly direct blow to the bone</a:t>
            </a:r>
            <a:endParaRPr/>
          </a:p>
          <a:p>
            <a:pPr marL="228600" lvl="0" indent="-228600" algn="l" rtl="0">
              <a:lnSpc>
                <a:spcPct val="90000"/>
              </a:lnSpc>
              <a:spcBef>
                <a:spcPts val="1000"/>
              </a:spcBef>
              <a:spcAft>
                <a:spcPts val="0"/>
              </a:spcAft>
              <a:buClr>
                <a:schemeClr val="dk1"/>
              </a:buClr>
              <a:buSzPts val="2800"/>
              <a:buChar char="•"/>
            </a:pPr>
            <a:r>
              <a:rPr lang="en-US"/>
              <a:t>Treatment: reduction if necessary, splint and ortho follow up</a:t>
            </a:r>
            <a:endParaRPr/>
          </a:p>
          <a:p>
            <a:pPr marL="228600" lvl="0" indent="-228600" algn="l" rtl="0">
              <a:lnSpc>
                <a:spcPct val="90000"/>
              </a:lnSpc>
              <a:spcBef>
                <a:spcPts val="1000"/>
              </a:spcBef>
              <a:spcAft>
                <a:spcPts val="0"/>
              </a:spcAft>
              <a:buClr>
                <a:schemeClr val="dk1"/>
              </a:buClr>
              <a:buSzPts val="2800"/>
              <a:buChar char="•"/>
            </a:pPr>
            <a:r>
              <a:rPr lang="en-US"/>
              <a:t>Prognosis: full recovery if reduced when necessary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0"/>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3" name="Google Shape;243;p20" descr="A picture containing outdoor, road, tree, person&#10;&#10;Description automatically generated"/>
          <p:cNvPicPr preferRelativeResize="0">
            <a:picLocks noGrp="1"/>
          </p:cNvPicPr>
          <p:nvPr>
            <p:ph type="body" idx="1"/>
          </p:nvPr>
        </p:nvPicPr>
        <p:blipFill rotWithShape="1">
          <a:blip r:embed="rId3">
            <a:alphaModFix/>
          </a:blip>
          <a:srcRect t="15344" b="9166"/>
          <a:stretch/>
        </p:blipFill>
        <p:spPr>
          <a:xfrm>
            <a:off x="20" y="1282"/>
            <a:ext cx="12191980" cy="68567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50" name="Google Shape;250;p21" descr="A picture containing X-ray film, white, close&#10;&#10;Description automatically generated"/>
          <p:cNvPicPr preferRelativeResize="0">
            <a:picLocks noGrp="1"/>
          </p:cNvPicPr>
          <p:nvPr>
            <p:ph type="body" idx="1"/>
          </p:nvPr>
        </p:nvPicPr>
        <p:blipFill rotWithShape="1">
          <a:blip r:embed="rId3">
            <a:alphaModFix/>
          </a:blip>
          <a:srcRect/>
          <a:stretch/>
        </p:blipFill>
        <p:spPr>
          <a:xfrm>
            <a:off x="2257894" y="0"/>
            <a:ext cx="2766827" cy="6863448"/>
          </a:xfrm>
          <a:prstGeom prst="rect">
            <a:avLst/>
          </a:prstGeom>
          <a:noFill/>
          <a:ln>
            <a:noFill/>
          </a:ln>
        </p:spPr>
      </p:pic>
      <p:pic>
        <p:nvPicPr>
          <p:cNvPr id="251" name="Google Shape;251;p21" descr="A picture containing indoor, X-ray film, shirt, white&#10;&#10;Description automatically generated"/>
          <p:cNvPicPr preferRelativeResize="0"/>
          <p:nvPr/>
        </p:nvPicPr>
        <p:blipFill rotWithShape="1">
          <a:blip r:embed="rId4">
            <a:alphaModFix/>
          </a:blip>
          <a:srcRect/>
          <a:stretch/>
        </p:blipFill>
        <p:spPr>
          <a:xfrm>
            <a:off x="7073734" y="0"/>
            <a:ext cx="2860372" cy="6858000"/>
          </a:xfrm>
          <a:prstGeom prst="rect">
            <a:avLst/>
          </a:prstGeom>
          <a:noFill/>
          <a:ln>
            <a:noFill/>
          </a:ln>
        </p:spPr>
      </p:pic>
      <p:sp>
        <p:nvSpPr>
          <p:cNvPr id="252" name="Google Shape;252;p21"/>
          <p:cNvSpPr/>
          <p:nvPr/>
        </p:nvSpPr>
        <p:spPr>
          <a:xfrm rot="10605298">
            <a:off x="4310680" y="2418136"/>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21"/>
          <p:cNvSpPr/>
          <p:nvPr/>
        </p:nvSpPr>
        <p:spPr>
          <a:xfrm rot="-2750841">
            <a:off x="7036363" y="3576376"/>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Buckle (Torus) Fracture</a:t>
            </a:r>
            <a:endParaRPr/>
          </a:p>
        </p:txBody>
      </p:sp>
      <p:sp>
        <p:nvSpPr>
          <p:cNvPr id="259" name="Google Shape;25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Occurs &lt;10 years old</a:t>
            </a:r>
            <a:endParaRPr/>
          </a:p>
          <a:p>
            <a:pPr marL="228600" lvl="0" indent="-228600" algn="l" rtl="0">
              <a:lnSpc>
                <a:spcPct val="90000"/>
              </a:lnSpc>
              <a:spcBef>
                <a:spcPts val="1000"/>
              </a:spcBef>
              <a:spcAft>
                <a:spcPts val="0"/>
              </a:spcAft>
              <a:buClr>
                <a:schemeClr val="dk1"/>
              </a:buClr>
              <a:buSzPts val="2800"/>
              <a:buChar char="•"/>
            </a:pPr>
            <a:r>
              <a:rPr lang="en-US"/>
              <a:t>Primarily occurs in the forearm and lower leg</a:t>
            </a:r>
            <a:endParaRPr/>
          </a:p>
          <a:p>
            <a:pPr marL="228600" lvl="0" indent="-228600" algn="l" rtl="0">
              <a:lnSpc>
                <a:spcPct val="90000"/>
              </a:lnSpc>
              <a:spcBef>
                <a:spcPts val="1000"/>
              </a:spcBef>
              <a:spcAft>
                <a:spcPts val="0"/>
              </a:spcAft>
              <a:buClr>
                <a:schemeClr val="dk1"/>
              </a:buClr>
              <a:buSzPts val="2800"/>
              <a:buChar char="•"/>
            </a:pPr>
            <a:r>
              <a:rPr lang="en-US"/>
              <a:t>Mechanism: FOOSH/other compressive injury </a:t>
            </a:r>
            <a:endParaRPr/>
          </a:p>
          <a:p>
            <a:pPr marL="228600" lvl="0" indent="-228600" algn="l" rtl="0">
              <a:lnSpc>
                <a:spcPct val="90000"/>
              </a:lnSpc>
              <a:spcBef>
                <a:spcPts val="1000"/>
              </a:spcBef>
              <a:spcAft>
                <a:spcPts val="0"/>
              </a:spcAft>
              <a:buClr>
                <a:schemeClr val="dk1"/>
              </a:buClr>
              <a:buSzPts val="2800"/>
              <a:buChar char="•"/>
            </a:pPr>
            <a:r>
              <a:rPr lang="en-US"/>
              <a:t>Treatment: usually conservative with a removable splint, PCP follow up</a:t>
            </a:r>
            <a:endParaRPr/>
          </a:p>
          <a:p>
            <a:pPr marL="685800" lvl="1" indent="-228600" algn="l" rtl="0">
              <a:lnSpc>
                <a:spcPct val="90000"/>
              </a:lnSpc>
              <a:spcBef>
                <a:spcPts val="500"/>
              </a:spcBef>
              <a:spcAft>
                <a:spcPts val="0"/>
              </a:spcAft>
              <a:buClr>
                <a:schemeClr val="dk1"/>
              </a:buClr>
              <a:buSzPts val="2400"/>
              <a:buChar char="•"/>
            </a:pPr>
            <a:r>
              <a:rPr lang="en-US"/>
              <a:t>Normally doesn’t need ortho referral</a:t>
            </a:r>
            <a:endParaRPr/>
          </a:p>
          <a:p>
            <a:pPr marL="228600" lvl="0" indent="-228600" algn="l" rtl="0">
              <a:lnSpc>
                <a:spcPct val="90000"/>
              </a:lnSpc>
              <a:spcBef>
                <a:spcPts val="1000"/>
              </a:spcBef>
              <a:spcAft>
                <a:spcPts val="0"/>
              </a:spcAft>
              <a:buClr>
                <a:schemeClr val="dk1"/>
              </a:buClr>
              <a:buSzPts val="2800"/>
              <a:buChar char="•"/>
            </a:pPr>
            <a:r>
              <a:rPr lang="en-US"/>
              <a:t>Prognosis: full return of structure and function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4"/>
        <p:cNvGrpSpPr/>
        <p:nvPr/>
      </p:nvGrpSpPr>
      <p:grpSpPr>
        <a:xfrm>
          <a:off x="0" y="0"/>
          <a:ext cx="0" cy="0"/>
          <a:chOff x="0" y="0"/>
          <a:chExt cx="0" cy="0"/>
        </a:xfrm>
      </p:grpSpPr>
      <p:pic>
        <p:nvPicPr>
          <p:cNvPr id="265" name="Google Shape;265;p23" descr="A person running on a track&#10;&#10;Description automatically generated"/>
          <p:cNvPicPr preferRelativeResize="0">
            <a:picLocks noGrp="1"/>
          </p:cNvPicPr>
          <p:nvPr>
            <p:ph type="body" idx="1"/>
          </p:nvPr>
        </p:nvPicPr>
        <p:blipFill rotWithShape="1">
          <a:blip r:embed="rId3">
            <a:alphaModFix/>
          </a:blip>
          <a:srcRect/>
          <a:stretch/>
        </p:blipFill>
        <p:spPr>
          <a:xfrm>
            <a:off x="1554480" y="11506"/>
            <a:ext cx="9083040" cy="68349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0"/>
        <p:cNvGrpSpPr/>
        <p:nvPr/>
      </p:nvGrpSpPr>
      <p:grpSpPr>
        <a:xfrm>
          <a:off x="0" y="0"/>
          <a:ext cx="0" cy="0"/>
          <a:chOff x="0" y="0"/>
          <a:chExt cx="0" cy="0"/>
        </a:xfrm>
      </p:grpSpPr>
      <p:sp>
        <p:nvSpPr>
          <p:cNvPr id="271" name="Google Shape;2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72" name="Google Shape;272;p24" descr="A picture containing X-ray film, blur&#10;&#10;Description automatically generated"/>
          <p:cNvPicPr preferRelativeResize="0">
            <a:picLocks noGrp="1"/>
          </p:cNvPicPr>
          <p:nvPr>
            <p:ph type="body" idx="1"/>
          </p:nvPr>
        </p:nvPicPr>
        <p:blipFill rotWithShape="1">
          <a:blip r:embed="rId3">
            <a:alphaModFix/>
          </a:blip>
          <a:srcRect/>
          <a:stretch/>
        </p:blipFill>
        <p:spPr>
          <a:xfrm>
            <a:off x="1560895" y="-10762"/>
            <a:ext cx="9070209" cy="6879523"/>
          </a:xfrm>
          <a:prstGeom prst="rect">
            <a:avLst/>
          </a:prstGeom>
          <a:noFill/>
          <a:ln>
            <a:noFill/>
          </a:ln>
        </p:spPr>
      </p:pic>
      <p:sp>
        <p:nvSpPr>
          <p:cNvPr id="273" name="Google Shape;273;p24"/>
          <p:cNvSpPr/>
          <p:nvPr/>
        </p:nvSpPr>
        <p:spPr>
          <a:xfrm rot="10605298">
            <a:off x="9837428" y="2756935"/>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Apophyseal Avulsion</a:t>
            </a:r>
            <a:endParaRPr/>
          </a:p>
        </p:txBody>
      </p:sp>
      <p:sp>
        <p:nvSpPr>
          <p:cNvPr id="279" name="Google Shape;27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Occurs between 14-25 years old</a:t>
            </a:r>
            <a:endParaRPr/>
          </a:p>
          <a:p>
            <a:pPr marL="228600" lvl="0" indent="-228600" algn="l" rtl="0">
              <a:lnSpc>
                <a:spcPct val="90000"/>
              </a:lnSpc>
              <a:spcBef>
                <a:spcPts val="1000"/>
              </a:spcBef>
              <a:spcAft>
                <a:spcPts val="0"/>
              </a:spcAft>
              <a:buClr>
                <a:schemeClr val="dk1"/>
              </a:buClr>
              <a:buSzPts val="2800"/>
              <a:buChar char="•"/>
            </a:pPr>
            <a:r>
              <a:rPr lang="en-US"/>
              <a:t>Primarily occurs in the pelvis</a:t>
            </a:r>
            <a:endParaRPr/>
          </a:p>
          <a:p>
            <a:pPr marL="685800" lvl="1" indent="-228600" algn="l" rtl="0">
              <a:lnSpc>
                <a:spcPct val="90000"/>
              </a:lnSpc>
              <a:spcBef>
                <a:spcPts val="500"/>
              </a:spcBef>
              <a:spcAft>
                <a:spcPts val="0"/>
              </a:spcAft>
              <a:buClr>
                <a:schemeClr val="dk1"/>
              </a:buClr>
              <a:buSzPts val="2400"/>
              <a:buChar char="•"/>
            </a:pPr>
            <a:r>
              <a:rPr lang="en-US"/>
              <a:t>More rarely upper and lower extremities</a:t>
            </a:r>
            <a:endParaRPr/>
          </a:p>
          <a:p>
            <a:pPr marL="228600" lvl="0" indent="-228600" algn="l" rtl="0">
              <a:lnSpc>
                <a:spcPct val="90000"/>
              </a:lnSpc>
              <a:spcBef>
                <a:spcPts val="1000"/>
              </a:spcBef>
              <a:spcAft>
                <a:spcPts val="0"/>
              </a:spcAft>
              <a:buClr>
                <a:schemeClr val="dk1"/>
              </a:buClr>
              <a:buSzPts val="2800"/>
              <a:buChar char="•"/>
            </a:pPr>
            <a:r>
              <a:rPr lang="en-US"/>
              <a:t>Mechanism: a sudden forceful muscular contraction</a:t>
            </a:r>
            <a:endParaRPr/>
          </a:p>
          <a:p>
            <a:pPr marL="685800" lvl="1" indent="-228600" algn="l" rtl="0">
              <a:lnSpc>
                <a:spcPct val="90000"/>
              </a:lnSpc>
              <a:spcBef>
                <a:spcPts val="500"/>
              </a:spcBef>
              <a:spcAft>
                <a:spcPts val="0"/>
              </a:spcAft>
              <a:buClr>
                <a:schemeClr val="dk1"/>
              </a:buClr>
              <a:buSzPts val="2400"/>
              <a:buChar char="•"/>
            </a:pPr>
            <a:r>
              <a:rPr lang="en-US"/>
              <a:t>Patients may hear/feel a “pop” and have immediate pain</a:t>
            </a:r>
            <a:endParaRPr/>
          </a:p>
          <a:p>
            <a:pPr marL="228600" lvl="0" indent="-228600" algn="l" rtl="0">
              <a:lnSpc>
                <a:spcPct val="90000"/>
              </a:lnSpc>
              <a:spcBef>
                <a:spcPts val="1000"/>
              </a:spcBef>
              <a:spcAft>
                <a:spcPts val="0"/>
              </a:spcAft>
              <a:buClr>
                <a:schemeClr val="dk1"/>
              </a:buClr>
              <a:buSzPts val="2800"/>
              <a:buChar char="•"/>
            </a:pPr>
            <a:r>
              <a:rPr lang="en-US"/>
              <a:t>Treatment: usually conservative</a:t>
            </a:r>
            <a:endParaRPr/>
          </a:p>
          <a:p>
            <a:pPr marL="685800" lvl="1" indent="-228600" algn="l" rtl="0">
              <a:lnSpc>
                <a:spcPct val="90000"/>
              </a:lnSpc>
              <a:spcBef>
                <a:spcPts val="500"/>
              </a:spcBef>
              <a:spcAft>
                <a:spcPts val="0"/>
              </a:spcAft>
              <a:buClr>
                <a:schemeClr val="dk1"/>
              </a:buClr>
              <a:buSzPts val="2400"/>
              <a:buChar char="•"/>
            </a:pPr>
            <a:r>
              <a:rPr lang="en-US"/>
              <a:t>Operative treatment considered for large displacement or high functional demands (high-level competition athlete)</a:t>
            </a:r>
            <a:endParaRPr/>
          </a:p>
          <a:p>
            <a:pPr marL="228600" lvl="0" indent="-228600" algn="l" rtl="0">
              <a:lnSpc>
                <a:spcPct val="90000"/>
              </a:lnSpc>
              <a:spcBef>
                <a:spcPts val="1000"/>
              </a:spcBef>
              <a:spcAft>
                <a:spcPts val="0"/>
              </a:spcAft>
              <a:buClr>
                <a:schemeClr val="dk1"/>
              </a:buClr>
              <a:buSzPts val="2800"/>
              <a:buChar char="•"/>
            </a:pPr>
            <a:r>
              <a:rPr lang="en-US"/>
              <a:t>Prognosis: usually full return of function with PT</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2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6" name="Google Shape;286;p26"/>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3" name="Google Shape;293;p27" descr="A picture containing X-ray film, blur&#10;&#10;Description automatically generated"/>
          <p:cNvPicPr preferRelativeResize="0">
            <a:picLocks noGrp="1"/>
          </p:cNvPicPr>
          <p:nvPr>
            <p:ph type="body" idx="1"/>
          </p:nvPr>
        </p:nvPicPr>
        <p:blipFill rotWithShape="1">
          <a:blip r:embed="rId3">
            <a:alphaModFix/>
          </a:blip>
          <a:srcRect l="7093" b="-1"/>
          <a:stretch/>
        </p:blipFill>
        <p:spPr>
          <a:xfrm>
            <a:off x="20" y="1282"/>
            <a:ext cx="12191980" cy="6856718"/>
          </a:xfrm>
          <a:prstGeom prst="rect">
            <a:avLst/>
          </a:prstGeom>
          <a:noFill/>
          <a:ln>
            <a:noFill/>
          </a:ln>
        </p:spPr>
      </p:pic>
      <p:sp>
        <p:nvSpPr>
          <p:cNvPr id="294" name="Google Shape;294;p27"/>
          <p:cNvSpPr/>
          <p:nvPr/>
        </p:nvSpPr>
        <p:spPr>
          <a:xfrm rot="4478767">
            <a:off x="3848109" y="2284494"/>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Midshaft Clavicle Fracture</a:t>
            </a:r>
            <a:endParaRPr/>
          </a:p>
        </p:txBody>
      </p:sp>
      <p:sp>
        <p:nvSpPr>
          <p:cNvPr id="300" name="Google Shape;30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Occurs at any age</a:t>
            </a:r>
            <a:endParaRPr/>
          </a:p>
          <a:p>
            <a:pPr marL="228600" lvl="0" indent="-228600" algn="l" rtl="0">
              <a:lnSpc>
                <a:spcPct val="90000"/>
              </a:lnSpc>
              <a:spcBef>
                <a:spcPts val="1000"/>
              </a:spcBef>
              <a:spcAft>
                <a:spcPts val="0"/>
              </a:spcAft>
              <a:buClr>
                <a:schemeClr val="dk1"/>
              </a:buClr>
              <a:buSzPts val="2800"/>
              <a:buChar char="•"/>
            </a:pPr>
            <a:r>
              <a:rPr lang="en-US"/>
              <a:t>Mechanism: FOOSH or direct lateral blow to shoulder</a:t>
            </a:r>
            <a:endParaRPr/>
          </a:p>
          <a:p>
            <a:pPr marL="228600" lvl="0" indent="-228600" algn="l" rtl="0">
              <a:lnSpc>
                <a:spcPct val="90000"/>
              </a:lnSpc>
              <a:spcBef>
                <a:spcPts val="1000"/>
              </a:spcBef>
              <a:spcAft>
                <a:spcPts val="0"/>
              </a:spcAft>
              <a:buClr>
                <a:schemeClr val="dk1"/>
              </a:buClr>
              <a:buSzPts val="2800"/>
              <a:buChar char="•"/>
            </a:pPr>
            <a:r>
              <a:rPr lang="en-US"/>
              <a:t>Treatment: conservative</a:t>
            </a:r>
            <a:endParaRPr/>
          </a:p>
          <a:p>
            <a:pPr marL="685800" lvl="1" indent="-228600" algn="l" rtl="0">
              <a:lnSpc>
                <a:spcPct val="90000"/>
              </a:lnSpc>
              <a:spcBef>
                <a:spcPts val="500"/>
              </a:spcBef>
              <a:spcAft>
                <a:spcPts val="0"/>
              </a:spcAft>
              <a:buClr>
                <a:schemeClr val="dk1"/>
              </a:buClr>
              <a:buSzPts val="2400"/>
              <a:buChar char="•"/>
            </a:pPr>
            <a:r>
              <a:rPr lang="en-US"/>
              <a:t>Sling in the vast majority of patients with progressive movement</a:t>
            </a:r>
            <a:endParaRPr/>
          </a:p>
          <a:p>
            <a:pPr marL="685800" lvl="1" indent="-228600" algn="l" rtl="0">
              <a:lnSpc>
                <a:spcPct val="90000"/>
              </a:lnSpc>
              <a:spcBef>
                <a:spcPts val="500"/>
              </a:spcBef>
              <a:spcAft>
                <a:spcPts val="0"/>
              </a:spcAft>
              <a:buClr>
                <a:schemeClr val="dk1"/>
              </a:buClr>
              <a:buSzPts val="2400"/>
              <a:buChar char="•"/>
            </a:pPr>
            <a:r>
              <a:rPr lang="en-US"/>
              <a:t>ORIF for skin tenting, significant displacement, or neurovascular compromise</a:t>
            </a:r>
            <a:endParaRPr/>
          </a:p>
          <a:p>
            <a:pPr marL="228600" lvl="0" indent="-228600" algn="l" rtl="0">
              <a:lnSpc>
                <a:spcPct val="90000"/>
              </a:lnSpc>
              <a:spcBef>
                <a:spcPts val="1000"/>
              </a:spcBef>
              <a:spcAft>
                <a:spcPts val="0"/>
              </a:spcAft>
              <a:buClr>
                <a:schemeClr val="dk1"/>
              </a:buClr>
              <a:buSzPts val="2800"/>
              <a:buChar char="•"/>
            </a:pPr>
            <a:r>
              <a:rPr lang="en-US"/>
              <a:t>Prognosis: usually complete return of function and appearance</a:t>
            </a:r>
            <a:endParaRPr/>
          </a:p>
          <a:p>
            <a:pPr marL="685800" lvl="1" indent="-228600" algn="l" rtl="0">
              <a:lnSpc>
                <a:spcPct val="90000"/>
              </a:lnSpc>
              <a:spcBef>
                <a:spcPts val="500"/>
              </a:spcBef>
              <a:spcAft>
                <a:spcPts val="0"/>
              </a:spcAft>
              <a:buClr>
                <a:schemeClr val="dk1"/>
              </a:buClr>
              <a:buSzPts val="2400"/>
              <a:buChar char="•"/>
            </a:pPr>
            <a:r>
              <a:rPr lang="en-US"/>
              <a:t>High remodeling in this area for children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3" descr="A picture containing text, person&#10;&#10;Description automatically generated"/>
          <p:cNvPicPr preferRelativeResize="0">
            <a:picLocks noGrp="1"/>
          </p:cNvPicPr>
          <p:nvPr>
            <p:ph type="body" idx="1"/>
          </p:nvPr>
        </p:nvPicPr>
        <p:blipFill rotWithShape="1">
          <a:blip r:embed="rId3">
            <a:alphaModFix/>
          </a:blip>
          <a:srcRect b="15745"/>
          <a:stretch/>
        </p:blipFill>
        <p:spPr>
          <a:xfrm>
            <a:off x="20" y="1282"/>
            <a:ext cx="12191980" cy="68567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9"/>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7" name="Google Shape;307;p29" descr="A child playing with a frisbee&#10;&#10;Description automatically generated with medium confidence"/>
          <p:cNvPicPr preferRelativeResize="0">
            <a:picLocks noGrp="1"/>
          </p:cNvPicPr>
          <p:nvPr>
            <p:ph type="body" idx="1"/>
          </p:nvPr>
        </p:nvPicPr>
        <p:blipFill rotWithShape="1">
          <a:blip r:embed="rId3">
            <a:alphaModFix/>
          </a:blip>
          <a:srcRect/>
          <a:stretch/>
        </p:blipFill>
        <p:spPr>
          <a:xfrm>
            <a:off x="2011680" y="16323"/>
            <a:ext cx="8168640" cy="682535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14" name="Google Shape;314;p30" descr="A picture containing indoor, tableware, blur, porcelain&#10;&#10;Description automatically generated"/>
          <p:cNvPicPr preferRelativeResize="0">
            <a:picLocks noGrp="1"/>
          </p:cNvPicPr>
          <p:nvPr>
            <p:ph type="body" idx="1"/>
          </p:nvPr>
        </p:nvPicPr>
        <p:blipFill rotWithShape="1">
          <a:blip r:embed="rId3">
            <a:alphaModFix/>
          </a:blip>
          <a:srcRect/>
          <a:stretch/>
        </p:blipFill>
        <p:spPr>
          <a:xfrm>
            <a:off x="2662793" y="0"/>
            <a:ext cx="6866414" cy="6866414"/>
          </a:xfrm>
          <a:prstGeom prst="rect">
            <a:avLst/>
          </a:prstGeom>
          <a:noFill/>
          <a:ln>
            <a:noFill/>
          </a:ln>
        </p:spPr>
      </p:pic>
      <p:cxnSp>
        <p:nvCxnSpPr>
          <p:cNvPr id="315" name="Google Shape;315;p30"/>
          <p:cNvCxnSpPr/>
          <p:nvPr/>
        </p:nvCxnSpPr>
        <p:spPr>
          <a:xfrm>
            <a:off x="5699185" y="551939"/>
            <a:ext cx="793630" cy="3726611"/>
          </a:xfrm>
          <a:prstGeom prst="straightConnector1">
            <a:avLst/>
          </a:prstGeom>
          <a:noFill/>
          <a:ln w="28575" cap="flat" cmpd="sng">
            <a:solidFill>
              <a:srgbClr val="FF0000"/>
            </a:solidFill>
            <a:prstDash val="dash"/>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Supracondylar Fracture</a:t>
            </a:r>
            <a:endParaRPr/>
          </a:p>
        </p:txBody>
      </p:sp>
      <p:sp>
        <p:nvSpPr>
          <p:cNvPr id="321" name="Google Shape;32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Occurs most frequently in ages 4-8</a:t>
            </a:r>
            <a:endParaRPr/>
          </a:p>
          <a:p>
            <a:pPr marL="228600" lvl="0" indent="-228600" algn="l" rtl="0">
              <a:lnSpc>
                <a:spcPct val="90000"/>
              </a:lnSpc>
              <a:spcBef>
                <a:spcPts val="1000"/>
              </a:spcBef>
              <a:spcAft>
                <a:spcPts val="0"/>
              </a:spcAft>
              <a:buClr>
                <a:schemeClr val="dk1"/>
              </a:buClr>
              <a:buSzPct val="100000"/>
              <a:buChar char="•"/>
            </a:pPr>
            <a:r>
              <a:rPr lang="en-US"/>
              <a:t>Three main types </a:t>
            </a:r>
            <a:endParaRPr/>
          </a:p>
          <a:p>
            <a:pPr marL="685800" lvl="1" indent="-228600" algn="l" rtl="0">
              <a:lnSpc>
                <a:spcPct val="90000"/>
              </a:lnSpc>
              <a:spcBef>
                <a:spcPts val="500"/>
              </a:spcBef>
              <a:spcAft>
                <a:spcPts val="0"/>
              </a:spcAft>
              <a:buClr>
                <a:schemeClr val="dk1"/>
              </a:buClr>
              <a:buSzPct val="100000"/>
              <a:buChar char="•"/>
            </a:pPr>
            <a:r>
              <a:rPr lang="en-US"/>
              <a:t>Type I: non-displaced fracture, sometimes can’t see fracture line</a:t>
            </a:r>
            <a:endParaRPr/>
          </a:p>
          <a:p>
            <a:pPr marL="685800" lvl="1" indent="-228600" algn="l" rtl="0">
              <a:lnSpc>
                <a:spcPct val="90000"/>
              </a:lnSpc>
              <a:spcBef>
                <a:spcPts val="500"/>
              </a:spcBef>
              <a:spcAft>
                <a:spcPts val="0"/>
              </a:spcAft>
              <a:buClr>
                <a:schemeClr val="dk1"/>
              </a:buClr>
              <a:buSzPct val="100000"/>
              <a:buChar char="•"/>
            </a:pPr>
            <a:r>
              <a:rPr lang="en-US"/>
              <a:t>Type II: fracture line through the anterior plan, posterior plan intact</a:t>
            </a:r>
            <a:endParaRPr/>
          </a:p>
          <a:p>
            <a:pPr marL="685800" lvl="1" indent="-228600" algn="l" rtl="0">
              <a:lnSpc>
                <a:spcPct val="90000"/>
              </a:lnSpc>
              <a:spcBef>
                <a:spcPts val="500"/>
              </a:spcBef>
              <a:spcAft>
                <a:spcPts val="0"/>
              </a:spcAft>
              <a:buClr>
                <a:schemeClr val="dk1"/>
              </a:buClr>
              <a:buSzPct val="100000"/>
              <a:buChar char="•"/>
            </a:pPr>
            <a:r>
              <a:rPr lang="en-US"/>
              <a:t>Type III: complete disruption and displacement of the posterior and anterior fracture planes </a:t>
            </a:r>
            <a:endParaRPr/>
          </a:p>
          <a:p>
            <a:pPr marL="228600" lvl="0" indent="-228600" algn="l" rtl="0">
              <a:lnSpc>
                <a:spcPct val="90000"/>
              </a:lnSpc>
              <a:spcBef>
                <a:spcPts val="1000"/>
              </a:spcBef>
              <a:spcAft>
                <a:spcPts val="0"/>
              </a:spcAft>
              <a:buClr>
                <a:schemeClr val="dk1"/>
              </a:buClr>
              <a:buSzPct val="100000"/>
              <a:buChar char="•"/>
            </a:pPr>
            <a:r>
              <a:rPr lang="en-US"/>
              <a:t>Mechanism: FOOSH</a:t>
            </a:r>
            <a:endParaRPr/>
          </a:p>
          <a:p>
            <a:pPr marL="228600" lvl="0" indent="-228600" algn="l" rtl="0">
              <a:lnSpc>
                <a:spcPct val="90000"/>
              </a:lnSpc>
              <a:spcBef>
                <a:spcPts val="1000"/>
              </a:spcBef>
              <a:spcAft>
                <a:spcPts val="0"/>
              </a:spcAft>
              <a:buClr>
                <a:schemeClr val="dk1"/>
              </a:buClr>
              <a:buSzPct val="100000"/>
              <a:buChar char="•"/>
            </a:pPr>
            <a:r>
              <a:rPr lang="en-US"/>
              <a:t>Treatment: depends on the type</a:t>
            </a:r>
            <a:endParaRPr/>
          </a:p>
          <a:p>
            <a:pPr marL="685800" lvl="1" indent="-228600" algn="l" rtl="0">
              <a:lnSpc>
                <a:spcPct val="90000"/>
              </a:lnSpc>
              <a:spcBef>
                <a:spcPts val="500"/>
              </a:spcBef>
              <a:spcAft>
                <a:spcPts val="0"/>
              </a:spcAft>
              <a:buClr>
                <a:schemeClr val="dk1"/>
              </a:buClr>
              <a:buSzPct val="100000"/>
              <a:buChar char="•"/>
            </a:pPr>
            <a:r>
              <a:rPr lang="en-US"/>
              <a:t>Type I: long arm splint/cast at 90 degrees elbow flexion</a:t>
            </a:r>
            <a:endParaRPr/>
          </a:p>
          <a:p>
            <a:pPr marL="685800" lvl="1" indent="-228600" algn="l" rtl="0">
              <a:lnSpc>
                <a:spcPct val="90000"/>
              </a:lnSpc>
              <a:spcBef>
                <a:spcPts val="500"/>
              </a:spcBef>
              <a:spcAft>
                <a:spcPts val="0"/>
              </a:spcAft>
              <a:buClr>
                <a:schemeClr val="dk1"/>
              </a:buClr>
              <a:buSzPct val="100000"/>
              <a:buChar char="•"/>
            </a:pPr>
            <a:r>
              <a:rPr lang="en-US"/>
              <a:t>Type II: if anterior humeral line passing through capitellum, splint/cast as above, if not needs ORIF/percutaneous pinning</a:t>
            </a:r>
            <a:endParaRPr/>
          </a:p>
          <a:p>
            <a:pPr marL="685800" lvl="1" indent="-228600" algn="l" rtl="0">
              <a:lnSpc>
                <a:spcPct val="90000"/>
              </a:lnSpc>
              <a:spcBef>
                <a:spcPts val="500"/>
              </a:spcBef>
              <a:spcAft>
                <a:spcPts val="0"/>
              </a:spcAft>
              <a:buClr>
                <a:schemeClr val="dk1"/>
              </a:buClr>
              <a:buSzPct val="100000"/>
              <a:buChar char="•"/>
            </a:pPr>
            <a:r>
              <a:rPr lang="en-US"/>
              <a:t>Type III: ORIF or percutaneous pinning</a:t>
            </a:r>
            <a:endParaRPr/>
          </a:p>
          <a:p>
            <a:pPr marL="228600" lvl="0" indent="-228600" algn="l" rtl="0">
              <a:lnSpc>
                <a:spcPct val="90000"/>
              </a:lnSpc>
              <a:spcBef>
                <a:spcPts val="1000"/>
              </a:spcBef>
              <a:spcAft>
                <a:spcPts val="0"/>
              </a:spcAft>
              <a:buClr>
                <a:schemeClr val="dk1"/>
              </a:buClr>
              <a:buSzPct val="100000"/>
              <a:buChar char="•"/>
            </a:pPr>
            <a:r>
              <a:rPr lang="en-US"/>
              <a:t>Prognosis: usually full recovery if treated appropriately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28" name="Google Shape;328;p32" descr="A group of people playing basketball&#10;&#10;Description automatically generated with medium confidence"/>
          <p:cNvPicPr preferRelativeResize="0">
            <a:picLocks noGrp="1"/>
          </p:cNvPicPr>
          <p:nvPr>
            <p:ph type="body" idx="1"/>
          </p:nvPr>
        </p:nvPicPr>
        <p:blipFill rotWithShape="1">
          <a:blip r:embed="rId3">
            <a:alphaModFix/>
          </a:blip>
          <a:srcRect/>
          <a:stretch/>
        </p:blipFill>
        <p:spPr>
          <a:xfrm>
            <a:off x="1118754" y="0"/>
            <a:ext cx="9954491" cy="68929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3"/>
        <p:cNvGrpSpPr/>
        <p:nvPr/>
      </p:nvGrpSpPr>
      <p:grpSpPr>
        <a:xfrm>
          <a:off x="0" y="0"/>
          <a:ext cx="0" cy="0"/>
          <a:chOff x="0" y="0"/>
          <a:chExt cx="0" cy="0"/>
        </a:xfrm>
      </p:grpSpPr>
      <p:sp>
        <p:nvSpPr>
          <p:cNvPr id="334" name="Google Shape;33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35" name="Google Shape;335;p33" descr="A close-up of a bone&#10;&#10;Description automatically generated with low confidence"/>
          <p:cNvPicPr preferRelativeResize="0">
            <a:picLocks noGrp="1"/>
          </p:cNvPicPr>
          <p:nvPr>
            <p:ph type="body" idx="1"/>
          </p:nvPr>
        </p:nvPicPr>
        <p:blipFill rotWithShape="1">
          <a:blip r:embed="rId3">
            <a:alphaModFix/>
          </a:blip>
          <a:srcRect/>
          <a:stretch/>
        </p:blipFill>
        <p:spPr>
          <a:xfrm>
            <a:off x="2697192" y="30192"/>
            <a:ext cx="6797615" cy="6797615"/>
          </a:xfrm>
          <a:prstGeom prst="rect">
            <a:avLst/>
          </a:prstGeom>
          <a:noFill/>
          <a:ln>
            <a:noFill/>
          </a:ln>
        </p:spPr>
      </p:pic>
      <p:sp>
        <p:nvSpPr>
          <p:cNvPr id="336" name="Google Shape;336;p33"/>
          <p:cNvSpPr/>
          <p:nvPr/>
        </p:nvSpPr>
        <p:spPr>
          <a:xfrm rot="8142254">
            <a:off x="7108895" y="3200399"/>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Tibial Tubercle Fracture</a:t>
            </a:r>
            <a:endParaRPr/>
          </a:p>
        </p:txBody>
      </p:sp>
      <p:sp>
        <p:nvSpPr>
          <p:cNvPr id="343" name="Google Shape;343;p34"/>
          <p:cNvSpPr txBox="1">
            <a:spLocks noGrp="1"/>
          </p:cNvSpPr>
          <p:nvPr>
            <p:ph type="body" idx="1"/>
          </p:nvPr>
        </p:nvSpPr>
        <p:spPr>
          <a:xfrm>
            <a:off x="838200" y="1915064"/>
            <a:ext cx="6218208" cy="426189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Occurs primarily in 14-17 year old’s </a:t>
            </a:r>
            <a:endParaRPr/>
          </a:p>
          <a:p>
            <a:pPr marL="685800" lvl="1" indent="-228600" algn="l" rtl="0">
              <a:lnSpc>
                <a:spcPct val="90000"/>
              </a:lnSpc>
              <a:spcBef>
                <a:spcPts val="500"/>
              </a:spcBef>
              <a:spcAft>
                <a:spcPts val="0"/>
              </a:spcAft>
              <a:buClr>
                <a:schemeClr val="dk1"/>
              </a:buClr>
              <a:buSzPct val="100000"/>
              <a:buChar char="•"/>
            </a:pPr>
            <a:r>
              <a:rPr lang="en-US"/>
              <a:t>Boys&gt;&gt;Girls</a:t>
            </a:r>
            <a:endParaRPr/>
          </a:p>
          <a:p>
            <a:pPr marL="228600" lvl="0" indent="-228600" algn="l" rtl="0">
              <a:lnSpc>
                <a:spcPct val="90000"/>
              </a:lnSpc>
              <a:spcBef>
                <a:spcPts val="1000"/>
              </a:spcBef>
              <a:spcAft>
                <a:spcPts val="0"/>
              </a:spcAft>
              <a:buClr>
                <a:schemeClr val="dk1"/>
              </a:buClr>
              <a:buSzPct val="100000"/>
              <a:buChar char="•"/>
            </a:pPr>
            <a:r>
              <a:rPr lang="en-US"/>
              <a:t>5 main types (see image)</a:t>
            </a:r>
            <a:endParaRPr/>
          </a:p>
          <a:p>
            <a:pPr marL="685800" lvl="1" indent="-228600" algn="l" rtl="0">
              <a:lnSpc>
                <a:spcPct val="90000"/>
              </a:lnSpc>
              <a:spcBef>
                <a:spcPts val="500"/>
              </a:spcBef>
              <a:spcAft>
                <a:spcPts val="0"/>
              </a:spcAft>
              <a:buClr>
                <a:schemeClr val="dk1"/>
              </a:buClr>
              <a:buSzPct val="100000"/>
              <a:buChar char="•"/>
            </a:pPr>
            <a:r>
              <a:rPr lang="en-US"/>
              <a:t>Type III the most common</a:t>
            </a:r>
            <a:endParaRPr/>
          </a:p>
          <a:p>
            <a:pPr marL="228600" lvl="0" indent="-228600" algn="l" rtl="0">
              <a:lnSpc>
                <a:spcPct val="90000"/>
              </a:lnSpc>
              <a:spcBef>
                <a:spcPts val="1000"/>
              </a:spcBef>
              <a:spcAft>
                <a:spcPts val="0"/>
              </a:spcAft>
              <a:buClr>
                <a:schemeClr val="dk1"/>
              </a:buClr>
              <a:buSzPct val="100000"/>
              <a:buChar char="•"/>
            </a:pPr>
            <a:r>
              <a:rPr lang="en-US"/>
              <a:t>Mechanism: significant muscle contraction (jumping) or eccentric contraction against force (landing on feet) </a:t>
            </a:r>
            <a:endParaRPr/>
          </a:p>
          <a:p>
            <a:pPr marL="228600" lvl="0" indent="-228600" algn="l" rtl="0">
              <a:lnSpc>
                <a:spcPct val="90000"/>
              </a:lnSpc>
              <a:spcBef>
                <a:spcPts val="1000"/>
              </a:spcBef>
              <a:spcAft>
                <a:spcPts val="0"/>
              </a:spcAft>
              <a:buClr>
                <a:schemeClr val="dk1"/>
              </a:buClr>
              <a:buSzPct val="100000"/>
              <a:buChar char="•"/>
            </a:pPr>
            <a:r>
              <a:rPr lang="en-US"/>
              <a:t>Treatment: </a:t>
            </a:r>
            <a:endParaRPr/>
          </a:p>
          <a:p>
            <a:pPr marL="685800" lvl="1" indent="-228600" algn="l" rtl="0">
              <a:lnSpc>
                <a:spcPct val="90000"/>
              </a:lnSpc>
              <a:spcBef>
                <a:spcPts val="500"/>
              </a:spcBef>
              <a:spcAft>
                <a:spcPts val="0"/>
              </a:spcAft>
              <a:buClr>
                <a:schemeClr val="dk1"/>
              </a:buClr>
              <a:buSzPct val="100000"/>
              <a:buChar char="•"/>
            </a:pPr>
            <a:r>
              <a:rPr lang="en-US"/>
              <a:t>Type I: minimal displacement=cast/splint</a:t>
            </a:r>
            <a:endParaRPr/>
          </a:p>
          <a:p>
            <a:pPr marL="685800" lvl="1" indent="-228600" algn="l" rtl="0">
              <a:lnSpc>
                <a:spcPct val="90000"/>
              </a:lnSpc>
              <a:spcBef>
                <a:spcPts val="500"/>
              </a:spcBef>
              <a:spcAft>
                <a:spcPts val="0"/>
              </a:spcAft>
              <a:buClr>
                <a:schemeClr val="dk1"/>
              </a:buClr>
              <a:buSzPct val="100000"/>
              <a:buChar char="•"/>
            </a:pPr>
            <a:r>
              <a:rPr lang="en-US"/>
              <a:t>Type II-V or large displacement: closed vs open reduction and cast</a:t>
            </a:r>
            <a:endParaRPr/>
          </a:p>
          <a:p>
            <a:pPr marL="228600" lvl="0" indent="-228600" algn="l" rtl="0">
              <a:lnSpc>
                <a:spcPct val="90000"/>
              </a:lnSpc>
              <a:spcBef>
                <a:spcPts val="1000"/>
              </a:spcBef>
              <a:spcAft>
                <a:spcPts val="0"/>
              </a:spcAft>
              <a:buClr>
                <a:schemeClr val="dk1"/>
              </a:buClr>
              <a:buSzPct val="100000"/>
              <a:buChar char="•"/>
            </a:pPr>
            <a:r>
              <a:rPr lang="en-US"/>
              <a:t>Prognosis: usually full recovery if treated appropriately</a:t>
            </a:r>
            <a:endParaRPr/>
          </a:p>
        </p:txBody>
      </p:sp>
      <p:pic>
        <p:nvPicPr>
          <p:cNvPr id="344" name="Google Shape;344;p34" descr="A picture containing text, map, linedrawing&#10;&#10;Description automatically generated"/>
          <p:cNvPicPr preferRelativeResize="0"/>
          <p:nvPr/>
        </p:nvPicPr>
        <p:blipFill rotWithShape="1">
          <a:blip r:embed="rId3">
            <a:alphaModFix/>
          </a:blip>
          <a:srcRect/>
          <a:stretch/>
        </p:blipFill>
        <p:spPr>
          <a:xfrm>
            <a:off x="7712014" y="79838"/>
            <a:ext cx="4117675" cy="3221699"/>
          </a:xfrm>
          <a:prstGeom prst="rect">
            <a:avLst/>
          </a:prstGeom>
          <a:noFill/>
          <a:ln>
            <a:noFill/>
          </a:ln>
        </p:spPr>
      </p:pic>
      <p:sp>
        <p:nvSpPr>
          <p:cNvPr id="345" name="Google Shape;345;p34"/>
          <p:cNvSpPr txBox="1"/>
          <p:nvPr/>
        </p:nvSpPr>
        <p:spPr>
          <a:xfrm>
            <a:off x="7349705" y="3429000"/>
            <a:ext cx="4842294" cy="34162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Type I: Fracture of the secondary ossification center near the insertion of the patella</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Type II: fracture propagates proximally between primary and secondary ossification centers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Type III: coronal fracture extending posteriorly to cross the primary ossification center</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Type IV: fracture through the entire proximal tibial physis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Type V: periosteal sleeve avulsion of the extensor mechanism from the secondary ossification center</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Summary</a:t>
            </a:r>
            <a:endParaRPr dirty="0"/>
          </a:p>
        </p:txBody>
      </p:sp>
      <p:sp>
        <p:nvSpPr>
          <p:cNvPr id="321" name="Google Shape;32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dirty="0"/>
              <a:t>Pediatric fractures have specific patterns due to open </a:t>
            </a:r>
            <a:r>
              <a:rPr lang="en-US" dirty="0" err="1"/>
              <a:t>physes</a:t>
            </a:r>
            <a:r>
              <a:rPr lang="en-US" dirty="0"/>
              <a:t> and incompletely ossified bones </a:t>
            </a:r>
          </a:p>
          <a:p>
            <a:pPr marL="228600" lvl="0" indent="-228600" algn="l" rtl="0">
              <a:lnSpc>
                <a:spcPct val="90000"/>
              </a:lnSpc>
              <a:spcBef>
                <a:spcPts val="0"/>
              </a:spcBef>
              <a:spcAft>
                <a:spcPts val="0"/>
              </a:spcAft>
              <a:buClr>
                <a:schemeClr val="dk1"/>
              </a:buClr>
              <a:buSzPct val="100000"/>
              <a:buChar char="•"/>
            </a:pPr>
            <a:r>
              <a:rPr lang="en-US" dirty="0"/>
              <a:t>Fractures involving the physis have potential for growth deficits if not treated properly</a:t>
            </a:r>
          </a:p>
          <a:p>
            <a:pPr marL="228600" lvl="0" indent="-228600" algn="l" rtl="0">
              <a:lnSpc>
                <a:spcPct val="90000"/>
              </a:lnSpc>
              <a:spcBef>
                <a:spcPts val="0"/>
              </a:spcBef>
              <a:spcAft>
                <a:spcPts val="0"/>
              </a:spcAft>
              <a:buClr>
                <a:schemeClr val="dk1"/>
              </a:buClr>
              <a:buSzPct val="100000"/>
              <a:buChar char="•"/>
            </a:pPr>
            <a:r>
              <a:rPr lang="en-US" dirty="0"/>
              <a:t>Most other pediatric fractures heal very well even </a:t>
            </a:r>
            <a:r>
              <a:rPr lang="en-US"/>
              <a:t>with deformity</a:t>
            </a:r>
            <a:endParaRPr lang="en-US" dirty="0"/>
          </a:p>
          <a:p>
            <a:pPr marL="228600" lvl="0" indent="-228600" algn="l" rtl="0">
              <a:lnSpc>
                <a:spcPct val="90000"/>
              </a:lnSpc>
              <a:spcBef>
                <a:spcPts val="0"/>
              </a:spcBef>
              <a:spcAft>
                <a:spcPts val="0"/>
              </a:spcAft>
              <a:buClr>
                <a:schemeClr val="dk1"/>
              </a:buClr>
              <a:buSzPct val="100000"/>
              <a:buChar char="•"/>
            </a:pPr>
            <a:endParaRPr dirty="0"/>
          </a:p>
        </p:txBody>
      </p:sp>
    </p:spTree>
    <p:extLst>
      <p:ext uri="{BB962C8B-B14F-4D97-AF65-F5344CB8AC3E}">
        <p14:creationId xmlns:p14="http://schemas.microsoft.com/office/powerpoint/2010/main" val="756536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352" name="Google Shape;35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US"/>
              <a:t>Musculoskeletal System - Bone Development Timeline. Embryology. https://embryology.med.unsw.edu.au/embryology/index.php/Musculoskeletal_System_-_Bone_Development_Timeline. Accessed March 6, 2021. </a:t>
            </a:r>
            <a:endParaRPr/>
          </a:p>
          <a:p>
            <a:pPr marL="228600" lvl="0" indent="-228600" algn="l" rtl="0">
              <a:lnSpc>
                <a:spcPct val="90000"/>
              </a:lnSpc>
              <a:spcBef>
                <a:spcPts val="1000"/>
              </a:spcBef>
              <a:spcAft>
                <a:spcPts val="0"/>
              </a:spcAft>
              <a:buClr>
                <a:schemeClr val="dk1"/>
              </a:buClr>
              <a:buSzPct val="100000"/>
              <a:buChar char="•"/>
            </a:pPr>
            <a:r>
              <a:rPr lang="en-US"/>
              <a:t>Levine RH. Salter Harris Fractures. StatPearls [Internet]. https://www.ncbi.nlm.nih.gov/books/NBK430688/. Published February 10, 2021. Accessed March 6, 2021. </a:t>
            </a:r>
            <a:endParaRPr/>
          </a:p>
          <a:p>
            <a:pPr marL="228600" lvl="0" indent="-228600" algn="l" rtl="0">
              <a:lnSpc>
                <a:spcPct val="90000"/>
              </a:lnSpc>
              <a:spcBef>
                <a:spcPts val="1000"/>
              </a:spcBef>
              <a:spcAft>
                <a:spcPts val="0"/>
              </a:spcAft>
              <a:buClr>
                <a:schemeClr val="dk1"/>
              </a:buClr>
              <a:buSzPct val="100000"/>
              <a:buChar char="•"/>
            </a:pPr>
            <a:r>
              <a:rPr lang="en-US"/>
              <a:t>Atanelov Z. Greenstick Fracture. StatPearls [Internet]. https://www.ncbi.nlm.nih.gov/books/NBK513279/. Published August 26, 2020. Accessed March 6, 2021. </a:t>
            </a:r>
            <a:endParaRPr/>
          </a:p>
          <a:p>
            <a:pPr marL="228600" lvl="0" indent="-228600" algn="l" rtl="0">
              <a:lnSpc>
                <a:spcPct val="90000"/>
              </a:lnSpc>
              <a:spcBef>
                <a:spcPts val="1000"/>
              </a:spcBef>
              <a:spcAft>
                <a:spcPts val="0"/>
              </a:spcAft>
              <a:buClr>
                <a:schemeClr val="dk1"/>
              </a:buClr>
              <a:buSzPct val="100000"/>
              <a:buChar char="•"/>
            </a:pPr>
            <a:r>
              <a:rPr lang="en-US"/>
              <a:t>Ben-Yakov M, Boutis K. Buckle fractures of the distal radius in children. </a:t>
            </a:r>
            <a:r>
              <a:rPr lang="en-US" i="1"/>
              <a:t>CMAJ</a:t>
            </a:r>
            <a:r>
              <a:rPr lang="en-US"/>
              <a:t>. 2016;188(7):527. doi:10.1503/cmaj.151239</a:t>
            </a:r>
            <a:endParaRPr/>
          </a:p>
          <a:p>
            <a:pPr marL="228600" lvl="0" indent="-228600" algn="l" rtl="0">
              <a:lnSpc>
                <a:spcPct val="90000"/>
              </a:lnSpc>
              <a:spcBef>
                <a:spcPts val="1000"/>
              </a:spcBef>
              <a:spcAft>
                <a:spcPts val="0"/>
              </a:spcAft>
              <a:buClr>
                <a:schemeClr val="dk1"/>
              </a:buClr>
              <a:buSzPct val="100000"/>
              <a:buChar char="•"/>
            </a:pPr>
            <a:r>
              <a:rPr lang="en-US"/>
              <a:t>Eberbach H, Hohloch L, Feucht MJ, Konstantinidis L, Südkamp NP, Zwingmann J. Operative versus conservative treatment of apophyseal avulsion fractures of the pelvis in the adolescents: a systematical review with meta-analysis of clinical outcome and return to sports. </a:t>
            </a:r>
            <a:r>
              <a:rPr lang="en-US" i="1"/>
              <a:t>BMC Musculoskelet Disord</a:t>
            </a:r>
            <a:r>
              <a:rPr lang="en-US"/>
              <a:t>. 2017;18(1):162. Published 2017 Apr 19. doi:10.1186/s12891-017-1527-z</a:t>
            </a:r>
            <a:endParaRPr/>
          </a:p>
          <a:p>
            <a:pPr marL="228600" lvl="0" indent="-104140" algn="l" rtl="0">
              <a:lnSpc>
                <a:spcPct val="90000"/>
              </a:lnSpc>
              <a:spcBef>
                <a:spcPts val="1000"/>
              </a:spcBef>
              <a:spcAft>
                <a:spcPts val="0"/>
              </a:spcAft>
              <a:buClr>
                <a:schemeClr val="dk1"/>
              </a:buClr>
              <a:buSzPct val="100000"/>
              <a:buNone/>
            </a:pPr>
            <a:endParaRPr/>
          </a:p>
          <a:p>
            <a:pPr marL="228600" lvl="0" indent="-10414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358" name="Google Shape;358;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Andras L, Shirley E, Skaggs D. Clavicle Shaft Fracture - Pediatric. Orthobullets. https://www.orthobullets.com/pediatrics/322128/clavicle-shaft-fracture--pediatric. Published August 18, 2018. Accessed March 16, 2021. </a:t>
            </a:r>
            <a:endParaRPr/>
          </a:p>
          <a:p>
            <a:pPr marL="228600" lvl="0" indent="-228600" algn="l" rtl="0">
              <a:lnSpc>
                <a:spcPct val="90000"/>
              </a:lnSpc>
              <a:spcBef>
                <a:spcPts val="1000"/>
              </a:spcBef>
              <a:spcAft>
                <a:spcPts val="0"/>
              </a:spcAft>
              <a:buClr>
                <a:schemeClr val="dk1"/>
              </a:buClr>
              <a:buSzPct val="100000"/>
              <a:buChar char="•"/>
            </a:pPr>
            <a:r>
              <a:rPr lang="en-US"/>
              <a:t>Nina Lightdale Lindsay Andras, McMichael JC, Sabatini C, Frick SL, Andras L, Schulte S. Supracondylar Fracture - Pediatric. Orthobullets. https://www.orthobullets.com/pediatrics/4007/supracondylar-fracture--pediatric. Published November 26, 2020. Accessed March 16, 2021. </a:t>
            </a:r>
            <a:endParaRPr/>
          </a:p>
          <a:p>
            <a:pPr marL="228600" lvl="0" indent="-228600" algn="l" rtl="0">
              <a:lnSpc>
                <a:spcPct val="90000"/>
              </a:lnSpc>
              <a:spcBef>
                <a:spcPts val="1000"/>
              </a:spcBef>
              <a:spcAft>
                <a:spcPts val="0"/>
              </a:spcAft>
              <a:buClr>
                <a:schemeClr val="dk1"/>
              </a:buClr>
              <a:buSzPct val="100000"/>
              <a:buChar char="•"/>
            </a:pPr>
            <a:r>
              <a:rPr lang="en-US"/>
              <a:t>Triplet J, Poulios P, Chueire AF. Tibial Tubercle Fracture. Orthobullets. https://www.orthobullets.com/pediatrics/4023/tibial-tubercle-fracture. Published April 6, 2020. Accessed March 17, 2021. </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descr="A picture containing blur, dark, close&#10;&#10;Description automatically generated"/>
          <p:cNvPicPr preferRelativeResize="0">
            <a:picLocks noGrp="1"/>
          </p:cNvPicPr>
          <p:nvPr>
            <p:ph type="body" idx="1"/>
          </p:nvPr>
        </p:nvPicPr>
        <p:blipFill rotWithShape="1">
          <a:blip r:embed="rId3">
            <a:alphaModFix/>
          </a:blip>
          <a:srcRect t="26585" b="375"/>
          <a:stretch/>
        </p:blipFill>
        <p:spPr>
          <a:xfrm>
            <a:off x="20" y="1282"/>
            <a:ext cx="12191980" cy="68567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sp>
        <p:nvSpPr>
          <p:cNvPr id="129" name="Google Shape;129;p5"/>
          <p:cNvSpPr/>
          <p:nvPr/>
        </p:nvSpPr>
        <p:spPr>
          <a:xfrm>
            <a:off x="-1"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5"/>
          <p:cNvSpPr/>
          <p:nvPr/>
        </p:nvSpPr>
        <p:spPr>
          <a:xfrm>
            <a:off x="187388" y="181576"/>
            <a:ext cx="11823637" cy="6501088"/>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5" descr="A picture containing blur&#10;&#10;Description automatically generated"/>
          <p:cNvPicPr preferRelativeResize="0"/>
          <p:nvPr/>
        </p:nvPicPr>
        <p:blipFill rotWithShape="1">
          <a:blip r:embed="rId3">
            <a:alphaModFix/>
          </a:blip>
          <a:srcRect l="369" r="8624" b="-3"/>
          <a:stretch/>
        </p:blipFill>
        <p:spPr>
          <a:xfrm>
            <a:off x="181899" y="182880"/>
            <a:ext cx="5915025" cy="6499784"/>
          </a:xfrm>
          <a:prstGeom prst="rect">
            <a:avLst/>
          </a:prstGeom>
          <a:noFill/>
          <a:ln>
            <a:noFill/>
          </a:ln>
        </p:spPr>
      </p:pic>
      <p:pic>
        <p:nvPicPr>
          <p:cNvPr id="132" name="Google Shape;132;p5" descr="A picture containing blur, X-ray film&#10;&#10;Description automatically generated"/>
          <p:cNvPicPr preferRelativeResize="0"/>
          <p:nvPr/>
        </p:nvPicPr>
        <p:blipFill rotWithShape="1">
          <a:blip r:embed="rId4">
            <a:alphaModFix/>
          </a:blip>
          <a:srcRect l="8997" r="-3" b="-3"/>
          <a:stretch/>
        </p:blipFill>
        <p:spPr>
          <a:xfrm>
            <a:off x="6095156" y="182880"/>
            <a:ext cx="5915025" cy="6499784"/>
          </a:xfrm>
          <a:prstGeom prst="rect">
            <a:avLst/>
          </a:prstGeom>
          <a:noFill/>
          <a:ln>
            <a:noFill/>
          </a:ln>
        </p:spPr>
      </p:pic>
      <p:sp>
        <p:nvSpPr>
          <p:cNvPr id="133" name="Google Shape;133;p5"/>
          <p:cNvSpPr/>
          <p:nvPr/>
        </p:nvSpPr>
        <p:spPr>
          <a:xfrm rot="6082280">
            <a:off x="3855720" y="2605600"/>
            <a:ext cx="1143000" cy="4572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Pediatric Ossification Pattern</a:t>
            </a:r>
            <a:endParaRPr/>
          </a:p>
        </p:txBody>
      </p:sp>
      <p:sp>
        <p:nvSpPr>
          <p:cNvPr id="139" name="Google Shape;13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No specific pattern to the majority of bone ossification</a:t>
            </a:r>
            <a:endParaRPr dirty="0"/>
          </a:p>
          <a:p>
            <a:pPr marL="685800" lvl="1" indent="-228600" algn="l" rtl="0">
              <a:lnSpc>
                <a:spcPct val="90000"/>
              </a:lnSpc>
              <a:spcBef>
                <a:spcPts val="500"/>
              </a:spcBef>
              <a:spcAft>
                <a:spcPts val="0"/>
              </a:spcAft>
              <a:buClr>
                <a:schemeClr val="dk1"/>
              </a:buClr>
              <a:buSzPts val="2400"/>
              <a:buChar char="•"/>
            </a:pPr>
            <a:r>
              <a:rPr lang="en-US" dirty="0"/>
              <a:t>Long bones and flat bones mature at various intervals up until around age 21</a:t>
            </a:r>
            <a:endParaRPr dirty="0"/>
          </a:p>
          <a:p>
            <a:pPr marL="228600" lvl="0" indent="-228600" algn="l" rtl="0">
              <a:lnSpc>
                <a:spcPct val="90000"/>
              </a:lnSpc>
              <a:spcBef>
                <a:spcPts val="1000"/>
              </a:spcBef>
              <a:spcAft>
                <a:spcPts val="0"/>
              </a:spcAft>
              <a:buClr>
                <a:schemeClr val="dk1"/>
              </a:buClr>
              <a:buSzPts val="2800"/>
              <a:buChar char="•"/>
            </a:pPr>
            <a:r>
              <a:rPr lang="en-US" dirty="0"/>
              <a:t>The elbow has a specific ossification pattern that has a reliable order of appearance</a:t>
            </a:r>
          </a:p>
          <a:p>
            <a:pPr marL="228600" lvl="0" indent="-228600" algn="l" rtl="0">
              <a:lnSpc>
                <a:spcPct val="90000"/>
              </a:lnSpc>
              <a:spcBef>
                <a:spcPts val="1000"/>
              </a:spcBef>
              <a:spcAft>
                <a:spcPts val="0"/>
              </a:spcAft>
              <a:buClr>
                <a:schemeClr val="dk1"/>
              </a:buClr>
              <a:buSzPts val="2800"/>
              <a:buChar char="•"/>
            </a:pPr>
            <a:r>
              <a:rPr lang="en-US" dirty="0"/>
              <a:t>Fusion occurs at a more variable timing</a:t>
            </a:r>
          </a:p>
          <a:p>
            <a:pPr marL="0" lvl="0" indent="0" algn="l" rtl="0">
              <a:lnSpc>
                <a:spcPct val="90000"/>
              </a:lnSpc>
              <a:spcBef>
                <a:spcPts val="1000"/>
              </a:spcBef>
              <a:spcAft>
                <a:spcPts val="0"/>
              </a:spcAft>
              <a:buClr>
                <a:schemeClr val="dk1"/>
              </a:buClr>
              <a:buSzPts val="2800"/>
              <a:buNone/>
            </a:pPr>
            <a:endParaRPr lang="en-US" dirty="0"/>
          </a:p>
          <a:p>
            <a:pPr marL="228600" lvl="0" indent="-228600" algn="l" rtl="0">
              <a:lnSpc>
                <a:spcPct val="90000"/>
              </a:lnSpc>
              <a:spcBef>
                <a:spcPts val="1000"/>
              </a:spcBef>
              <a:spcAft>
                <a:spcPts val="0"/>
              </a:spcAft>
              <a:buClr>
                <a:schemeClr val="dk1"/>
              </a:buClr>
              <a:buSzPts val="2800"/>
              <a:buChar char="•"/>
            </a:pPr>
            <a:endParaRPr lang="en-US"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Pediatric Ossification Pattern</a:t>
            </a:r>
            <a:endParaRPr dirty="0"/>
          </a:p>
        </p:txBody>
      </p:sp>
      <p:sp>
        <p:nvSpPr>
          <p:cNvPr id="139" name="Google Shape;13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dirty="0"/>
              <a:t>The appearance order can be remembered by the mnemonic “CRITOE”</a:t>
            </a:r>
            <a:endParaRPr dirty="0"/>
          </a:p>
          <a:p>
            <a:pPr marL="685800" lvl="1" indent="-228600" algn="l" rtl="0">
              <a:lnSpc>
                <a:spcPct val="90000"/>
              </a:lnSpc>
              <a:spcBef>
                <a:spcPts val="500"/>
              </a:spcBef>
              <a:spcAft>
                <a:spcPts val="0"/>
              </a:spcAft>
              <a:buClr>
                <a:schemeClr val="dk1"/>
              </a:buClr>
              <a:buSzPts val="2400"/>
              <a:buChar char="•"/>
            </a:pPr>
            <a:r>
              <a:rPr lang="en-US" b="1" dirty="0"/>
              <a:t>C</a:t>
            </a:r>
            <a:r>
              <a:rPr lang="en-US" dirty="0"/>
              <a:t>apitellum ~1 year old</a:t>
            </a:r>
            <a:endParaRPr dirty="0"/>
          </a:p>
          <a:p>
            <a:pPr marL="685800" lvl="1" indent="-228600" algn="l" rtl="0">
              <a:lnSpc>
                <a:spcPct val="90000"/>
              </a:lnSpc>
              <a:spcBef>
                <a:spcPts val="500"/>
              </a:spcBef>
              <a:spcAft>
                <a:spcPts val="0"/>
              </a:spcAft>
              <a:buClr>
                <a:schemeClr val="dk1"/>
              </a:buClr>
              <a:buSzPts val="2400"/>
              <a:buChar char="•"/>
            </a:pPr>
            <a:r>
              <a:rPr lang="en-US" b="1" dirty="0"/>
              <a:t>R</a:t>
            </a:r>
            <a:r>
              <a:rPr lang="en-US" dirty="0"/>
              <a:t>adial head ~ 3 years old</a:t>
            </a:r>
            <a:endParaRPr dirty="0"/>
          </a:p>
          <a:p>
            <a:pPr marL="685800" lvl="1" indent="-228600" algn="l" rtl="0">
              <a:lnSpc>
                <a:spcPct val="90000"/>
              </a:lnSpc>
              <a:spcBef>
                <a:spcPts val="500"/>
              </a:spcBef>
              <a:spcAft>
                <a:spcPts val="0"/>
              </a:spcAft>
              <a:buClr>
                <a:schemeClr val="dk1"/>
              </a:buClr>
              <a:buSzPts val="2400"/>
              <a:buChar char="•"/>
            </a:pPr>
            <a:r>
              <a:rPr lang="en-US" b="1" dirty="0"/>
              <a:t>I</a:t>
            </a:r>
            <a:r>
              <a:rPr lang="en-US" dirty="0"/>
              <a:t>nternal (medial) condyle ~5 years old</a:t>
            </a:r>
            <a:endParaRPr dirty="0"/>
          </a:p>
          <a:p>
            <a:pPr marL="685800" lvl="1" indent="-228600" algn="l" rtl="0">
              <a:lnSpc>
                <a:spcPct val="90000"/>
              </a:lnSpc>
              <a:spcBef>
                <a:spcPts val="500"/>
              </a:spcBef>
              <a:spcAft>
                <a:spcPts val="0"/>
              </a:spcAft>
              <a:buClr>
                <a:schemeClr val="dk1"/>
              </a:buClr>
              <a:buSzPts val="2400"/>
              <a:buChar char="•"/>
            </a:pPr>
            <a:r>
              <a:rPr lang="en-US" b="1" dirty="0"/>
              <a:t>T</a:t>
            </a:r>
            <a:r>
              <a:rPr lang="en-US" dirty="0"/>
              <a:t>rochlea ~7 years old</a:t>
            </a:r>
            <a:endParaRPr dirty="0"/>
          </a:p>
          <a:p>
            <a:pPr marL="685800" lvl="1" indent="-228600" algn="l" rtl="0">
              <a:lnSpc>
                <a:spcPct val="90000"/>
              </a:lnSpc>
              <a:spcBef>
                <a:spcPts val="500"/>
              </a:spcBef>
              <a:spcAft>
                <a:spcPts val="0"/>
              </a:spcAft>
              <a:buClr>
                <a:schemeClr val="dk1"/>
              </a:buClr>
              <a:buSzPts val="2400"/>
              <a:buChar char="•"/>
            </a:pPr>
            <a:r>
              <a:rPr lang="en-US" b="1" dirty="0"/>
              <a:t>O</a:t>
            </a:r>
            <a:r>
              <a:rPr lang="en-US" dirty="0"/>
              <a:t>lecranon ~9 years old</a:t>
            </a:r>
            <a:endParaRPr dirty="0"/>
          </a:p>
          <a:p>
            <a:pPr marL="685800" lvl="1" indent="-228600" algn="l" rtl="0">
              <a:lnSpc>
                <a:spcPct val="90000"/>
              </a:lnSpc>
              <a:spcBef>
                <a:spcPts val="500"/>
              </a:spcBef>
              <a:spcAft>
                <a:spcPts val="0"/>
              </a:spcAft>
              <a:buClr>
                <a:schemeClr val="dk1"/>
              </a:buClr>
              <a:buSzPts val="2400"/>
              <a:buChar char="•"/>
            </a:pPr>
            <a:r>
              <a:rPr lang="en-US" b="1" dirty="0"/>
              <a:t>E</a:t>
            </a:r>
            <a:r>
              <a:rPr lang="en-US" dirty="0"/>
              <a:t>xternal (lateral) condyle ~11 years old</a:t>
            </a:r>
          </a:p>
          <a:p>
            <a:pPr marL="228600" indent="-228600">
              <a:spcBef>
                <a:spcPts val="500"/>
              </a:spcBef>
              <a:buSzPts val="2400"/>
            </a:pPr>
            <a:r>
              <a:rPr lang="en-US" dirty="0"/>
              <a:t>Boys are usually ossifying about 1 year after females </a:t>
            </a:r>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extLst>
      <p:ext uri="{BB962C8B-B14F-4D97-AF65-F5344CB8AC3E}">
        <p14:creationId xmlns:p14="http://schemas.microsoft.com/office/powerpoint/2010/main" val="121240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6" name="Google Shape;146;p7" descr="A picture containing X-ray film, dark, close, light&#10;&#10;Description automatically generated"/>
          <p:cNvPicPr preferRelativeResize="0">
            <a:picLocks noGrp="1"/>
          </p:cNvPicPr>
          <p:nvPr>
            <p:ph type="body" idx="1"/>
          </p:nvPr>
        </p:nvPicPr>
        <p:blipFill rotWithShape="1">
          <a:blip r:embed="rId3">
            <a:alphaModFix/>
          </a:blip>
          <a:srcRect/>
          <a:stretch/>
        </p:blipFill>
        <p:spPr>
          <a:xfrm>
            <a:off x="2560320" y="-1037122"/>
            <a:ext cx="7071359" cy="89322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8"/>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3" name="Google Shape;153;p8" descr="A picture containing sky, outdoor, skating, road&#10;&#10;Description automatically generated"/>
          <p:cNvPicPr preferRelativeResize="0">
            <a:picLocks noGrp="1"/>
          </p:cNvPicPr>
          <p:nvPr>
            <p:ph type="body" idx="1"/>
          </p:nvPr>
        </p:nvPicPr>
        <p:blipFill rotWithShape="1">
          <a:blip r:embed="rId3">
            <a:alphaModFix/>
          </a:blip>
          <a:srcRect b="15429"/>
          <a:stretch/>
        </p:blipFill>
        <p:spPr>
          <a:xfrm>
            <a:off x="20" y="1282"/>
            <a:ext cx="12191980" cy="685671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3072</Words>
  <Application>Microsoft Macintosh PowerPoint</Application>
  <PresentationFormat>Widescreen</PresentationFormat>
  <Paragraphs>295</Paragraphs>
  <Slides>38</Slides>
  <Notes>38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Arial</vt:lpstr>
      <vt:lpstr>Calibri</vt:lpstr>
      <vt:lpstr>Office Theme</vt:lpstr>
      <vt:lpstr>Office Theme</vt:lpstr>
      <vt:lpstr>Pediatric Fractures</vt:lpstr>
      <vt:lpstr>Goals and Objectives</vt:lpstr>
      <vt:lpstr>PowerPoint Presentation</vt:lpstr>
      <vt:lpstr>PowerPoint Presentation</vt:lpstr>
      <vt:lpstr>PowerPoint Presentation</vt:lpstr>
      <vt:lpstr>Pediatric Ossification Pattern</vt:lpstr>
      <vt:lpstr>Pediatric Ossification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Salter Harris Fractures</vt:lpstr>
      <vt:lpstr>PowerPoint Presentation</vt:lpstr>
      <vt:lpstr>PowerPoint Presentation</vt:lpstr>
      <vt:lpstr>PowerPoint Presentation</vt:lpstr>
      <vt:lpstr>Greenstick Fracture</vt:lpstr>
      <vt:lpstr>PowerPoint Presentation</vt:lpstr>
      <vt:lpstr>PowerPoint Presentation</vt:lpstr>
      <vt:lpstr>Buckle (Torus) Fracture</vt:lpstr>
      <vt:lpstr>PowerPoint Presentation</vt:lpstr>
      <vt:lpstr>PowerPoint Presentation</vt:lpstr>
      <vt:lpstr>Apophyseal Avulsion</vt:lpstr>
      <vt:lpstr>PowerPoint Presentation</vt:lpstr>
      <vt:lpstr>PowerPoint Presentation</vt:lpstr>
      <vt:lpstr>Midshaft Clavicle Fracture</vt:lpstr>
      <vt:lpstr>PowerPoint Presentation</vt:lpstr>
      <vt:lpstr>PowerPoint Presentation</vt:lpstr>
      <vt:lpstr>Supracondylar Fracture</vt:lpstr>
      <vt:lpstr>PowerPoint Presentation</vt:lpstr>
      <vt:lpstr>PowerPoint Presentation</vt:lpstr>
      <vt:lpstr>Tibial Tubercle Fracture</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Fractures</dc:title>
  <dc:creator>Conner Dixon</dc:creator>
  <cp:lastModifiedBy>Conner Dixon</cp:lastModifiedBy>
  <cp:revision>15</cp:revision>
  <dcterms:created xsi:type="dcterms:W3CDTF">2021-03-01T13:38:02Z</dcterms:created>
  <dcterms:modified xsi:type="dcterms:W3CDTF">2021-09-28T13:51:11Z</dcterms:modified>
</cp:coreProperties>
</file>