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gO8uOf2cZonjwRGJ0OARciNOe+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CenturyGothic-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CenturyGothic-bold.fntdata"/><Relationship Id="rId16" Type="http://schemas.openxmlformats.org/officeDocument/2006/relationships/slide" Target="slides/slide12.xml"/><Relationship Id="rId38" Type="http://schemas.openxmlformats.org/officeDocument/2006/relationships/font" Target="fonts/CenturyGothic-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35"/>
          <p:cNvGrpSpPr/>
          <p:nvPr/>
        </p:nvGrpSpPr>
        <p:grpSpPr>
          <a:xfrm>
            <a:off x="0" y="-2373"/>
            <a:ext cx="12192000" cy="6867027"/>
            <a:chOff x="0" y="-2373"/>
            <a:chExt cx="12192000" cy="6867027"/>
          </a:xfrm>
        </p:grpSpPr>
        <p:sp>
          <p:nvSpPr>
            <p:cNvPr id="24" name="Google Shape;24;p3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 name="Google Shape;31;p35"/>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5"/>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3" name="Google Shape;33;p35"/>
          <p:cNvSpPr txBox="1"/>
          <p:nvPr>
            <p:ph idx="10" type="dt"/>
          </p:nvPr>
        </p:nvSpPr>
        <p:spPr>
          <a:xfrm rot="5400000">
            <a:off x="10089390" y="1792223"/>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5"/>
          <p:cNvSpPr txBox="1"/>
          <p:nvPr>
            <p:ph idx="11" type="ftr"/>
          </p:nvPr>
        </p:nvSpPr>
        <p:spPr>
          <a:xfrm rot="5400000">
            <a:off x="8959592" y="3226820"/>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5"/>
          <p:cNvSpPr txBox="1"/>
          <p:nvPr>
            <p:ph idx="12" type="sldNum"/>
          </p:nvPr>
        </p:nvSpPr>
        <p:spPr>
          <a:xfrm>
            <a:off x="10351008" y="292608"/>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19" name="Shape 119"/>
        <p:cNvGrpSpPr/>
        <p:nvPr/>
      </p:nvGrpSpPr>
      <p:grpSpPr>
        <a:xfrm>
          <a:off x="0" y="0"/>
          <a:ext cx="0" cy="0"/>
          <a:chOff x="0" y="0"/>
          <a:chExt cx="0" cy="0"/>
        </a:xfrm>
      </p:grpSpPr>
      <p:grpSp>
        <p:nvGrpSpPr>
          <p:cNvPr id="120" name="Google Shape;120;p44"/>
          <p:cNvGrpSpPr/>
          <p:nvPr/>
        </p:nvGrpSpPr>
        <p:grpSpPr>
          <a:xfrm>
            <a:off x="0" y="-2373"/>
            <a:ext cx="12192000" cy="6867027"/>
            <a:chOff x="0" y="-2373"/>
            <a:chExt cx="12192000" cy="6867027"/>
          </a:xfrm>
        </p:grpSpPr>
        <p:sp>
          <p:nvSpPr>
            <p:cNvPr id="121" name="Google Shape;121;p4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4"/>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4"/>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29" name="Google Shape;129;p44"/>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1" name="Google Shape;131;p44"/>
          <p:cNvSpPr txBox="1"/>
          <p:nvPr>
            <p:ph type="title"/>
          </p:nvPr>
        </p:nvSpPr>
        <p:spPr>
          <a:xfrm>
            <a:off x="1153907" y="1693332"/>
            <a:ext cx="3860260" cy="173566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4"/>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33" name="Google Shape;133;p44"/>
          <p:cNvSpPr txBox="1"/>
          <p:nvPr>
            <p:ph idx="1" type="body"/>
          </p:nvPr>
        </p:nvSpPr>
        <p:spPr>
          <a:xfrm>
            <a:off x="1154955"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4" name="Google Shape;134;p4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4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38" name="Shape 138"/>
        <p:cNvGrpSpPr/>
        <p:nvPr/>
      </p:nvGrpSpPr>
      <p:grpSpPr>
        <a:xfrm>
          <a:off x="0" y="0"/>
          <a:ext cx="0" cy="0"/>
          <a:chOff x="0" y="0"/>
          <a:chExt cx="0" cy="0"/>
        </a:xfrm>
      </p:grpSpPr>
      <p:grpSp>
        <p:nvGrpSpPr>
          <p:cNvPr id="139" name="Google Shape;139;p45"/>
          <p:cNvGrpSpPr/>
          <p:nvPr/>
        </p:nvGrpSpPr>
        <p:grpSpPr>
          <a:xfrm>
            <a:off x="0" y="-2373"/>
            <a:ext cx="12192000" cy="6867027"/>
            <a:chOff x="0" y="-2373"/>
            <a:chExt cx="12192000" cy="6867027"/>
          </a:xfrm>
        </p:grpSpPr>
        <p:sp>
          <p:nvSpPr>
            <p:cNvPr id="140" name="Google Shape;140;p4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5"/>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5"/>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48" name="Google Shape;148;p4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9" name="Google Shape;149;p45"/>
          <p:cNvSpPr txBox="1"/>
          <p:nvPr>
            <p:ph type="title"/>
          </p:nvPr>
        </p:nvSpPr>
        <p:spPr>
          <a:xfrm>
            <a:off x="1154956" y="4966674"/>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45"/>
          <p:cNvSpPr/>
          <p:nvPr>
            <p:ph idx="2" type="pic"/>
          </p:nvPr>
        </p:nvSpPr>
        <p:spPr>
          <a:xfrm>
            <a:off x="1154955" y="685800"/>
            <a:ext cx="8825658"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51" name="Google Shape;151;p45"/>
          <p:cNvSpPr txBox="1"/>
          <p:nvPr>
            <p:ph idx="1" type="body"/>
          </p:nvPr>
        </p:nvSpPr>
        <p:spPr>
          <a:xfrm>
            <a:off x="1154956" y="553666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2" name="Google Shape;152;p45"/>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5"/>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56" name="Shape 156"/>
        <p:cNvGrpSpPr/>
        <p:nvPr/>
      </p:nvGrpSpPr>
      <p:grpSpPr>
        <a:xfrm>
          <a:off x="0" y="0"/>
          <a:ext cx="0" cy="0"/>
          <a:chOff x="0" y="0"/>
          <a:chExt cx="0" cy="0"/>
        </a:xfrm>
      </p:grpSpPr>
      <p:grpSp>
        <p:nvGrpSpPr>
          <p:cNvPr id="157" name="Google Shape;157;p46"/>
          <p:cNvGrpSpPr/>
          <p:nvPr/>
        </p:nvGrpSpPr>
        <p:grpSpPr>
          <a:xfrm>
            <a:off x="0" y="-2373"/>
            <a:ext cx="12192000" cy="6867027"/>
            <a:chOff x="0" y="-2373"/>
            <a:chExt cx="12192000" cy="6867027"/>
          </a:xfrm>
        </p:grpSpPr>
        <p:sp>
          <p:nvSpPr>
            <p:cNvPr id="158" name="Google Shape;158;p4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6"/>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6"/>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6"/>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6"/>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6"/>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6"/>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6"/>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66" name="Google Shape;166;p4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7" name="Google Shape;167;p46"/>
          <p:cNvSpPr txBox="1"/>
          <p:nvPr>
            <p:ph type="title"/>
          </p:nvPr>
        </p:nvSpPr>
        <p:spPr>
          <a:xfrm>
            <a:off x="1154954" y="1063416"/>
            <a:ext cx="8825659" cy="137975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46"/>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69" name="Google Shape;169;p4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4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4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73" name="Shape 173"/>
        <p:cNvGrpSpPr/>
        <p:nvPr/>
      </p:nvGrpSpPr>
      <p:grpSpPr>
        <a:xfrm>
          <a:off x="0" y="0"/>
          <a:ext cx="0" cy="0"/>
          <a:chOff x="0" y="0"/>
          <a:chExt cx="0" cy="0"/>
        </a:xfrm>
      </p:grpSpPr>
      <p:grpSp>
        <p:nvGrpSpPr>
          <p:cNvPr id="174" name="Google Shape;174;p47"/>
          <p:cNvGrpSpPr/>
          <p:nvPr/>
        </p:nvGrpSpPr>
        <p:grpSpPr>
          <a:xfrm>
            <a:off x="0" y="-2373"/>
            <a:ext cx="12192000" cy="6867027"/>
            <a:chOff x="0" y="-2373"/>
            <a:chExt cx="12192000" cy="6867027"/>
          </a:xfrm>
        </p:grpSpPr>
        <p:sp>
          <p:nvSpPr>
            <p:cNvPr id="175" name="Google Shape;175;p4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7"/>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7"/>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7"/>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7"/>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7"/>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7"/>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7"/>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3" name="Google Shape;183;p4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4" name="Google Shape;184;p47"/>
          <p:cNvSpPr txBox="1"/>
          <p:nvPr/>
        </p:nvSpPr>
        <p:spPr>
          <a:xfrm>
            <a:off x="9719438" y="2631815"/>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chemeClr val="accent1"/>
                </a:solidFill>
                <a:latin typeface="Arial"/>
                <a:ea typeface="Arial"/>
                <a:cs typeface="Arial"/>
                <a:sym typeface="Arial"/>
              </a:rPr>
              <a:t>”</a:t>
            </a:r>
            <a:endParaRPr/>
          </a:p>
        </p:txBody>
      </p:sp>
      <p:sp>
        <p:nvSpPr>
          <p:cNvPr id="185" name="Google Shape;185;p47"/>
          <p:cNvSpPr txBox="1"/>
          <p:nvPr/>
        </p:nvSpPr>
        <p:spPr>
          <a:xfrm>
            <a:off x="898295" y="591093"/>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chemeClr val="accent1"/>
                </a:solidFill>
                <a:latin typeface="Arial"/>
                <a:ea typeface="Arial"/>
                <a:cs typeface="Arial"/>
                <a:sym typeface="Arial"/>
              </a:rPr>
              <a:t>“</a:t>
            </a:r>
            <a:endParaRPr/>
          </a:p>
        </p:txBody>
      </p:sp>
      <p:sp>
        <p:nvSpPr>
          <p:cNvPr id="186" name="Google Shape;186;p47"/>
          <p:cNvSpPr txBox="1"/>
          <p:nvPr>
            <p:ph type="title"/>
          </p:nvPr>
        </p:nvSpPr>
        <p:spPr>
          <a:xfrm>
            <a:off x="1581878" y="980517"/>
            <a:ext cx="8453906" cy="2698249"/>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47"/>
          <p:cNvSpPr txBox="1"/>
          <p:nvPr>
            <p:ph idx="1" type="body"/>
          </p:nvPr>
        </p:nvSpPr>
        <p:spPr>
          <a:xfrm>
            <a:off x="1945945" y="3678766"/>
            <a:ext cx="7725772"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chemeClr val="accent1"/>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88" name="Google Shape;188;p47"/>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89" name="Google Shape;189;p4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4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93" name="Shape 193"/>
        <p:cNvGrpSpPr/>
        <p:nvPr/>
      </p:nvGrpSpPr>
      <p:grpSpPr>
        <a:xfrm>
          <a:off x="0" y="0"/>
          <a:ext cx="0" cy="0"/>
          <a:chOff x="0" y="0"/>
          <a:chExt cx="0" cy="0"/>
        </a:xfrm>
      </p:grpSpPr>
      <p:grpSp>
        <p:nvGrpSpPr>
          <p:cNvPr id="194" name="Google Shape;194;p48"/>
          <p:cNvGrpSpPr/>
          <p:nvPr/>
        </p:nvGrpSpPr>
        <p:grpSpPr>
          <a:xfrm>
            <a:off x="0" y="-2373"/>
            <a:ext cx="12192000" cy="6867027"/>
            <a:chOff x="0" y="-2373"/>
            <a:chExt cx="12192000" cy="6867027"/>
          </a:xfrm>
        </p:grpSpPr>
        <p:sp>
          <p:nvSpPr>
            <p:cNvPr id="195" name="Google Shape;195;p4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8"/>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8"/>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03" name="Google Shape;203;p4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4" name="Google Shape;204;p48"/>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48"/>
          <p:cNvSpPr txBox="1"/>
          <p:nvPr>
            <p:ph idx="1" type="body"/>
          </p:nvPr>
        </p:nvSpPr>
        <p:spPr>
          <a:xfrm>
            <a:off x="1154954" y="5033068"/>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206" name="Google Shape;206;p4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4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4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10" name="Shape 210"/>
        <p:cNvGrpSpPr/>
        <p:nvPr/>
      </p:nvGrpSpPr>
      <p:grpSpPr>
        <a:xfrm>
          <a:off x="0" y="0"/>
          <a:ext cx="0" cy="0"/>
          <a:chOff x="0" y="0"/>
          <a:chExt cx="0" cy="0"/>
        </a:xfrm>
      </p:grpSpPr>
      <p:sp>
        <p:nvSpPr>
          <p:cNvPr id="211" name="Google Shape;211;p4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49"/>
          <p:cNvSpPr txBox="1"/>
          <p:nvPr>
            <p:ph idx="1" type="body"/>
          </p:nvPr>
        </p:nvSpPr>
        <p:spPr>
          <a:xfrm>
            <a:off x="1154952" y="4532845"/>
            <a:ext cx="30504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3" name="Google Shape;213;p49"/>
          <p:cNvSpPr/>
          <p:nvPr>
            <p:ph idx="2" type="pic"/>
          </p:nvPr>
        </p:nvSpPr>
        <p:spPr>
          <a:xfrm>
            <a:off x="1334552"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4" name="Google Shape;214;p49"/>
          <p:cNvSpPr txBox="1"/>
          <p:nvPr>
            <p:ph idx="3" type="body"/>
          </p:nvPr>
        </p:nvSpPr>
        <p:spPr>
          <a:xfrm>
            <a:off x="1154953" y="5109107"/>
            <a:ext cx="3050437" cy="9179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5" name="Google Shape;215;p49"/>
          <p:cNvSpPr txBox="1"/>
          <p:nvPr>
            <p:ph idx="4" type="body"/>
          </p:nvPr>
        </p:nvSpPr>
        <p:spPr>
          <a:xfrm>
            <a:off x="4572537" y="4532846"/>
            <a:ext cx="3046766" cy="651156"/>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6" name="Google Shape;216;p49"/>
          <p:cNvSpPr/>
          <p:nvPr>
            <p:ph idx="5" type="pic"/>
          </p:nvPr>
        </p:nvSpPr>
        <p:spPr>
          <a:xfrm>
            <a:off x="4748463" y="2603500"/>
            <a:ext cx="2691241"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7" name="Google Shape;217;p49"/>
          <p:cNvSpPr txBox="1"/>
          <p:nvPr>
            <p:ph idx="6" type="body"/>
          </p:nvPr>
        </p:nvSpPr>
        <p:spPr>
          <a:xfrm>
            <a:off x="4568865" y="5184002"/>
            <a:ext cx="3050438" cy="84305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8" name="Google Shape;218;p49"/>
          <p:cNvSpPr txBox="1"/>
          <p:nvPr>
            <p:ph idx="7" type="body"/>
          </p:nvPr>
        </p:nvSpPr>
        <p:spPr>
          <a:xfrm>
            <a:off x="7983434" y="4532847"/>
            <a:ext cx="3050438" cy="651154"/>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9" name="Google Shape;219;p49"/>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20" name="Google Shape;220;p49"/>
          <p:cNvSpPr txBox="1"/>
          <p:nvPr>
            <p:ph idx="9" type="body"/>
          </p:nvPr>
        </p:nvSpPr>
        <p:spPr>
          <a:xfrm>
            <a:off x="7983434" y="5184001"/>
            <a:ext cx="3050437" cy="84305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1" name="Google Shape;221;p49"/>
          <p:cNvCxnSpPr/>
          <p:nvPr/>
        </p:nvCxnSpPr>
        <p:spPr>
          <a:xfrm>
            <a:off x="4388153" y="2603500"/>
            <a:ext cx="0" cy="3517594"/>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2" name="Google Shape;222;p49"/>
          <p:cNvCxnSpPr/>
          <p:nvPr/>
        </p:nvCxnSpPr>
        <p:spPr>
          <a:xfrm>
            <a:off x="7801905" y="2603500"/>
            <a:ext cx="0" cy="34925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3" name="Google Shape;223;p4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4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4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6" name="Shape 226"/>
        <p:cNvGrpSpPr/>
        <p:nvPr/>
      </p:nvGrpSpPr>
      <p:grpSpPr>
        <a:xfrm>
          <a:off x="0" y="0"/>
          <a:ext cx="0" cy="0"/>
          <a:chOff x="0" y="0"/>
          <a:chExt cx="0" cy="0"/>
        </a:xfrm>
      </p:grpSpPr>
      <p:sp>
        <p:nvSpPr>
          <p:cNvPr id="227" name="Google Shape;227;p50"/>
          <p:cNvSpPr txBox="1"/>
          <p:nvPr>
            <p:ph type="title"/>
          </p:nvPr>
        </p:nvSpPr>
        <p:spPr>
          <a:xfrm>
            <a:off x="1154953" y="973668"/>
            <a:ext cx="8825660"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50"/>
          <p:cNvSpPr txBox="1"/>
          <p:nvPr>
            <p:ph idx="1" type="body"/>
          </p:nvPr>
        </p:nvSpPr>
        <p:spPr>
          <a:xfrm rot="5400000">
            <a:off x="3827511" y="-69056"/>
            <a:ext cx="3416300" cy="876141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9" name="Google Shape;229;p5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5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5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2" name="Shape 232"/>
        <p:cNvGrpSpPr/>
        <p:nvPr/>
      </p:nvGrpSpPr>
      <p:grpSpPr>
        <a:xfrm>
          <a:off x="0" y="0"/>
          <a:ext cx="0" cy="0"/>
          <a:chOff x="0" y="0"/>
          <a:chExt cx="0" cy="0"/>
        </a:xfrm>
      </p:grpSpPr>
      <p:grpSp>
        <p:nvGrpSpPr>
          <p:cNvPr id="233" name="Google Shape;233;p51"/>
          <p:cNvGrpSpPr/>
          <p:nvPr/>
        </p:nvGrpSpPr>
        <p:grpSpPr>
          <a:xfrm>
            <a:off x="0" y="-2373"/>
            <a:ext cx="12192000" cy="6867027"/>
            <a:chOff x="0" y="-2373"/>
            <a:chExt cx="12192000" cy="6867027"/>
          </a:xfrm>
        </p:grpSpPr>
        <p:sp>
          <p:nvSpPr>
            <p:cNvPr id="234" name="Google Shape;234;p5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1"/>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1"/>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1"/>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3" name="Google Shape;243;p5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4" name="Google Shape;244;p51"/>
          <p:cNvSpPr txBox="1"/>
          <p:nvPr>
            <p:ph type="title"/>
          </p:nvPr>
        </p:nvSpPr>
        <p:spPr>
          <a:xfrm rot="5400000">
            <a:off x="6909428" y="2945796"/>
            <a:ext cx="4748589" cy="141393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51"/>
          <p:cNvSpPr txBox="1"/>
          <p:nvPr>
            <p:ph idx="1" type="body"/>
          </p:nvPr>
        </p:nvSpPr>
        <p:spPr>
          <a:xfrm rot="5400000">
            <a:off x="1904432" y="528990"/>
            <a:ext cx="4748590" cy="6247546"/>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6" name="Google Shape;246;p5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5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5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5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3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6"/>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0" name="Google Shape;40;p36"/>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6"/>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3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7"/>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6" name="Google Shape;46;p37"/>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7" name="Google Shape;47;p37"/>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8" name="Google Shape;48;p37"/>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9" name="Google Shape;49;p37"/>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7"/>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52" name="Shape 52"/>
        <p:cNvGrpSpPr/>
        <p:nvPr/>
      </p:nvGrpSpPr>
      <p:grpSpPr>
        <a:xfrm>
          <a:off x="0" y="0"/>
          <a:ext cx="0" cy="0"/>
          <a:chOff x="0" y="0"/>
          <a:chExt cx="0" cy="0"/>
        </a:xfrm>
      </p:grpSpPr>
      <p:sp>
        <p:nvSpPr>
          <p:cNvPr id="53" name="Google Shape;53;p3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8"/>
          <p:cNvSpPr txBox="1"/>
          <p:nvPr>
            <p:ph idx="1" type="body"/>
          </p:nvPr>
        </p:nvSpPr>
        <p:spPr>
          <a:xfrm>
            <a:off x="1154954" y="2617299"/>
            <a:ext cx="312916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5" name="Google Shape;55;p38"/>
          <p:cNvSpPr txBox="1"/>
          <p:nvPr>
            <p:ph idx="2" type="body"/>
          </p:nvPr>
        </p:nvSpPr>
        <p:spPr>
          <a:xfrm>
            <a:off x="1154954" y="3193561"/>
            <a:ext cx="3129168" cy="283349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6" name="Google Shape;56;p38"/>
          <p:cNvSpPr txBox="1"/>
          <p:nvPr>
            <p:ph idx="3" type="body"/>
          </p:nvPr>
        </p:nvSpPr>
        <p:spPr>
          <a:xfrm>
            <a:off x="4512721" y="2603502"/>
            <a:ext cx="314538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7" name="Google Shape;57;p38"/>
          <p:cNvSpPr txBox="1"/>
          <p:nvPr>
            <p:ph idx="4" type="body"/>
          </p:nvPr>
        </p:nvSpPr>
        <p:spPr>
          <a:xfrm>
            <a:off x="4512721" y="3193561"/>
            <a:ext cx="3145380" cy="2833495"/>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8" name="Google Shape;58;p38"/>
          <p:cNvSpPr txBox="1"/>
          <p:nvPr>
            <p:ph idx="5" type="body"/>
          </p:nvPr>
        </p:nvSpPr>
        <p:spPr>
          <a:xfrm>
            <a:off x="7886700" y="2617299"/>
            <a:ext cx="3161029" cy="576261"/>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9" name="Google Shape;59;p38"/>
          <p:cNvSpPr txBox="1"/>
          <p:nvPr>
            <p:ph idx="6" type="body"/>
          </p:nvPr>
        </p:nvSpPr>
        <p:spPr>
          <a:xfrm>
            <a:off x="7886700" y="3193561"/>
            <a:ext cx="3164719" cy="28334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60" name="Google Shape;60;p38"/>
          <p:cNvCxnSpPr/>
          <p:nvPr/>
        </p:nvCxnSpPr>
        <p:spPr>
          <a:xfrm>
            <a:off x="440397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cxnSp>
        <p:nvCxnSpPr>
          <p:cNvPr id="61" name="Google Shape;61;p38"/>
          <p:cNvCxnSpPr/>
          <p:nvPr/>
        </p:nvCxnSpPr>
        <p:spPr>
          <a:xfrm>
            <a:off x="7772401" y="2569633"/>
            <a:ext cx="0" cy="3492499"/>
          </a:xfrm>
          <a:prstGeom prst="straightConnector1">
            <a:avLst/>
          </a:prstGeom>
          <a:noFill/>
          <a:ln cap="flat" cmpd="sng" w="12700">
            <a:solidFill>
              <a:schemeClr val="accent1">
                <a:alpha val="40784"/>
              </a:schemeClr>
            </a:solidFill>
            <a:prstDash val="solid"/>
            <a:round/>
            <a:headEnd len="sm" w="sm" type="none"/>
            <a:tailEnd len="sm" w="sm" type="none"/>
          </a:ln>
        </p:spPr>
      </p:cxnSp>
      <p:sp>
        <p:nvSpPr>
          <p:cNvPr id="62" name="Google Shape;62;p38"/>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8"/>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3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9"/>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39"/>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9" name="Google Shape;69;p39"/>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9"/>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72" name="Shape 72"/>
        <p:cNvGrpSpPr/>
        <p:nvPr/>
      </p:nvGrpSpPr>
      <p:grpSpPr>
        <a:xfrm>
          <a:off x="0" y="0"/>
          <a:ext cx="0" cy="0"/>
          <a:chOff x="0" y="0"/>
          <a:chExt cx="0" cy="0"/>
        </a:xfrm>
      </p:grpSpPr>
      <p:grpSp>
        <p:nvGrpSpPr>
          <p:cNvPr id="73" name="Google Shape;73;p40"/>
          <p:cNvGrpSpPr/>
          <p:nvPr/>
        </p:nvGrpSpPr>
        <p:grpSpPr>
          <a:xfrm>
            <a:off x="0" y="-2373"/>
            <a:ext cx="12192000" cy="6867027"/>
            <a:chOff x="0" y="-2373"/>
            <a:chExt cx="12192000" cy="6867027"/>
          </a:xfrm>
        </p:grpSpPr>
        <p:sp>
          <p:nvSpPr>
            <p:cNvPr id="74" name="Google Shape;74;p4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0"/>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0"/>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0"/>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83" name="Google Shape;83;p4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84" name="Google Shape;84;p40"/>
          <p:cNvSpPr txBox="1"/>
          <p:nvPr>
            <p:ph type="title"/>
          </p:nvPr>
        </p:nvSpPr>
        <p:spPr>
          <a:xfrm>
            <a:off x="1154956" y="2677645"/>
            <a:ext cx="4351023"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0"/>
          <p:cNvSpPr txBox="1"/>
          <p:nvPr>
            <p:ph idx="1" type="body"/>
          </p:nvPr>
        </p:nvSpPr>
        <p:spPr>
          <a:xfrm>
            <a:off x="6895558" y="2677644"/>
            <a:ext cx="3755379" cy="2283823"/>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chemeClr val="accent1"/>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86" name="Google Shape;86;p40"/>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0"/>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4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1"/>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1"/>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95" name="Shape 95"/>
        <p:cNvGrpSpPr/>
        <p:nvPr/>
      </p:nvGrpSpPr>
      <p:grpSpPr>
        <a:xfrm>
          <a:off x="0" y="0"/>
          <a:ext cx="0" cy="0"/>
          <a:chOff x="0" y="0"/>
          <a:chExt cx="0" cy="0"/>
        </a:xfrm>
      </p:grpSpPr>
      <p:sp>
        <p:nvSpPr>
          <p:cNvPr id="96" name="Google Shape;96;p42"/>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2"/>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00" name="Shape 100"/>
        <p:cNvGrpSpPr/>
        <p:nvPr/>
      </p:nvGrpSpPr>
      <p:grpSpPr>
        <a:xfrm>
          <a:off x="0" y="0"/>
          <a:ext cx="0" cy="0"/>
          <a:chOff x="0" y="0"/>
          <a:chExt cx="0" cy="0"/>
        </a:xfrm>
      </p:grpSpPr>
      <p:grpSp>
        <p:nvGrpSpPr>
          <p:cNvPr id="101" name="Google Shape;101;p43"/>
          <p:cNvGrpSpPr/>
          <p:nvPr/>
        </p:nvGrpSpPr>
        <p:grpSpPr>
          <a:xfrm>
            <a:off x="0" y="-2373"/>
            <a:ext cx="12192000" cy="6867027"/>
            <a:chOff x="0" y="-2373"/>
            <a:chExt cx="12192000" cy="6867027"/>
          </a:xfrm>
        </p:grpSpPr>
        <p:sp>
          <p:nvSpPr>
            <p:cNvPr id="102" name="Google Shape;102;p4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3"/>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3"/>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3"/>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1" name="Google Shape;111;p4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2" name="Google Shape;112;p43"/>
          <p:cNvSpPr txBox="1"/>
          <p:nvPr>
            <p:ph type="title"/>
          </p:nvPr>
        </p:nvSpPr>
        <p:spPr>
          <a:xfrm>
            <a:off x="1154954" y="1295400"/>
            <a:ext cx="2793159"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3"/>
          <p:cNvSpPr txBox="1"/>
          <p:nvPr>
            <p:ph idx="1" type="body"/>
          </p:nvPr>
        </p:nvSpPr>
        <p:spPr>
          <a:xfrm>
            <a:off x="5781146" y="1447800"/>
            <a:ext cx="5190065"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43"/>
          <p:cNvSpPr txBox="1"/>
          <p:nvPr>
            <p:ph idx="2" type="body"/>
          </p:nvPr>
        </p:nvSpPr>
        <p:spPr>
          <a:xfrm>
            <a:off x="1154955" y="2895600"/>
            <a:ext cx="2793158" cy="312927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chemeClr val="accent1"/>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5" name="Google Shape;115;p43"/>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3"/>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34"/>
          <p:cNvGrpSpPr/>
          <p:nvPr/>
        </p:nvGrpSpPr>
        <p:grpSpPr>
          <a:xfrm>
            <a:off x="0" y="-2373"/>
            <a:ext cx="12192000" cy="6867027"/>
            <a:chOff x="0" y="-2373"/>
            <a:chExt cx="12192000" cy="6867027"/>
          </a:xfrm>
        </p:grpSpPr>
        <p:sp>
          <p:nvSpPr>
            <p:cNvPr id="7" name="Google Shape;7;p34"/>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3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3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3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4"/>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4"/>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3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3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Google Shape;17;p34"/>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34"/>
          <p:cNvSpPr txBox="1"/>
          <p:nvPr>
            <p:ph idx="10" type="dt"/>
          </p:nvPr>
        </p:nvSpPr>
        <p:spPr>
          <a:xfrm>
            <a:off x="10650938" y="6394061"/>
            <a:ext cx="990599" cy="30479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34"/>
          <p:cNvSpPr txBox="1"/>
          <p:nvPr>
            <p:ph idx="11" type="ftr"/>
          </p:nvPr>
        </p:nvSpPr>
        <p:spPr>
          <a:xfrm>
            <a:off x="528358" y="6391838"/>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3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4800"/>
              <a:buFont typeface="Century Gothic"/>
              <a:buNone/>
            </a:pPr>
            <a:r>
              <a:rPr lang="en-US" sz="4800"/>
              <a:t>The Female Athlete</a:t>
            </a:r>
            <a:br>
              <a:rPr lang="en-US" sz="4800"/>
            </a:br>
            <a:r>
              <a:rPr lang="en-US" sz="4800"/>
              <a:t>Disordered Eating in Athletes</a:t>
            </a:r>
            <a:endParaRPr/>
          </a:p>
        </p:txBody>
      </p:sp>
      <p:sp>
        <p:nvSpPr>
          <p:cNvPr id="255" name="Google Shape;255;p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US"/>
              <a:t>HEIDI SUFFOLETTO, MD, FACEP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Shoulder Injury – </a:t>
            </a:r>
            <a:br>
              <a:rPr lang="en-US"/>
            </a:br>
            <a:r>
              <a:rPr lang="en-US"/>
              <a:t>Pathophysiology and Prevention</a:t>
            </a:r>
            <a:endParaRPr/>
          </a:p>
        </p:txBody>
      </p:sp>
      <p:sp>
        <p:nvSpPr>
          <p:cNvPr id="321" name="Google Shape;321;p10"/>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Neuromuscular training</a:t>
            </a:r>
            <a:endParaRPr/>
          </a:p>
          <a:p>
            <a:pPr indent="-342900" lvl="0" marL="342900" rtl="0" algn="l">
              <a:spcBef>
                <a:spcPts val="1000"/>
              </a:spcBef>
              <a:spcAft>
                <a:spcPts val="0"/>
              </a:spcAft>
              <a:buSzPts val="1440"/>
              <a:buChar char="►"/>
            </a:pPr>
            <a:r>
              <a:rPr lang="en-US"/>
              <a:t>Overload/overuse – increased training/games, decreased rest intervals</a:t>
            </a:r>
            <a:endParaRPr/>
          </a:p>
          <a:p>
            <a:pPr indent="-342900" lvl="0" marL="342900" rtl="0" algn="l">
              <a:spcBef>
                <a:spcPts val="1000"/>
              </a:spcBef>
              <a:spcAft>
                <a:spcPts val="0"/>
              </a:spcAft>
              <a:buSzPts val="1440"/>
              <a:buChar char="►"/>
            </a:pPr>
            <a:r>
              <a:rPr lang="en-US"/>
              <a:t>MSK risk factors – muscle fatigue, hip/core weakness, rotation deficits, scapular dyskinesis</a:t>
            </a:r>
            <a:endParaRPr/>
          </a:p>
          <a:p>
            <a:pPr indent="-342900" lvl="0" marL="342900" rtl="0" algn="l">
              <a:spcBef>
                <a:spcPts val="1000"/>
              </a:spcBef>
              <a:spcAft>
                <a:spcPts val="0"/>
              </a:spcAft>
              <a:buSzPts val="1440"/>
              <a:buChar char="►"/>
            </a:pPr>
            <a:r>
              <a:rPr lang="en-US"/>
              <a:t>Poor technique</a:t>
            </a:r>
            <a:endParaRPr/>
          </a:p>
          <a:p>
            <a:pPr indent="-285750" lvl="1" marL="742950" rtl="0" algn="l">
              <a:spcBef>
                <a:spcPts val="1000"/>
              </a:spcBef>
              <a:spcAft>
                <a:spcPts val="0"/>
              </a:spcAft>
              <a:buSzPts val="1280"/>
              <a:buChar char="►"/>
            </a:pPr>
            <a:r>
              <a:rPr lang="en-US"/>
              <a:t>Dropped elbow in throwing/tennis</a:t>
            </a:r>
            <a:endParaRPr/>
          </a:p>
          <a:p>
            <a:pPr indent="-285750" lvl="1" marL="742950" rtl="0" algn="l">
              <a:spcBef>
                <a:spcPts val="1000"/>
              </a:spcBef>
              <a:spcAft>
                <a:spcPts val="0"/>
              </a:spcAft>
              <a:buSzPts val="1280"/>
              <a:buChar char="►"/>
            </a:pPr>
            <a:r>
              <a:rPr lang="en-US"/>
              <a:t>Altered hand entry in swimming</a:t>
            </a:r>
            <a:endParaRPr/>
          </a:p>
          <a:p>
            <a:pPr indent="-342900" lvl="0" marL="342900" rtl="0" algn="l">
              <a:spcBef>
                <a:spcPts val="1000"/>
              </a:spcBef>
              <a:spcAft>
                <a:spcPts val="0"/>
              </a:spcAft>
              <a:buSzPts val="1440"/>
              <a:buChar char="►"/>
            </a:pPr>
            <a:r>
              <a:rPr lang="en-US"/>
              <a:t>Hyperlaxity is not an independent risk factor</a:t>
            </a:r>
            <a:endParaRPr/>
          </a:p>
          <a:p>
            <a:pPr indent="-342900" lvl="0" marL="342900" rtl="0" algn="l">
              <a:spcBef>
                <a:spcPts val="1000"/>
              </a:spcBef>
              <a:spcAft>
                <a:spcPts val="0"/>
              </a:spcAft>
              <a:buSzPts val="1440"/>
              <a:buChar char="►"/>
            </a:pPr>
            <a:r>
              <a:rPr lang="en-US"/>
              <a:t>Key is training/rest/off-season conditioning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Bone Stress Injuries- </a:t>
            </a:r>
            <a:br>
              <a:rPr lang="en-US"/>
            </a:br>
            <a:r>
              <a:rPr lang="en-US"/>
              <a:t>When repletion exceeds ability to repair (stress reaction-&gt;stress fx-&gt;fx)</a:t>
            </a:r>
            <a:endParaRPr/>
          </a:p>
        </p:txBody>
      </p:sp>
      <p:sp>
        <p:nvSpPr>
          <p:cNvPr id="327" name="Google Shape;327;p11"/>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en-US"/>
              <a:t>Common Sites</a:t>
            </a:r>
            <a:endParaRPr/>
          </a:p>
        </p:txBody>
      </p:sp>
      <p:sp>
        <p:nvSpPr>
          <p:cNvPr id="328" name="Google Shape;328;p11"/>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SzPct val="79999"/>
              <a:buChar char="►"/>
            </a:pPr>
            <a:r>
              <a:rPr lang="en-US"/>
              <a:t>Foot</a:t>
            </a:r>
            <a:endParaRPr/>
          </a:p>
          <a:p>
            <a:pPr indent="-342900" lvl="0" marL="342900" rtl="0" algn="l">
              <a:spcBef>
                <a:spcPts val="1000"/>
              </a:spcBef>
              <a:spcAft>
                <a:spcPts val="0"/>
              </a:spcAft>
              <a:buSzPct val="79999"/>
              <a:buChar char="►"/>
            </a:pPr>
            <a:r>
              <a:rPr lang="en-US"/>
              <a:t>Tibia (Medial)</a:t>
            </a:r>
            <a:endParaRPr/>
          </a:p>
          <a:p>
            <a:pPr indent="-342900" lvl="0" marL="342900" rtl="0" algn="l">
              <a:spcBef>
                <a:spcPts val="1000"/>
              </a:spcBef>
              <a:spcAft>
                <a:spcPts val="0"/>
              </a:spcAft>
              <a:buSzPct val="79999"/>
              <a:buChar char="►"/>
            </a:pPr>
            <a:r>
              <a:rPr lang="en-US"/>
              <a:t>Fibula</a:t>
            </a:r>
            <a:endParaRPr/>
          </a:p>
          <a:p>
            <a:pPr indent="-342900" lvl="0" marL="342900" rtl="0" algn="l">
              <a:spcBef>
                <a:spcPts val="1000"/>
              </a:spcBef>
              <a:spcAft>
                <a:spcPts val="0"/>
              </a:spcAft>
              <a:buSzPct val="79999"/>
              <a:buChar char="►"/>
            </a:pPr>
            <a:r>
              <a:rPr lang="en-US"/>
              <a:t>Femur</a:t>
            </a:r>
            <a:endParaRPr/>
          </a:p>
          <a:p>
            <a:pPr indent="-342900" lvl="0" marL="342900" rtl="0" algn="l">
              <a:spcBef>
                <a:spcPts val="1000"/>
              </a:spcBef>
              <a:spcAft>
                <a:spcPts val="0"/>
              </a:spcAft>
              <a:buSzPct val="79999"/>
              <a:buChar char="►"/>
            </a:pPr>
            <a:r>
              <a:rPr lang="en-US"/>
              <a:t>Pelvis</a:t>
            </a:r>
            <a:endParaRPr/>
          </a:p>
          <a:p>
            <a:pPr indent="-342900" lvl="0" marL="342900" rtl="0" algn="l">
              <a:spcBef>
                <a:spcPts val="1000"/>
              </a:spcBef>
              <a:spcAft>
                <a:spcPts val="0"/>
              </a:spcAft>
              <a:buSzPct val="79999"/>
              <a:buChar char="►"/>
            </a:pPr>
            <a:r>
              <a:rPr lang="en-US"/>
              <a:t>Sacrum</a:t>
            </a:r>
            <a:endParaRPr/>
          </a:p>
          <a:p>
            <a:pPr indent="-278892" lvl="0" marL="342900" rtl="0" algn="l">
              <a:spcBef>
                <a:spcPts val="1000"/>
              </a:spcBef>
              <a:spcAft>
                <a:spcPts val="0"/>
              </a:spcAft>
              <a:buSzPct val="79999"/>
              <a:buNone/>
            </a:pPr>
            <a:r>
              <a:t/>
            </a:r>
            <a:endParaRPr/>
          </a:p>
        </p:txBody>
      </p:sp>
      <p:sp>
        <p:nvSpPr>
          <p:cNvPr id="329" name="Google Shape;329;p11"/>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en-US"/>
              <a:t>High-risk Sites</a:t>
            </a:r>
            <a:endParaRPr/>
          </a:p>
        </p:txBody>
      </p:sp>
      <p:sp>
        <p:nvSpPr>
          <p:cNvPr id="330" name="Google Shape;330;p11"/>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SzPct val="79999"/>
              <a:buChar char="►"/>
            </a:pPr>
            <a:r>
              <a:rPr lang="en-US"/>
              <a:t>Olecranon</a:t>
            </a:r>
            <a:endParaRPr/>
          </a:p>
          <a:p>
            <a:pPr indent="-342900" lvl="0" marL="342900" rtl="0" algn="l">
              <a:spcBef>
                <a:spcPts val="1000"/>
              </a:spcBef>
              <a:spcAft>
                <a:spcPts val="0"/>
              </a:spcAft>
              <a:buSzPct val="79999"/>
              <a:buChar char="►"/>
            </a:pPr>
            <a:r>
              <a:rPr lang="en-US"/>
              <a:t>Scaphoid</a:t>
            </a:r>
            <a:endParaRPr/>
          </a:p>
          <a:p>
            <a:pPr indent="-342900" lvl="0" marL="342900" rtl="0" algn="l">
              <a:spcBef>
                <a:spcPts val="1000"/>
              </a:spcBef>
              <a:spcAft>
                <a:spcPts val="0"/>
              </a:spcAft>
              <a:buSzPct val="79999"/>
              <a:buChar char="►"/>
            </a:pPr>
            <a:r>
              <a:rPr lang="en-US"/>
              <a:t>Tension-side femoral neck</a:t>
            </a:r>
            <a:endParaRPr/>
          </a:p>
          <a:p>
            <a:pPr indent="-342900" lvl="0" marL="342900" rtl="0" algn="l">
              <a:spcBef>
                <a:spcPts val="1000"/>
              </a:spcBef>
              <a:spcAft>
                <a:spcPts val="0"/>
              </a:spcAft>
              <a:buSzPct val="79999"/>
              <a:buChar char="►"/>
            </a:pPr>
            <a:r>
              <a:rPr lang="en-US"/>
              <a:t>Patella</a:t>
            </a:r>
            <a:endParaRPr/>
          </a:p>
          <a:p>
            <a:pPr indent="-342900" lvl="0" marL="342900" rtl="0" algn="l">
              <a:spcBef>
                <a:spcPts val="1000"/>
              </a:spcBef>
              <a:spcAft>
                <a:spcPts val="0"/>
              </a:spcAft>
              <a:buSzPct val="79999"/>
              <a:buChar char="►"/>
            </a:pPr>
            <a:r>
              <a:rPr lang="en-US"/>
              <a:t>Tibia (Anterior)</a:t>
            </a:r>
            <a:endParaRPr/>
          </a:p>
          <a:p>
            <a:pPr indent="-342900" lvl="0" marL="342900" rtl="0" algn="l">
              <a:spcBef>
                <a:spcPts val="1000"/>
              </a:spcBef>
              <a:spcAft>
                <a:spcPts val="0"/>
              </a:spcAft>
              <a:buSzPct val="79999"/>
              <a:buChar char="►"/>
            </a:pPr>
            <a:r>
              <a:rPr lang="en-US"/>
              <a:t>Medial Malleolus</a:t>
            </a:r>
            <a:endParaRPr/>
          </a:p>
          <a:p>
            <a:pPr indent="-342900" lvl="0" marL="342900" rtl="0" algn="l">
              <a:spcBef>
                <a:spcPts val="1000"/>
              </a:spcBef>
              <a:spcAft>
                <a:spcPts val="0"/>
              </a:spcAft>
              <a:buSzPct val="79999"/>
              <a:buChar char="►"/>
            </a:pPr>
            <a:r>
              <a:rPr lang="en-US"/>
              <a:t>Talus</a:t>
            </a:r>
            <a:endParaRPr/>
          </a:p>
          <a:p>
            <a:pPr indent="-342900" lvl="0" marL="342900" rtl="0" algn="l">
              <a:spcBef>
                <a:spcPts val="1000"/>
              </a:spcBef>
              <a:spcAft>
                <a:spcPts val="0"/>
              </a:spcAft>
              <a:buSzPct val="79999"/>
              <a:buChar char="►"/>
            </a:pPr>
            <a:r>
              <a:rPr lang="en-US"/>
              <a:t>Navicular</a:t>
            </a:r>
            <a:endParaRPr/>
          </a:p>
          <a:p>
            <a:pPr indent="-342900" lvl="0" marL="342900" rtl="0" algn="l">
              <a:spcBef>
                <a:spcPts val="1000"/>
              </a:spcBef>
              <a:spcAft>
                <a:spcPts val="0"/>
              </a:spcAft>
              <a:buSzPct val="79999"/>
              <a:buChar char="►"/>
            </a:pPr>
            <a:r>
              <a:rPr lang="en-US"/>
              <a:t>5</a:t>
            </a:r>
            <a:r>
              <a:rPr baseline="30000" lang="en-US"/>
              <a:t>th</a:t>
            </a:r>
            <a:r>
              <a:rPr lang="en-US"/>
              <a:t> Metatarsal proximal metaphysis</a:t>
            </a:r>
            <a:endParaRPr/>
          </a:p>
          <a:p>
            <a:pPr indent="-342900" lvl="0" marL="342900" rtl="0" algn="l">
              <a:spcBef>
                <a:spcPts val="1000"/>
              </a:spcBef>
              <a:spcAft>
                <a:spcPts val="0"/>
              </a:spcAft>
              <a:buSzPct val="79999"/>
              <a:buChar char="►"/>
            </a:pPr>
            <a:r>
              <a:rPr lang="en-US"/>
              <a:t>Great toe Sesamoids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Bone Stress Injuries (BSI) – Risk Factors</a:t>
            </a:r>
            <a:endParaRPr/>
          </a:p>
        </p:txBody>
      </p:sp>
      <p:sp>
        <p:nvSpPr>
          <p:cNvPr id="336" name="Google Shape;336;p12"/>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Extrinsic</a:t>
            </a:r>
            <a:endParaRPr/>
          </a:p>
          <a:p>
            <a:pPr indent="-285750" lvl="1" marL="742950" rtl="0" algn="l">
              <a:spcBef>
                <a:spcPts val="1000"/>
              </a:spcBef>
              <a:spcAft>
                <a:spcPts val="0"/>
              </a:spcAft>
              <a:buSzPts val="1280"/>
              <a:buChar char="►"/>
            </a:pPr>
            <a:r>
              <a:rPr lang="en-US"/>
              <a:t>Repetitive loads – exercise intensity, volume, type</a:t>
            </a:r>
            <a:endParaRPr/>
          </a:p>
          <a:p>
            <a:pPr indent="-285750" lvl="1" marL="742950" rtl="0" algn="l">
              <a:spcBef>
                <a:spcPts val="1000"/>
              </a:spcBef>
              <a:spcAft>
                <a:spcPts val="0"/>
              </a:spcAft>
              <a:buSzPts val="1280"/>
              <a:buChar char="►"/>
            </a:pPr>
            <a:r>
              <a:rPr lang="en-US"/>
              <a:t>Overuse (?post-COVID restart)</a:t>
            </a:r>
            <a:endParaRPr/>
          </a:p>
          <a:p>
            <a:pPr indent="-285750" lvl="1" marL="742950" rtl="0" algn="l">
              <a:spcBef>
                <a:spcPts val="1000"/>
              </a:spcBef>
              <a:spcAft>
                <a:spcPts val="0"/>
              </a:spcAft>
              <a:buSzPts val="1280"/>
              <a:buChar char="►"/>
            </a:pPr>
            <a:r>
              <a:rPr lang="en-US"/>
              <a:t>Surface and footwear</a:t>
            </a:r>
            <a:endParaRPr/>
          </a:p>
          <a:p>
            <a:pPr indent="-342900" lvl="0" marL="342900" rtl="0" algn="l">
              <a:spcBef>
                <a:spcPts val="1000"/>
              </a:spcBef>
              <a:spcAft>
                <a:spcPts val="0"/>
              </a:spcAft>
              <a:buSzPts val="1440"/>
              <a:buChar char="►"/>
            </a:pPr>
            <a:r>
              <a:rPr lang="en-US"/>
              <a:t>Intrinsic</a:t>
            </a:r>
            <a:endParaRPr/>
          </a:p>
          <a:p>
            <a:pPr indent="-285750" lvl="1" marL="742950" rtl="0" algn="l">
              <a:spcBef>
                <a:spcPts val="1000"/>
              </a:spcBef>
              <a:spcAft>
                <a:spcPts val="0"/>
              </a:spcAft>
              <a:buSzPts val="1280"/>
              <a:buChar char="►"/>
            </a:pPr>
            <a:r>
              <a:rPr lang="en-US"/>
              <a:t>Biomechanics</a:t>
            </a:r>
            <a:endParaRPr/>
          </a:p>
          <a:p>
            <a:pPr indent="-285750" lvl="1" marL="742950" rtl="0" algn="l">
              <a:spcBef>
                <a:spcPts val="1000"/>
              </a:spcBef>
              <a:spcAft>
                <a:spcPts val="0"/>
              </a:spcAft>
              <a:buSzPts val="1280"/>
              <a:buChar char="►"/>
            </a:pPr>
            <a:r>
              <a:rPr lang="en-US"/>
              <a:t>Strength and balance</a:t>
            </a:r>
            <a:endParaRPr/>
          </a:p>
          <a:p>
            <a:pPr indent="-285750" lvl="1" marL="742950" rtl="0" algn="l">
              <a:spcBef>
                <a:spcPts val="1000"/>
              </a:spcBef>
              <a:spcAft>
                <a:spcPts val="0"/>
              </a:spcAft>
              <a:buSzPts val="1280"/>
              <a:buChar char="►"/>
            </a:pPr>
            <a:r>
              <a:rPr lang="en-US"/>
              <a:t>Limb alignment</a:t>
            </a:r>
            <a:endParaRPr/>
          </a:p>
          <a:p>
            <a:pPr indent="-204469" lvl="1" marL="742950" rtl="0" algn="l">
              <a:spcBef>
                <a:spcPts val="1000"/>
              </a:spcBef>
              <a:spcAft>
                <a:spcPts val="0"/>
              </a:spcAft>
              <a:buSzPts val="1280"/>
              <a:buNone/>
            </a:pPr>
            <a:r>
              <a:t/>
            </a:r>
            <a:endParaRPr/>
          </a:p>
        </p:txBody>
      </p:sp>
      <p:sp>
        <p:nvSpPr>
          <p:cNvPr id="337" name="Google Shape;337;p12"/>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Medical/Psychological</a:t>
            </a:r>
            <a:endParaRPr/>
          </a:p>
          <a:p>
            <a:pPr indent="-285750" lvl="1" marL="742950" rtl="0" algn="l">
              <a:spcBef>
                <a:spcPts val="1000"/>
              </a:spcBef>
              <a:spcAft>
                <a:spcPts val="0"/>
              </a:spcAft>
              <a:buSzPts val="1280"/>
              <a:buChar char="►"/>
            </a:pPr>
            <a:r>
              <a:rPr b="1" lang="en-US"/>
              <a:t>Previous BSI</a:t>
            </a:r>
            <a:endParaRPr/>
          </a:p>
          <a:p>
            <a:pPr indent="-285750" lvl="1" marL="742950" rtl="0" algn="l">
              <a:spcBef>
                <a:spcPts val="1000"/>
              </a:spcBef>
              <a:spcAft>
                <a:spcPts val="0"/>
              </a:spcAft>
              <a:buSzPts val="1280"/>
              <a:buChar char="►"/>
            </a:pPr>
            <a:r>
              <a:rPr lang="en-US"/>
              <a:t>Low energy availability/poor nutrition</a:t>
            </a:r>
            <a:endParaRPr/>
          </a:p>
          <a:p>
            <a:pPr indent="-285750" lvl="1" marL="742950" rtl="0" algn="l">
              <a:spcBef>
                <a:spcPts val="1000"/>
              </a:spcBef>
              <a:spcAft>
                <a:spcPts val="0"/>
              </a:spcAft>
              <a:buSzPts val="1280"/>
              <a:buChar char="►"/>
            </a:pPr>
            <a:r>
              <a:rPr lang="en-US"/>
              <a:t>Poor bone mineral density</a:t>
            </a:r>
            <a:endParaRPr/>
          </a:p>
          <a:p>
            <a:pPr indent="-285750" lvl="1" marL="742950" rtl="0" algn="l">
              <a:spcBef>
                <a:spcPts val="1000"/>
              </a:spcBef>
              <a:spcAft>
                <a:spcPts val="0"/>
              </a:spcAft>
              <a:buSzPts val="1280"/>
              <a:buChar char="►"/>
            </a:pPr>
            <a:r>
              <a:rPr lang="en-US"/>
              <a:t>Low Body Weight</a:t>
            </a:r>
            <a:endParaRPr/>
          </a:p>
          <a:p>
            <a:pPr indent="-285750" lvl="1" marL="742950" rtl="0" algn="l">
              <a:spcBef>
                <a:spcPts val="1000"/>
              </a:spcBef>
              <a:spcAft>
                <a:spcPts val="0"/>
              </a:spcAft>
              <a:buSzPts val="1280"/>
              <a:buChar char="►"/>
            </a:pPr>
            <a:r>
              <a:rPr lang="en-US"/>
              <a:t>Disordered eating</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Bone Stress Injuries</a:t>
            </a:r>
            <a:endParaRPr/>
          </a:p>
        </p:txBody>
      </p:sp>
      <p:sp>
        <p:nvSpPr>
          <p:cNvPr id="343" name="Google Shape;343;p13"/>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Image as needed</a:t>
            </a:r>
            <a:endParaRPr/>
          </a:p>
          <a:p>
            <a:pPr indent="-342900" lvl="0" marL="342900" rtl="0" algn="l">
              <a:spcBef>
                <a:spcPts val="1000"/>
              </a:spcBef>
              <a:spcAft>
                <a:spcPts val="0"/>
              </a:spcAft>
              <a:buSzPts val="1440"/>
              <a:buChar char="►"/>
            </a:pPr>
            <a:r>
              <a:rPr lang="en-US"/>
              <a:t>Multiple or high risk BSI should trigger medical workup</a:t>
            </a:r>
            <a:endParaRPr/>
          </a:p>
          <a:p>
            <a:pPr indent="-285750" lvl="1" marL="742950" rtl="0" algn="l">
              <a:spcBef>
                <a:spcPts val="1000"/>
              </a:spcBef>
              <a:spcAft>
                <a:spcPts val="0"/>
              </a:spcAft>
              <a:buSzPts val="1280"/>
              <a:buChar char="►"/>
            </a:pPr>
            <a:r>
              <a:rPr lang="en-US"/>
              <a:t>DEXA</a:t>
            </a:r>
            <a:endParaRPr/>
          </a:p>
          <a:p>
            <a:pPr indent="-285750" lvl="1" marL="742950" rtl="0" algn="l">
              <a:spcBef>
                <a:spcPts val="1000"/>
              </a:spcBef>
              <a:spcAft>
                <a:spcPts val="0"/>
              </a:spcAft>
              <a:buSzPts val="1280"/>
              <a:buChar char="►"/>
            </a:pPr>
            <a:r>
              <a:rPr lang="en-US"/>
              <a:t>Labs – CBC, CMP, Ca, Mg, TSH, PTH, Vit D</a:t>
            </a:r>
            <a:endParaRPr/>
          </a:p>
          <a:p>
            <a:pPr indent="-285750" lvl="1" marL="742950" rtl="0" algn="l">
              <a:spcBef>
                <a:spcPts val="1000"/>
              </a:spcBef>
              <a:spcAft>
                <a:spcPts val="0"/>
              </a:spcAft>
              <a:buSzPts val="1280"/>
              <a:buChar char="►"/>
            </a:pPr>
            <a:r>
              <a:rPr lang="en-US"/>
              <a:t>Consider gynecology referral (PCOS/prolactinoma)</a:t>
            </a:r>
            <a:endParaRPr/>
          </a:p>
          <a:p>
            <a:pPr indent="-342900" lvl="0" marL="342900" rtl="0" algn="l">
              <a:spcBef>
                <a:spcPts val="1000"/>
              </a:spcBef>
              <a:spcAft>
                <a:spcPts val="0"/>
              </a:spcAft>
              <a:buSzPts val="1440"/>
              <a:buChar char="►"/>
            </a:pPr>
            <a:r>
              <a:rPr lang="en-US"/>
              <a:t>Treatment of Calcium/Vitamin D deficiency</a:t>
            </a:r>
            <a:endParaRPr/>
          </a:p>
          <a:p>
            <a:pPr indent="-342900" lvl="0" marL="342900" rtl="0" algn="l">
              <a:spcBef>
                <a:spcPts val="1000"/>
              </a:spcBef>
              <a:spcAft>
                <a:spcPts val="0"/>
              </a:spcAft>
              <a:buSzPts val="1440"/>
              <a:buChar char="►"/>
            </a:pPr>
            <a:r>
              <a:rPr lang="en-US"/>
              <a:t>STOP SMOKING!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DEXA Testing – Identifying patients at risk for fragility fractures</a:t>
            </a:r>
            <a:endParaRPr/>
          </a:p>
        </p:txBody>
      </p:sp>
      <p:sp>
        <p:nvSpPr>
          <p:cNvPr id="349" name="Google Shape;349;p14"/>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SzPct val="79999"/>
              <a:buChar char="►"/>
            </a:pPr>
            <a:r>
              <a:rPr lang="en-US"/>
              <a:t>Z-scores used in children/adolescents, premenopausal women, men &lt; 50</a:t>
            </a:r>
            <a:endParaRPr/>
          </a:p>
          <a:p>
            <a:pPr indent="-285750" lvl="1" marL="742950" rtl="0" algn="l">
              <a:spcBef>
                <a:spcPts val="1000"/>
              </a:spcBef>
              <a:spcAft>
                <a:spcPts val="0"/>
              </a:spcAft>
              <a:buSzPct val="80000"/>
              <a:buChar char="►"/>
            </a:pPr>
            <a:r>
              <a:rPr lang="en-US"/>
              <a:t>Low radiation exposure (5-6 milli-Sievers)</a:t>
            </a:r>
            <a:endParaRPr/>
          </a:p>
          <a:p>
            <a:pPr indent="-285750" lvl="1" marL="742950" rtl="0" algn="l">
              <a:spcBef>
                <a:spcPts val="1000"/>
              </a:spcBef>
              <a:spcAft>
                <a:spcPts val="0"/>
              </a:spcAft>
              <a:buSzPct val="80000"/>
              <a:buChar char="►"/>
            </a:pPr>
            <a:r>
              <a:rPr lang="en-US"/>
              <a:t>Sites: L1-L4 and whole body</a:t>
            </a:r>
            <a:endParaRPr/>
          </a:p>
          <a:p>
            <a:pPr indent="-285750" lvl="1" marL="742950" rtl="0" algn="l">
              <a:spcBef>
                <a:spcPts val="1000"/>
              </a:spcBef>
              <a:spcAft>
                <a:spcPts val="0"/>
              </a:spcAft>
              <a:buSzPct val="80000"/>
              <a:buChar char="►"/>
            </a:pPr>
            <a:r>
              <a:rPr lang="en-US"/>
              <a:t>Compares to age/sex/race/ethnicity match. Abnormal if &lt; 2 SD (20% decrease in BMD)</a:t>
            </a:r>
            <a:endParaRPr/>
          </a:p>
          <a:p>
            <a:pPr indent="-285750" lvl="1" marL="742950" rtl="0" algn="l">
              <a:spcBef>
                <a:spcPts val="1000"/>
              </a:spcBef>
              <a:spcAft>
                <a:spcPts val="0"/>
              </a:spcAft>
              <a:buSzPct val="80000"/>
              <a:buChar char="►"/>
            </a:pPr>
            <a:r>
              <a:rPr lang="en-US"/>
              <a:t>Guide Calcium/Vitamin D replacement therapy</a:t>
            </a:r>
            <a:endParaRPr/>
          </a:p>
          <a:p>
            <a:pPr indent="-342900" lvl="0" marL="342900" rtl="0" algn="l">
              <a:spcBef>
                <a:spcPts val="1000"/>
              </a:spcBef>
              <a:spcAft>
                <a:spcPts val="0"/>
              </a:spcAft>
              <a:buSzPct val="79999"/>
              <a:buChar char="►"/>
            </a:pPr>
            <a:r>
              <a:rPr lang="en-US"/>
              <a:t>T-scores used in adults</a:t>
            </a:r>
            <a:endParaRPr/>
          </a:p>
          <a:p>
            <a:pPr indent="-285750" lvl="1" marL="742950" rtl="0" algn="l">
              <a:spcBef>
                <a:spcPts val="1000"/>
              </a:spcBef>
              <a:spcAft>
                <a:spcPts val="0"/>
              </a:spcAft>
              <a:buSzPct val="80000"/>
              <a:buChar char="►"/>
            </a:pPr>
            <a:r>
              <a:rPr lang="en-US"/>
              <a:t>Definitions of osteopenia (BMD 1-2.5 SD (10-25%) less than healthy 30 yo)/osteoporosis (&lt; 2.5 SD (25%) BMD relative to healthy 30 yo)</a:t>
            </a:r>
            <a:endParaRPr/>
          </a:p>
          <a:p>
            <a:pPr indent="-285750" lvl="1" marL="742950" rtl="0" algn="l">
              <a:spcBef>
                <a:spcPts val="1000"/>
              </a:spcBef>
              <a:spcAft>
                <a:spcPts val="0"/>
              </a:spcAft>
              <a:buSzPct val="80000"/>
              <a:buChar char="►"/>
            </a:pPr>
            <a:r>
              <a:rPr lang="en-US"/>
              <a:t>Most accurate if trended/compared to prior tests</a:t>
            </a:r>
            <a:endParaRPr/>
          </a:p>
          <a:p>
            <a:pPr indent="-285750" lvl="1" marL="742950" rtl="0" algn="l">
              <a:spcBef>
                <a:spcPts val="1000"/>
              </a:spcBef>
              <a:spcAft>
                <a:spcPts val="0"/>
              </a:spcAft>
              <a:buSzPct val="80000"/>
              <a:buChar char="►"/>
            </a:pPr>
            <a:r>
              <a:rPr lang="en-US"/>
              <a:t>Automatically calculated</a:t>
            </a:r>
            <a:endParaRPr/>
          </a:p>
          <a:p>
            <a:pPr indent="-285750" lvl="1" marL="742950" rtl="0" algn="l">
              <a:spcBef>
                <a:spcPts val="1000"/>
              </a:spcBef>
              <a:spcAft>
                <a:spcPts val="0"/>
              </a:spcAft>
              <a:buSzPct val="80000"/>
              <a:buChar char="►"/>
            </a:pPr>
            <a:r>
              <a:rPr lang="en-US"/>
              <a:t>Guide Calcium/Vitamin D and other medication management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Vitamin D/Calcium deficiency</a:t>
            </a:r>
            <a:endParaRPr/>
          </a:p>
        </p:txBody>
      </p:sp>
      <p:sp>
        <p:nvSpPr>
          <p:cNvPr id="355" name="Google Shape;355;p15"/>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en-US"/>
              <a:t>Who to Treat?</a:t>
            </a:r>
            <a:endParaRPr/>
          </a:p>
        </p:txBody>
      </p:sp>
      <p:sp>
        <p:nvSpPr>
          <p:cNvPr id="356" name="Google Shape;356;p15"/>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SzPct val="79999"/>
              <a:buChar char="►"/>
            </a:pPr>
            <a:r>
              <a:rPr lang="en-US"/>
              <a:t>Definitions</a:t>
            </a:r>
            <a:endParaRPr/>
          </a:p>
          <a:p>
            <a:pPr indent="-285750" lvl="1" marL="742950" rtl="0" algn="l">
              <a:spcBef>
                <a:spcPts val="1000"/>
              </a:spcBef>
              <a:spcAft>
                <a:spcPts val="0"/>
              </a:spcAft>
              <a:buSzPct val="80000"/>
              <a:buChar char="►"/>
            </a:pPr>
            <a:r>
              <a:rPr lang="en-US"/>
              <a:t>Vitamin D Deficiency &lt; 20 ng/mL</a:t>
            </a:r>
            <a:endParaRPr/>
          </a:p>
          <a:p>
            <a:pPr indent="-285750" lvl="1" marL="742950" rtl="0" algn="l">
              <a:spcBef>
                <a:spcPts val="1000"/>
              </a:spcBef>
              <a:spcAft>
                <a:spcPts val="0"/>
              </a:spcAft>
              <a:buSzPct val="80000"/>
              <a:buChar char="►"/>
            </a:pPr>
            <a:r>
              <a:rPr lang="en-US"/>
              <a:t>Vitamin D Insufficiency &lt;20-30 ng/mL</a:t>
            </a:r>
            <a:endParaRPr/>
          </a:p>
          <a:p>
            <a:pPr indent="-342900" lvl="0" marL="342900" rtl="0" algn="l">
              <a:spcBef>
                <a:spcPts val="1000"/>
              </a:spcBef>
              <a:spcAft>
                <a:spcPts val="0"/>
              </a:spcAft>
              <a:buSzPct val="79999"/>
              <a:buChar char="►"/>
            </a:pPr>
            <a:r>
              <a:rPr lang="en-US"/>
              <a:t>Risk: Age &gt;65, dark skin, limited sunlight, AED, steroids, obese, sedentary</a:t>
            </a:r>
            <a:endParaRPr/>
          </a:p>
          <a:p>
            <a:pPr indent="-342900" lvl="0" marL="342900" rtl="0" algn="l">
              <a:spcBef>
                <a:spcPts val="1000"/>
              </a:spcBef>
              <a:spcAft>
                <a:spcPts val="0"/>
              </a:spcAft>
              <a:buSzPct val="79999"/>
              <a:buChar char="►"/>
            </a:pPr>
            <a:r>
              <a:rPr lang="en-US"/>
              <a:t>1/3 idiopathic (no identifiable risk factor)</a:t>
            </a:r>
            <a:endParaRPr/>
          </a:p>
        </p:txBody>
      </p:sp>
      <p:sp>
        <p:nvSpPr>
          <p:cNvPr id="357" name="Google Shape;357;p15"/>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en-US"/>
              <a:t>How to Treat?</a:t>
            </a:r>
            <a:endParaRPr/>
          </a:p>
        </p:txBody>
      </p:sp>
      <p:sp>
        <p:nvSpPr>
          <p:cNvPr id="358" name="Google Shape;358;p15"/>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SzPct val="79999"/>
              <a:buChar char="►"/>
            </a:pPr>
            <a:r>
              <a:rPr lang="en-US"/>
              <a:t>Low Vitamin D levels</a:t>
            </a:r>
            <a:endParaRPr/>
          </a:p>
          <a:p>
            <a:pPr indent="-285750" lvl="1" marL="742950" rtl="0" algn="l">
              <a:spcBef>
                <a:spcPts val="1000"/>
              </a:spcBef>
              <a:spcAft>
                <a:spcPts val="0"/>
              </a:spcAft>
              <a:buSzPct val="80000"/>
              <a:buChar char="►"/>
            </a:pPr>
            <a:r>
              <a:rPr lang="en-US"/>
              <a:t>200 IU/day if at risk (age &lt; 51), 400 IU/day (age 51-70), 600 IU/day (age &gt;70)</a:t>
            </a:r>
            <a:endParaRPr/>
          </a:p>
          <a:p>
            <a:pPr indent="-285750" lvl="1" marL="742950" rtl="0" algn="l">
              <a:spcBef>
                <a:spcPts val="1000"/>
              </a:spcBef>
              <a:spcAft>
                <a:spcPts val="0"/>
              </a:spcAft>
              <a:buSzPct val="80000"/>
              <a:buChar char="►"/>
            </a:pPr>
            <a:r>
              <a:rPr lang="en-US"/>
              <a:t>50000 IU/week if deficient</a:t>
            </a:r>
            <a:endParaRPr/>
          </a:p>
          <a:p>
            <a:pPr indent="-285750" lvl="1" marL="742950" rtl="0" algn="l">
              <a:spcBef>
                <a:spcPts val="1000"/>
              </a:spcBef>
              <a:spcAft>
                <a:spcPts val="0"/>
              </a:spcAft>
              <a:buSzPct val="80000"/>
              <a:buChar char="►"/>
            </a:pPr>
            <a:r>
              <a:rPr lang="en-US"/>
              <a:t>Not if patient has TB, bone mets, sarcoidosis, Williams syndrome</a:t>
            </a:r>
            <a:endParaRPr/>
          </a:p>
          <a:p>
            <a:pPr indent="-342900" lvl="0" marL="342900" rtl="0" algn="l">
              <a:spcBef>
                <a:spcPts val="1000"/>
              </a:spcBef>
              <a:spcAft>
                <a:spcPts val="0"/>
              </a:spcAft>
              <a:buSzPct val="79999"/>
              <a:buChar char="►"/>
            </a:pPr>
            <a:r>
              <a:rPr lang="en-US"/>
              <a:t>Oral Calcium Repletion: 1-2 g daily divided 2-4 times daily</a:t>
            </a:r>
            <a:endParaRPr/>
          </a:p>
          <a:p>
            <a:pPr indent="-285750" lvl="1" marL="742950" rtl="0" algn="l">
              <a:spcBef>
                <a:spcPts val="1000"/>
              </a:spcBef>
              <a:spcAft>
                <a:spcPts val="0"/>
              </a:spcAft>
              <a:buSzPct val="80000"/>
              <a:buChar char="►"/>
            </a:pPr>
            <a:r>
              <a:rPr lang="en-US"/>
              <a:t>Not with PPIs, beware constipation</a:t>
            </a:r>
            <a:endParaRPr/>
          </a:p>
          <a:p>
            <a:pPr indent="-285750" lvl="1" marL="742950" rtl="0" algn="l">
              <a:spcBef>
                <a:spcPts val="1000"/>
              </a:spcBef>
              <a:spcAft>
                <a:spcPts val="0"/>
              </a:spcAft>
              <a:buSzPct val="80000"/>
              <a:buChar char="►"/>
            </a:pPr>
            <a:r>
              <a:rPr lang="en-US"/>
              <a:t>“Take 2 Tums and call me in the morning”</a:t>
            </a:r>
            <a:endParaRPr/>
          </a:p>
          <a:p>
            <a:pPr indent="-258318" lvl="0" marL="342900" rtl="0" algn="l">
              <a:spcBef>
                <a:spcPts val="1000"/>
              </a:spcBef>
              <a:spcAft>
                <a:spcPts val="0"/>
              </a:spcAft>
              <a:buSzPct val="79999"/>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Concussion</a:t>
            </a:r>
            <a:endParaRPr/>
          </a:p>
        </p:txBody>
      </p:sp>
      <p:sp>
        <p:nvSpPr>
          <p:cNvPr id="364" name="Google Shape;364;p16"/>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Higher rate in sports with the same rules</a:t>
            </a:r>
            <a:endParaRPr/>
          </a:p>
          <a:p>
            <a:pPr indent="-342900" lvl="0" marL="342900" rtl="0" algn="l">
              <a:spcBef>
                <a:spcPts val="1000"/>
              </a:spcBef>
              <a:spcAft>
                <a:spcPts val="0"/>
              </a:spcAft>
              <a:buSzPts val="1440"/>
              <a:buChar char="►"/>
            </a:pPr>
            <a:r>
              <a:rPr lang="en-US"/>
              <a:t>Higher rate of reporting</a:t>
            </a:r>
            <a:endParaRPr/>
          </a:p>
          <a:p>
            <a:pPr indent="-342900" lvl="0" marL="342900" rtl="0" algn="l">
              <a:spcBef>
                <a:spcPts val="1000"/>
              </a:spcBef>
              <a:spcAft>
                <a:spcPts val="0"/>
              </a:spcAft>
              <a:buSzPts val="1440"/>
              <a:buChar char="►"/>
            </a:pPr>
            <a:r>
              <a:rPr lang="en-US"/>
              <a:t>Cultural differences</a:t>
            </a:r>
            <a:endParaRPr/>
          </a:p>
          <a:p>
            <a:pPr indent="-342900" lvl="0" marL="342900" rtl="0" algn="l">
              <a:spcBef>
                <a:spcPts val="1000"/>
              </a:spcBef>
              <a:spcAft>
                <a:spcPts val="0"/>
              </a:spcAft>
              <a:buSzPts val="1440"/>
              <a:buChar char="►"/>
            </a:pPr>
            <a:r>
              <a:rPr lang="en-US"/>
              <a:t>Cervical spine muscle strength/stiffness</a:t>
            </a:r>
            <a:endParaRPr/>
          </a:p>
          <a:p>
            <a:pPr indent="-342900" lvl="0" marL="342900" rtl="0" algn="l">
              <a:spcBef>
                <a:spcPts val="1000"/>
              </a:spcBef>
              <a:spcAft>
                <a:spcPts val="0"/>
              </a:spcAft>
              <a:buSzPts val="1440"/>
              <a:buChar char="►"/>
            </a:pPr>
            <a:r>
              <a:rPr lang="en-US"/>
              <a:t>Hormonal differences</a:t>
            </a:r>
            <a:endParaRPr/>
          </a:p>
          <a:p>
            <a:pPr indent="-342900" lvl="0" marL="342900" rtl="0" algn="l">
              <a:spcBef>
                <a:spcPts val="1000"/>
              </a:spcBef>
              <a:spcAft>
                <a:spcPts val="0"/>
              </a:spcAft>
              <a:buSzPts val="1440"/>
              <a:buChar char="►"/>
            </a:pPr>
            <a:r>
              <a:rPr lang="en-US"/>
              <a:t>WOMEN: more likely due to contact with stick/ball (men more likely player to player contact)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Female Athlete Triad/REDS</a:t>
            </a:r>
            <a:endParaRPr/>
          </a:p>
        </p:txBody>
      </p:sp>
      <p:sp>
        <p:nvSpPr>
          <p:cNvPr id="370" name="Google Shape;370;p17"/>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Bone Mineral Density (normal BMD-low BMD-osteoporosis)</a:t>
            </a:r>
            <a:endParaRPr/>
          </a:p>
          <a:p>
            <a:pPr indent="-342900" lvl="0" marL="342900" rtl="0" algn="l">
              <a:spcBef>
                <a:spcPts val="1000"/>
              </a:spcBef>
              <a:spcAft>
                <a:spcPts val="0"/>
              </a:spcAft>
              <a:buSzPts val="1440"/>
              <a:buChar char="►"/>
            </a:pPr>
            <a:r>
              <a:rPr lang="en-US"/>
              <a:t>Menstrual Dysfunction (eumenorrhea-oligomenorrhea-amenorrhea)</a:t>
            </a:r>
            <a:endParaRPr/>
          </a:p>
          <a:p>
            <a:pPr indent="-342900" lvl="0" marL="342900" rtl="0" algn="l">
              <a:spcBef>
                <a:spcPts val="1000"/>
              </a:spcBef>
              <a:spcAft>
                <a:spcPts val="0"/>
              </a:spcAft>
              <a:buSzPts val="1440"/>
              <a:buChar char="►"/>
            </a:pPr>
            <a:r>
              <a:rPr lang="en-US"/>
              <a:t>Disordered Eating (LEA-ED) = REDS (relative energy deficiency in sport)</a:t>
            </a:r>
            <a:endParaRPr/>
          </a:p>
          <a:p>
            <a:pPr indent="-342900" lvl="0" marL="342900" rtl="0" algn="l">
              <a:spcBef>
                <a:spcPts val="1000"/>
              </a:spcBef>
              <a:spcAft>
                <a:spcPts val="0"/>
              </a:spcAft>
              <a:buSzPts val="1440"/>
              <a:buChar char="►"/>
            </a:pPr>
            <a:r>
              <a:rPr lang="en-US"/>
              <a:t>SCREENING necessary at the beginning of season</a:t>
            </a:r>
            <a:endParaRPr/>
          </a:p>
          <a:p>
            <a:pPr indent="-342900" lvl="0" marL="342900" rtl="0" algn="l">
              <a:spcBef>
                <a:spcPts val="1000"/>
              </a:spcBef>
              <a:spcAft>
                <a:spcPts val="0"/>
              </a:spcAft>
              <a:buSzPts val="1440"/>
              <a:buChar char="►"/>
            </a:pPr>
            <a:r>
              <a:rPr lang="en-US"/>
              <a:t>SURVEILLANCE necessary throughout season</a:t>
            </a:r>
            <a:endParaRPr/>
          </a:p>
          <a:p>
            <a:pPr indent="-342900" lvl="0" marL="342900" rtl="0" algn="l">
              <a:spcBef>
                <a:spcPts val="1000"/>
              </a:spcBef>
              <a:spcAft>
                <a:spcPts val="0"/>
              </a:spcAft>
              <a:buSzPts val="1440"/>
              <a:buChar char="►"/>
            </a:pPr>
            <a:r>
              <a:rPr lang="en-US"/>
              <a:t>Need for education and multi-disciplinary treatment team/plan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Low Bone Mass/Osteoporosis – </a:t>
            </a:r>
            <a:br>
              <a:rPr lang="en-US"/>
            </a:br>
            <a:r>
              <a:rPr lang="en-US"/>
              <a:t>The Skinny (no pun intended)</a:t>
            </a:r>
            <a:endParaRPr/>
          </a:p>
        </p:txBody>
      </p:sp>
      <p:sp>
        <p:nvSpPr>
          <p:cNvPr id="376" name="Google Shape;376;p18"/>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Osteoporosis = Low bone mass </a:t>
            </a:r>
            <a:endParaRPr/>
          </a:p>
          <a:p>
            <a:pPr indent="-342900" lvl="0" marL="342900" rtl="0" algn="l">
              <a:spcBef>
                <a:spcPts val="1000"/>
              </a:spcBef>
              <a:spcAft>
                <a:spcPts val="0"/>
              </a:spcAft>
              <a:buSzPts val="1440"/>
              <a:buChar char="►"/>
            </a:pPr>
            <a:r>
              <a:rPr lang="en-US"/>
              <a:t>Low energy availability suppresses normal bone metabolism</a:t>
            </a:r>
            <a:endParaRPr/>
          </a:p>
          <a:p>
            <a:pPr indent="-342900" lvl="0" marL="342900" rtl="0" algn="l">
              <a:spcBef>
                <a:spcPts val="1000"/>
              </a:spcBef>
              <a:spcAft>
                <a:spcPts val="0"/>
              </a:spcAft>
              <a:buSzPts val="1440"/>
              <a:buChar char="►"/>
            </a:pPr>
            <a:r>
              <a:rPr lang="en-US"/>
              <a:t>Peak Bone mass attained at 20-30 years of age</a:t>
            </a:r>
            <a:endParaRPr/>
          </a:p>
          <a:p>
            <a:pPr indent="-285750" lvl="1" marL="742950" rtl="0" algn="l">
              <a:spcBef>
                <a:spcPts val="1000"/>
              </a:spcBef>
              <a:spcAft>
                <a:spcPts val="0"/>
              </a:spcAft>
              <a:buSzPts val="1280"/>
              <a:buChar char="►"/>
            </a:pPr>
            <a:r>
              <a:rPr lang="en-US"/>
              <a:t>60-80% dependent on genetic factors</a:t>
            </a:r>
            <a:endParaRPr/>
          </a:p>
          <a:p>
            <a:pPr indent="-285750" lvl="1" marL="742950" rtl="0" algn="l">
              <a:spcBef>
                <a:spcPts val="1000"/>
              </a:spcBef>
              <a:spcAft>
                <a:spcPts val="0"/>
              </a:spcAft>
              <a:buSzPts val="1280"/>
              <a:buChar char="►"/>
            </a:pPr>
            <a:r>
              <a:rPr lang="en-US"/>
              <a:t>Weight-bearing exercise, lean body mass, hormones, nutrition contribute</a:t>
            </a:r>
            <a:endParaRPr/>
          </a:p>
          <a:p>
            <a:pPr indent="-285750" lvl="1" marL="742950" rtl="0" algn="l">
              <a:spcBef>
                <a:spcPts val="1000"/>
              </a:spcBef>
              <a:spcAft>
                <a:spcPts val="0"/>
              </a:spcAft>
              <a:buSzPts val="1280"/>
              <a:buChar char="►"/>
            </a:pPr>
            <a:r>
              <a:rPr lang="en-US"/>
              <a:t>Decreased by tobacco, alcohol, renal disease, hyperparathyroidism</a:t>
            </a:r>
            <a:endParaRPr/>
          </a:p>
          <a:p>
            <a:pPr indent="-285750" lvl="1" marL="742950" rtl="0" algn="l">
              <a:spcBef>
                <a:spcPts val="1000"/>
              </a:spcBef>
              <a:spcAft>
                <a:spcPts val="0"/>
              </a:spcAft>
              <a:buSzPts val="1280"/>
              <a:buChar char="►"/>
            </a:pPr>
            <a:r>
              <a:rPr lang="en-US"/>
              <a:t>Medications that decrease BMD include corticosteroids/SSRIs</a:t>
            </a:r>
            <a:endParaRPr/>
          </a:p>
          <a:p>
            <a:pPr indent="-342900" lvl="0" marL="342900" rtl="0" algn="l">
              <a:spcBef>
                <a:spcPts val="1000"/>
              </a:spcBef>
              <a:spcAft>
                <a:spcPts val="0"/>
              </a:spcAft>
              <a:buSzPts val="1440"/>
              <a:buChar char="►"/>
            </a:pPr>
            <a:r>
              <a:rPr lang="en-US"/>
              <a:t>Fragility fractures = high morbidity/mortality</a:t>
            </a:r>
            <a:endParaRPr/>
          </a:p>
          <a:p>
            <a:pPr indent="-342900" lvl="0" marL="342900" rtl="0" algn="l">
              <a:spcBef>
                <a:spcPts val="1000"/>
              </a:spcBef>
              <a:spcAft>
                <a:spcPts val="0"/>
              </a:spcAft>
              <a:buSzPts val="1440"/>
              <a:buChar char="►"/>
            </a:pPr>
            <a:r>
              <a:rPr lang="en-US"/>
              <a:t>Effect of weight-bearing exercise most pronounced during adolescence</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Low Bone Mass/Osteoporosis</a:t>
            </a:r>
            <a:endParaRPr/>
          </a:p>
        </p:txBody>
      </p:sp>
      <p:sp>
        <p:nvSpPr>
          <p:cNvPr id="382" name="Google Shape;382;p19"/>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Screening and education are paramount</a:t>
            </a:r>
            <a:endParaRPr/>
          </a:p>
          <a:p>
            <a:pPr indent="-342900" lvl="0" marL="342900" rtl="0" algn="l">
              <a:spcBef>
                <a:spcPts val="1000"/>
              </a:spcBef>
              <a:spcAft>
                <a:spcPts val="0"/>
              </a:spcAft>
              <a:buSzPts val="1440"/>
              <a:buChar char="►"/>
            </a:pPr>
            <a:r>
              <a:rPr lang="en-US"/>
              <a:t>DEXA/labs (already discussed)</a:t>
            </a:r>
            <a:endParaRPr/>
          </a:p>
          <a:p>
            <a:pPr indent="-342900" lvl="0" marL="342900" rtl="0" algn="l">
              <a:spcBef>
                <a:spcPts val="1000"/>
              </a:spcBef>
              <a:spcAft>
                <a:spcPts val="0"/>
              </a:spcAft>
              <a:buSzPts val="1440"/>
              <a:buChar char="►"/>
            </a:pPr>
            <a:r>
              <a:rPr lang="en-US"/>
              <a:t>If oligomenorrheic or amenorrheic, ACSM recommends:</a:t>
            </a:r>
            <a:endParaRPr/>
          </a:p>
          <a:p>
            <a:pPr indent="-285750" lvl="1" marL="742950" rtl="0" algn="l">
              <a:spcBef>
                <a:spcPts val="1000"/>
              </a:spcBef>
              <a:spcAft>
                <a:spcPts val="0"/>
              </a:spcAft>
              <a:buSzPts val="1280"/>
              <a:buChar char="►"/>
            </a:pPr>
            <a:r>
              <a:rPr lang="en-US"/>
              <a:t>Z-score &lt; 1 = dietary referral</a:t>
            </a:r>
            <a:endParaRPr/>
          </a:p>
          <a:p>
            <a:pPr indent="-285750" lvl="1" marL="742950" rtl="0" algn="l">
              <a:spcBef>
                <a:spcPts val="1000"/>
              </a:spcBef>
              <a:spcAft>
                <a:spcPts val="0"/>
              </a:spcAft>
              <a:buSzPts val="1280"/>
              <a:buChar char="►"/>
            </a:pPr>
            <a:r>
              <a:rPr lang="en-US"/>
              <a:t>Z-score &lt; 2 = comprehensive medical evaluation</a:t>
            </a:r>
            <a:endParaRPr/>
          </a:p>
          <a:p>
            <a:pPr indent="-342900" lvl="0" marL="342900" rtl="0" algn="l">
              <a:spcBef>
                <a:spcPts val="1000"/>
              </a:spcBef>
              <a:spcAft>
                <a:spcPts val="0"/>
              </a:spcAft>
              <a:buSzPts val="1440"/>
              <a:buChar char="►"/>
            </a:pPr>
            <a:r>
              <a:rPr lang="en-US"/>
              <a:t>Treatment most advantageous in 1</a:t>
            </a:r>
            <a:r>
              <a:rPr baseline="30000" lang="en-US"/>
              <a:t>st</a:t>
            </a:r>
            <a:r>
              <a:rPr lang="en-US"/>
              <a:t> year of amenorrhea</a:t>
            </a:r>
            <a:endParaRPr/>
          </a:p>
          <a:p>
            <a:pPr indent="-342900" lvl="0" marL="342900" rtl="0" algn="l">
              <a:spcBef>
                <a:spcPts val="1000"/>
              </a:spcBef>
              <a:spcAft>
                <a:spcPts val="0"/>
              </a:spcAft>
              <a:buSzPts val="1440"/>
              <a:buChar char="►"/>
            </a:pPr>
            <a:r>
              <a:rPr lang="en-US"/>
              <a:t>Non-pharmacologic interventions before pharmacologic</a:t>
            </a:r>
            <a:endParaRPr/>
          </a:p>
          <a:p>
            <a:pPr indent="-285750" lvl="1" marL="742950" rtl="0" algn="l">
              <a:spcBef>
                <a:spcPts val="1000"/>
              </a:spcBef>
              <a:spcAft>
                <a:spcPts val="0"/>
              </a:spcAft>
              <a:buSzPts val="1280"/>
              <a:buChar char="►"/>
            </a:pPr>
            <a:r>
              <a:rPr lang="en-US"/>
              <a:t>Be cautious about meds in premenopausal women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Female Athlete Issues for the Team Physician – 2017 update</a:t>
            </a:r>
            <a:endParaRPr/>
          </a:p>
        </p:txBody>
      </p:sp>
      <p:sp>
        <p:nvSpPr>
          <p:cNvPr id="261" name="Google Shape;261;p2"/>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Collaborative effort (6 organizations, 13 physicians)</a:t>
            </a:r>
            <a:endParaRPr/>
          </a:p>
          <a:p>
            <a:pPr indent="-342900" lvl="0" marL="342900" rtl="0" algn="l">
              <a:spcBef>
                <a:spcPts val="1000"/>
              </a:spcBef>
              <a:spcAft>
                <a:spcPts val="0"/>
              </a:spcAft>
              <a:buSzPts val="1440"/>
              <a:buChar char="►"/>
            </a:pPr>
            <a:r>
              <a:rPr lang="en-US"/>
              <a:t>AAFP</a:t>
            </a:r>
            <a:endParaRPr/>
          </a:p>
          <a:p>
            <a:pPr indent="-342900" lvl="0" marL="342900" rtl="0" algn="l">
              <a:spcBef>
                <a:spcPts val="1000"/>
              </a:spcBef>
              <a:spcAft>
                <a:spcPts val="0"/>
              </a:spcAft>
              <a:buSzPts val="1440"/>
              <a:buChar char="►"/>
            </a:pPr>
            <a:r>
              <a:rPr lang="en-US"/>
              <a:t>AAOS</a:t>
            </a:r>
            <a:endParaRPr/>
          </a:p>
          <a:p>
            <a:pPr indent="-342900" lvl="0" marL="342900" rtl="0" algn="l">
              <a:spcBef>
                <a:spcPts val="1000"/>
              </a:spcBef>
              <a:spcAft>
                <a:spcPts val="0"/>
              </a:spcAft>
              <a:buSzPts val="1440"/>
              <a:buChar char="►"/>
            </a:pPr>
            <a:r>
              <a:rPr lang="en-US"/>
              <a:t>ACSM</a:t>
            </a:r>
            <a:endParaRPr/>
          </a:p>
          <a:p>
            <a:pPr indent="-342900" lvl="0" marL="342900" rtl="0" algn="l">
              <a:spcBef>
                <a:spcPts val="1000"/>
              </a:spcBef>
              <a:spcAft>
                <a:spcPts val="0"/>
              </a:spcAft>
              <a:buSzPts val="1440"/>
              <a:buChar char="►"/>
            </a:pPr>
            <a:r>
              <a:rPr lang="en-US"/>
              <a:t>AMSSM</a:t>
            </a:r>
            <a:endParaRPr/>
          </a:p>
          <a:p>
            <a:pPr indent="-342900" lvl="0" marL="342900" rtl="0" algn="l">
              <a:spcBef>
                <a:spcPts val="1000"/>
              </a:spcBef>
              <a:spcAft>
                <a:spcPts val="0"/>
              </a:spcAft>
              <a:buSzPts val="1440"/>
              <a:buChar char="►"/>
            </a:pPr>
            <a:r>
              <a:rPr lang="en-US"/>
              <a:t>AOSSM</a:t>
            </a:r>
            <a:endParaRPr/>
          </a:p>
          <a:p>
            <a:pPr indent="-342900" lvl="0" marL="342900" rtl="0" algn="l">
              <a:spcBef>
                <a:spcPts val="1000"/>
              </a:spcBef>
              <a:spcAft>
                <a:spcPts val="0"/>
              </a:spcAft>
              <a:buSzPts val="1440"/>
              <a:buChar char="►"/>
            </a:pPr>
            <a:r>
              <a:rPr lang="en-US"/>
              <a:t>AOASM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Menstrual Dysfunction</a:t>
            </a:r>
            <a:endParaRPr/>
          </a:p>
        </p:txBody>
      </p:sp>
      <p:sp>
        <p:nvSpPr>
          <p:cNvPr id="388" name="Google Shape;388;p20"/>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2-3 times more common than in the non-athlete</a:t>
            </a:r>
            <a:endParaRPr/>
          </a:p>
          <a:p>
            <a:pPr indent="-342900" lvl="0" marL="342900" rtl="0" algn="l">
              <a:spcBef>
                <a:spcPts val="1000"/>
              </a:spcBef>
              <a:spcAft>
                <a:spcPts val="0"/>
              </a:spcAft>
              <a:buSzPts val="1440"/>
              <a:buChar char="►"/>
            </a:pPr>
            <a:r>
              <a:rPr lang="en-US"/>
              <a:t>Primary amenorrhea – no menarche by 15 (normal age 11-14)</a:t>
            </a:r>
            <a:endParaRPr/>
          </a:p>
          <a:p>
            <a:pPr indent="-342900" lvl="0" marL="342900" rtl="0" algn="l">
              <a:spcBef>
                <a:spcPts val="1000"/>
              </a:spcBef>
              <a:spcAft>
                <a:spcPts val="0"/>
              </a:spcAft>
              <a:buSzPts val="1440"/>
              <a:buChar char="►"/>
            </a:pPr>
            <a:r>
              <a:rPr lang="en-US"/>
              <a:t>Secondary amenorrhea – no menses x 3 months after menarche</a:t>
            </a:r>
            <a:endParaRPr/>
          </a:p>
          <a:p>
            <a:pPr indent="-285750" lvl="1" marL="742950" rtl="0" algn="l">
              <a:spcBef>
                <a:spcPts val="1000"/>
              </a:spcBef>
              <a:spcAft>
                <a:spcPts val="0"/>
              </a:spcAft>
              <a:buSzPts val="1280"/>
              <a:buChar char="►"/>
            </a:pPr>
            <a:r>
              <a:rPr lang="en-US"/>
              <a:t>Suppression of hypothalamic-pituitary-ovarian axis without structural cause</a:t>
            </a:r>
            <a:endParaRPr/>
          </a:p>
          <a:p>
            <a:pPr indent="-342900" lvl="0" marL="342900" rtl="0" algn="l">
              <a:spcBef>
                <a:spcPts val="1000"/>
              </a:spcBef>
              <a:spcAft>
                <a:spcPts val="0"/>
              </a:spcAft>
              <a:buSzPts val="1440"/>
              <a:buChar char="►"/>
            </a:pPr>
            <a:r>
              <a:rPr lang="en-US"/>
              <a:t>Oligomenorrhea – 6-9 cycles/year or cycle length &gt; 35 days</a:t>
            </a:r>
            <a:endParaRPr/>
          </a:p>
          <a:p>
            <a:pPr indent="-342900" lvl="0" marL="342900" rtl="0" algn="l">
              <a:spcBef>
                <a:spcPts val="1000"/>
              </a:spcBef>
              <a:spcAft>
                <a:spcPts val="0"/>
              </a:spcAft>
              <a:buSzPts val="1440"/>
              <a:buChar char="►"/>
            </a:pPr>
            <a:r>
              <a:rPr lang="en-US"/>
              <a:t>Anovulation – “regular bleeding” without ovulation</a:t>
            </a:r>
            <a:endParaRPr/>
          </a:p>
          <a:p>
            <a:pPr indent="-342900" lvl="0" marL="342900" rtl="0" algn="l">
              <a:spcBef>
                <a:spcPts val="1000"/>
              </a:spcBef>
              <a:spcAft>
                <a:spcPts val="0"/>
              </a:spcAft>
              <a:buSzPts val="1440"/>
              <a:buChar char="►"/>
            </a:pPr>
            <a:r>
              <a:rPr lang="en-US"/>
              <a:t>Luteal phase deficiency – decreased progesterone levels</a:t>
            </a:r>
            <a:endParaRPr/>
          </a:p>
          <a:p>
            <a:pPr indent="-342900" lvl="0" marL="342900" rtl="0" algn="l">
              <a:spcBef>
                <a:spcPts val="1000"/>
              </a:spcBef>
              <a:spcAft>
                <a:spcPts val="0"/>
              </a:spcAft>
              <a:buSzPts val="1440"/>
              <a:buChar char="►"/>
            </a:pPr>
            <a:r>
              <a:rPr lang="en-US"/>
              <a:t>Must rule out pregnancy, thyroid disorder, prolactinoma, PCOS</a:t>
            </a:r>
            <a:endParaRPr/>
          </a:p>
          <a:p>
            <a:pPr indent="-342900" lvl="0" marL="342900" rtl="0" algn="l">
              <a:spcBef>
                <a:spcPts val="1000"/>
              </a:spcBef>
              <a:spcAft>
                <a:spcPts val="0"/>
              </a:spcAft>
              <a:buSzPts val="1440"/>
              <a:buChar char="►"/>
            </a:pPr>
            <a:r>
              <a:rPr lang="en-US"/>
              <a:t>May trigger bone health evaluation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Low Energy Availability</a:t>
            </a:r>
            <a:br>
              <a:rPr lang="en-US"/>
            </a:br>
            <a:r>
              <a:rPr lang="en-US"/>
              <a:t>Disordered Eating</a:t>
            </a:r>
            <a:endParaRPr/>
          </a:p>
        </p:txBody>
      </p:sp>
      <p:sp>
        <p:nvSpPr>
          <p:cNvPr id="394" name="Google Shape;394;p21"/>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Energy Availability (EA) – amount of energy available for physiological processes and ADL after subtracting energy used for exercise</a:t>
            </a:r>
            <a:endParaRPr/>
          </a:p>
          <a:p>
            <a:pPr indent="-342900" lvl="0" marL="342900" rtl="0" algn="l">
              <a:spcBef>
                <a:spcPts val="1000"/>
              </a:spcBef>
              <a:spcAft>
                <a:spcPts val="0"/>
              </a:spcAft>
              <a:buSzPts val="1440"/>
              <a:buChar char="►"/>
            </a:pPr>
            <a:r>
              <a:rPr lang="en-US"/>
              <a:t>EA = dietary energy intake – energy expenditure/kg fat-free mass</a:t>
            </a:r>
            <a:endParaRPr/>
          </a:p>
          <a:p>
            <a:pPr indent="-342900" lvl="0" marL="342900" rtl="0" algn="l">
              <a:spcBef>
                <a:spcPts val="1000"/>
              </a:spcBef>
              <a:spcAft>
                <a:spcPts val="0"/>
              </a:spcAft>
              <a:buSzPts val="1440"/>
              <a:buChar char="►"/>
            </a:pPr>
            <a:r>
              <a:rPr lang="en-US"/>
              <a:t>Low EA is a MISMATCH</a:t>
            </a:r>
            <a:endParaRPr/>
          </a:p>
          <a:p>
            <a:pPr indent="-342900" lvl="0" marL="342900" rtl="0" algn="l">
              <a:spcBef>
                <a:spcPts val="1000"/>
              </a:spcBef>
              <a:spcAft>
                <a:spcPts val="0"/>
              </a:spcAft>
              <a:buSzPts val="1440"/>
              <a:buChar char="►"/>
            </a:pPr>
            <a:r>
              <a:rPr lang="en-US"/>
              <a:t>Spectrum</a:t>
            </a:r>
            <a:endParaRPr/>
          </a:p>
          <a:p>
            <a:pPr indent="-285750" lvl="1" marL="742950" rtl="0" algn="l">
              <a:spcBef>
                <a:spcPts val="1000"/>
              </a:spcBef>
              <a:spcAft>
                <a:spcPts val="0"/>
              </a:spcAft>
              <a:buSzPts val="1280"/>
              <a:buChar char="►"/>
            </a:pPr>
            <a:r>
              <a:rPr lang="en-US"/>
              <a:t>Unintentional low intake -&gt;intentional weight control measures -&gt;”classic” ED</a:t>
            </a:r>
            <a:endParaRPr/>
          </a:p>
          <a:p>
            <a:pPr indent="-342900" lvl="0" marL="342900" rtl="0" algn="l">
              <a:spcBef>
                <a:spcPts val="1000"/>
              </a:spcBef>
              <a:spcAft>
                <a:spcPts val="0"/>
              </a:spcAft>
              <a:buSzPts val="1440"/>
              <a:buChar char="►"/>
            </a:pPr>
            <a:r>
              <a:rPr lang="en-US"/>
              <a:t>ANY ATHLETE/ANY SPORT</a:t>
            </a:r>
            <a:endParaRPr/>
          </a:p>
          <a:p>
            <a:pPr indent="-285750" lvl="1" marL="742950" rtl="0" algn="l">
              <a:spcBef>
                <a:spcPts val="1000"/>
              </a:spcBef>
              <a:spcAft>
                <a:spcPts val="0"/>
              </a:spcAft>
              <a:buSzPts val="1280"/>
              <a:buChar char="►"/>
            </a:pPr>
            <a:r>
              <a:rPr lang="en-US"/>
              <a:t>Higher risk in sports that emphasize aesthetics, endurance, weight class</a:t>
            </a:r>
            <a:endParaRPr/>
          </a:p>
          <a:p>
            <a:pPr indent="-342900" lvl="0" marL="342900" rtl="0" algn="l">
              <a:spcBef>
                <a:spcPts val="1000"/>
              </a:spcBef>
              <a:spcAft>
                <a:spcPts val="0"/>
              </a:spcAft>
              <a:buSzPts val="1440"/>
              <a:buChar char="►"/>
            </a:pPr>
            <a:r>
              <a:rPr lang="en-US"/>
              <a:t>Female athletes are at higher risk than non-athletes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Disordered Eating/Eating Disorders</a:t>
            </a:r>
            <a:br>
              <a:rPr lang="en-US"/>
            </a:br>
            <a:r>
              <a:rPr lang="en-US"/>
              <a:t>Medical Consequences</a:t>
            </a:r>
            <a:endParaRPr/>
          </a:p>
        </p:txBody>
      </p:sp>
      <p:sp>
        <p:nvSpPr>
          <p:cNvPr id="400" name="Google Shape;400;p22"/>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Electrolyte abnormalities</a:t>
            </a:r>
            <a:endParaRPr/>
          </a:p>
          <a:p>
            <a:pPr indent="-342900" lvl="0" marL="342900" rtl="0" algn="l">
              <a:spcBef>
                <a:spcPts val="1000"/>
              </a:spcBef>
              <a:spcAft>
                <a:spcPts val="0"/>
              </a:spcAft>
              <a:buSzPts val="1440"/>
              <a:buChar char="►"/>
            </a:pPr>
            <a:r>
              <a:rPr lang="en-US"/>
              <a:t>Decreased bone health</a:t>
            </a:r>
            <a:endParaRPr/>
          </a:p>
          <a:p>
            <a:pPr indent="-342900" lvl="0" marL="342900" rtl="0" algn="l">
              <a:spcBef>
                <a:spcPts val="1000"/>
              </a:spcBef>
              <a:spcAft>
                <a:spcPts val="0"/>
              </a:spcAft>
              <a:buSzPts val="1440"/>
              <a:buChar char="►"/>
            </a:pPr>
            <a:r>
              <a:rPr lang="en-US"/>
              <a:t>Hormone suppression (metabolic/reproductive/growth)</a:t>
            </a:r>
            <a:endParaRPr/>
          </a:p>
          <a:p>
            <a:pPr indent="-342900" lvl="0" marL="342900" rtl="0" algn="l">
              <a:spcBef>
                <a:spcPts val="1000"/>
              </a:spcBef>
              <a:spcAft>
                <a:spcPts val="0"/>
              </a:spcAft>
              <a:buSzPts val="1440"/>
              <a:buChar char="►"/>
            </a:pPr>
            <a:r>
              <a:rPr lang="en-US"/>
              <a:t>GI problems – gingival bleeding, ulcers, bloating, constipation</a:t>
            </a:r>
            <a:endParaRPr/>
          </a:p>
          <a:p>
            <a:pPr indent="-342900" lvl="0" marL="342900" rtl="0" algn="l">
              <a:spcBef>
                <a:spcPts val="1000"/>
              </a:spcBef>
              <a:spcAft>
                <a:spcPts val="0"/>
              </a:spcAft>
              <a:buSzPts val="1440"/>
              <a:buChar char="►"/>
            </a:pPr>
            <a:r>
              <a:rPr lang="en-US"/>
              <a:t>CV problems – arrhythmia/heart block, endothelial dysfunction</a:t>
            </a:r>
            <a:endParaRPr/>
          </a:p>
          <a:p>
            <a:pPr indent="-342900" lvl="0" marL="342900" rtl="0" algn="l">
              <a:spcBef>
                <a:spcPts val="1000"/>
              </a:spcBef>
              <a:spcAft>
                <a:spcPts val="0"/>
              </a:spcAft>
              <a:buSzPts val="1440"/>
              <a:buChar char="►"/>
            </a:pPr>
            <a:r>
              <a:rPr lang="en-US"/>
              <a:t>Impaired immune system – increased risk of infection (low IgA)</a:t>
            </a:r>
            <a:endParaRPr/>
          </a:p>
          <a:p>
            <a:pPr indent="-342900" lvl="0" marL="342900" rtl="0" algn="l">
              <a:spcBef>
                <a:spcPts val="1000"/>
              </a:spcBef>
              <a:spcAft>
                <a:spcPts val="0"/>
              </a:spcAft>
              <a:buSzPts val="1440"/>
              <a:buChar char="►"/>
            </a:pPr>
            <a:r>
              <a:rPr lang="en-US"/>
              <a:t>Anemia – downstream effects on oxygen capacity</a:t>
            </a:r>
            <a:endParaRPr/>
          </a:p>
          <a:p>
            <a:pPr indent="-342900" lvl="0" marL="342900" rtl="0" algn="l">
              <a:spcBef>
                <a:spcPts val="1000"/>
              </a:spcBef>
              <a:spcAft>
                <a:spcPts val="0"/>
              </a:spcAft>
              <a:buSzPts val="1440"/>
              <a:buChar char="►"/>
            </a:pPr>
            <a:r>
              <a:rPr lang="en-US"/>
              <a:t>Psychiatric problems – depression/anxiety, suicide</a:t>
            </a:r>
            <a:endParaRPr/>
          </a:p>
          <a:p>
            <a:pPr indent="-342900" lvl="0" marL="342900" rtl="0" algn="l">
              <a:spcBef>
                <a:spcPts val="1000"/>
              </a:spcBef>
              <a:spcAft>
                <a:spcPts val="0"/>
              </a:spcAft>
              <a:buSzPts val="1440"/>
              <a:buChar char="►"/>
            </a:pPr>
            <a:r>
              <a:rPr lang="en-US"/>
              <a:t>HIGH RISK OF MORBIDITY/MORTALITY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IOC Consensus Statement 2018</a:t>
            </a:r>
            <a:endParaRPr/>
          </a:p>
        </p:txBody>
      </p:sp>
      <p:sp>
        <p:nvSpPr>
          <p:cNvPr id="406" name="Google Shape;406;p23"/>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RED-S = Relative Energy Deficiency in Sport</a:t>
            </a:r>
            <a:endParaRPr/>
          </a:p>
          <a:p>
            <a:pPr indent="-285750" lvl="1" marL="742950" rtl="0" algn="l">
              <a:spcBef>
                <a:spcPts val="1000"/>
              </a:spcBef>
              <a:spcAft>
                <a:spcPts val="0"/>
              </a:spcAft>
              <a:buSzPts val="1280"/>
              <a:buChar char="►"/>
            </a:pPr>
            <a:r>
              <a:rPr lang="en-US"/>
              <a:t>Impaired physiologic function due to RED</a:t>
            </a:r>
            <a:endParaRPr/>
          </a:p>
          <a:p>
            <a:pPr indent="-228600" lvl="2" marL="1143000" rtl="0" algn="l">
              <a:spcBef>
                <a:spcPts val="1000"/>
              </a:spcBef>
              <a:spcAft>
                <a:spcPts val="0"/>
              </a:spcAft>
              <a:buSzPts val="1120"/>
              <a:buChar char="►"/>
            </a:pPr>
            <a:r>
              <a:rPr lang="en-US"/>
              <a:t>Can be with or without eating disorder</a:t>
            </a:r>
            <a:endParaRPr/>
          </a:p>
          <a:p>
            <a:pPr indent="-228600" lvl="2" marL="1143000" rtl="0" algn="l">
              <a:spcBef>
                <a:spcPts val="1000"/>
              </a:spcBef>
              <a:spcAft>
                <a:spcPts val="0"/>
              </a:spcAft>
              <a:buSzPts val="1120"/>
              <a:buChar char="►"/>
            </a:pPr>
            <a:r>
              <a:rPr lang="en-US"/>
              <a:t>Impairments in metabolic rate</a:t>
            </a:r>
            <a:endParaRPr/>
          </a:p>
          <a:p>
            <a:pPr indent="-228600" lvl="2" marL="1143000" rtl="0" algn="l">
              <a:spcBef>
                <a:spcPts val="1000"/>
              </a:spcBef>
              <a:spcAft>
                <a:spcPts val="0"/>
              </a:spcAft>
              <a:buSzPts val="1120"/>
              <a:buChar char="►"/>
            </a:pPr>
            <a:r>
              <a:rPr lang="en-US"/>
              <a:t>Menstrual dysfunction</a:t>
            </a:r>
            <a:endParaRPr/>
          </a:p>
          <a:p>
            <a:pPr indent="-228600" lvl="2" marL="1143000" rtl="0" algn="l">
              <a:spcBef>
                <a:spcPts val="1000"/>
              </a:spcBef>
              <a:spcAft>
                <a:spcPts val="0"/>
              </a:spcAft>
              <a:buSzPts val="1120"/>
              <a:buChar char="►"/>
            </a:pPr>
            <a:r>
              <a:rPr lang="en-US"/>
              <a:t>Abnormal bone health</a:t>
            </a:r>
            <a:endParaRPr/>
          </a:p>
          <a:p>
            <a:pPr indent="-228600" lvl="2" marL="1143000" rtl="0" algn="l">
              <a:spcBef>
                <a:spcPts val="1000"/>
              </a:spcBef>
              <a:spcAft>
                <a:spcPts val="0"/>
              </a:spcAft>
              <a:buSzPts val="1120"/>
              <a:buChar char="►"/>
            </a:pPr>
            <a:r>
              <a:rPr lang="en-US"/>
              <a:t>Impaired immunity</a:t>
            </a:r>
            <a:endParaRPr/>
          </a:p>
          <a:p>
            <a:pPr indent="-228600" lvl="2" marL="1143000" rtl="0" algn="l">
              <a:spcBef>
                <a:spcPts val="1000"/>
              </a:spcBef>
              <a:spcAft>
                <a:spcPts val="0"/>
              </a:spcAft>
              <a:buSzPts val="1120"/>
              <a:buChar char="►"/>
            </a:pPr>
            <a:r>
              <a:rPr lang="en-US"/>
              <a:t>Decreased protein synsthesis</a:t>
            </a:r>
            <a:endParaRPr/>
          </a:p>
          <a:p>
            <a:pPr indent="-228600" lvl="2" marL="1143000" rtl="0" algn="l">
              <a:spcBef>
                <a:spcPts val="1000"/>
              </a:spcBef>
              <a:spcAft>
                <a:spcPts val="0"/>
              </a:spcAft>
              <a:buSzPts val="1120"/>
              <a:buChar char="►"/>
            </a:pPr>
            <a:r>
              <a:rPr lang="en-US"/>
              <a:t>Abnormalities in cardiovascular health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IOC Consensus Statement 2018</a:t>
            </a:r>
            <a:endParaRPr/>
          </a:p>
        </p:txBody>
      </p:sp>
      <p:sp>
        <p:nvSpPr>
          <p:cNvPr id="412" name="Google Shape;412;p24"/>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Potential performance consequences of Low EA</a:t>
            </a:r>
            <a:endParaRPr/>
          </a:p>
          <a:p>
            <a:pPr indent="-285750" lvl="1" marL="742950" rtl="0" algn="l">
              <a:spcBef>
                <a:spcPts val="1000"/>
              </a:spcBef>
              <a:spcAft>
                <a:spcPts val="0"/>
              </a:spcAft>
              <a:buSzPts val="1280"/>
              <a:buChar char="►"/>
            </a:pPr>
            <a:r>
              <a:rPr lang="en-US"/>
              <a:t>Decreased strength, endurance, performance</a:t>
            </a:r>
            <a:endParaRPr/>
          </a:p>
          <a:p>
            <a:pPr indent="-285750" lvl="1" marL="742950" rtl="0" algn="l">
              <a:spcBef>
                <a:spcPts val="1000"/>
              </a:spcBef>
              <a:spcAft>
                <a:spcPts val="0"/>
              </a:spcAft>
              <a:buSzPts val="1280"/>
              <a:buChar char="►"/>
            </a:pPr>
            <a:r>
              <a:rPr lang="en-US"/>
              <a:t>Increased rate of injury</a:t>
            </a:r>
            <a:endParaRPr/>
          </a:p>
          <a:p>
            <a:pPr indent="-285750" lvl="1" marL="742950" rtl="0" algn="l">
              <a:spcBef>
                <a:spcPts val="1000"/>
              </a:spcBef>
              <a:spcAft>
                <a:spcPts val="0"/>
              </a:spcAft>
              <a:buSzPts val="1280"/>
              <a:buChar char="►"/>
            </a:pPr>
            <a:r>
              <a:rPr lang="en-US"/>
              <a:t>Decreased training response</a:t>
            </a:r>
            <a:endParaRPr/>
          </a:p>
          <a:p>
            <a:pPr indent="-285750" lvl="1" marL="742950" rtl="0" algn="l">
              <a:spcBef>
                <a:spcPts val="1000"/>
              </a:spcBef>
              <a:spcAft>
                <a:spcPts val="0"/>
              </a:spcAft>
              <a:buSzPts val="1280"/>
              <a:buChar char="►"/>
            </a:pPr>
            <a:r>
              <a:rPr lang="en-US"/>
              <a:t>Impaired coordination, concentration, judgment</a:t>
            </a:r>
            <a:endParaRPr/>
          </a:p>
          <a:p>
            <a:pPr indent="-285750" lvl="1" marL="742950" rtl="0" algn="l">
              <a:spcBef>
                <a:spcPts val="1000"/>
              </a:spcBef>
              <a:spcAft>
                <a:spcPts val="0"/>
              </a:spcAft>
              <a:buSzPts val="1280"/>
              <a:buChar char="►"/>
            </a:pPr>
            <a:r>
              <a:rPr lang="en-US"/>
              <a:t>Irritability, depression, anxiety</a:t>
            </a:r>
            <a:endParaRPr/>
          </a:p>
          <a:p>
            <a:pPr indent="-285750" lvl="1" marL="742950" rtl="0" algn="l">
              <a:spcBef>
                <a:spcPts val="1000"/>
              </a:spcBef>
              <a:spcAft>
                <a:spcPts val="0"/>
              </a:spcAft>
              <a:buSzPts val="1280"/>
              <a:buChar char="►"/>
            </a:pPr>
            <a:r>
              <a:rPr lang="en-US"/>
              <a:t>Decreased glycogen stores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IOS Consensus Statement 2018</a:t>
            </a:r>
            <a:endParaRPr/>
          </a:p>
        </p:txBody>
      </p:sp>
      <p:sp>
        <p:nvSpPr>
          <p:cNvPr id="418" name="Google Shape;418;p25"/>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en-US"/>
              <a:t>Males</a:t>
            </a:r>
            <a:endParaRPr/>
          </a:p>
        </p:txBody>
      </p:sp>
      <p:sp>
        <p:nvSpPr>
          <p:cNvPr id="419" name="Google Shape;419;p25"/>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Cyclists</a:t>
            </a:r>
            <a:endParaRPr/>
          </a:p>
          <a:p>
            <a:pPr indent="-342900" lvl="0" marL="342900" rtl="0" algn="l">
              <a:spcBef>
                <a:spcPts val="1000"/>
              </a:spcBef>
              <a:spcAft>
                <a:spcPts val="0"/>
              </a:spcAft>
              <a:buSzPts val="1440"/>
              <a:buChar char="►"/>
            </a:pPr>
            <a:r>
              <a:rPr lang="en-US"/>
              <a:t>Jockeys</a:t>
            </a:r>
            <a:endParaRPr/>
          </a:p>
          <a:p>
            <a:pPr indent="-342900" lvl="0" marL="342900" rtl="0" algn="l">
              <a:spcBef>
                <a:spcPts val="1000"/>
              </a:spcBef>
              <a:spcAft>
                <a:spcPts val="0"/>
              </a:spcAft>
              <a:buSzPts val="1440"/>
              <a:buChar char="►"/>
            </a:pPr>
            <a:r>
              <a:rPr lang="en-US"/>
              <a:t>Rowers</a:t>
            </a:r>
            <a:endParaRPr/>
          </a:p>
          <a:p>
            <a:pPr indent="-342900" lvl="0" marL="342900" rtl="0" algn="l">
              <a:spcBef>
                <a:spcPts val="1000"/>
              </a:spcBef>
              <a:spcAft>
                <a:spcPts val="0"/>
              </a:spcAft>
              <a:buSzPts val="1440"/>
              <a:buChar char="►"/>
            </a:pPr>
            <a:r>
              <a:rPr lang="en-US"/>
              <a:t>Runners</a:t>
            </a:r>
            <a:endParaRPr/>
          </a:p>
          <a:p>
            <a:pPr indent="-342900" lvl="0" marL="342900" rtl="0" algn="l">
              <a:spcBef>
                <a:spcPts val="1000"/>
              </a:spcBef>
              <a:spcAft>
                <a:spcPts val="0"/>
              </a:spcAft>
              <a:buSzPts val="1440"/>
              <a:buChar char="►"/>
            </a:pPr>
            <a:r>
              <a:rPr lang="en-US"/>
              <a:t>Weight class athletes</a:t>
            </a:r>
            <a:endParaRPr/>
          </a:p>
          <a:p>
            <a:pPr indent="-342900" lvl="0" marL="342900" rtl="0" algn="l">
              <a:spcBef>
                <a:spcPts val="1000"/>
              </a:spcBef>
              <a:spcAft>
                <a:spcPts val="0"/>
              </a:spcAft>
              <a:buSzPts val="1440"/>
              <a:buChar char="►"/>
            </a:pPr>
            <a:r>
              <a:rPr lang="en-US"/>
              <a:t>?Effect on male sex hormones</a:t>
            </a:r>
            <a:endParaRPr/>
          </a:p>
        </p:txBody>
      </p:sp>
      <p:sp>
        <p:nvSpPr>
          <p:cNvPr id="420" name="Google Shape;420;p25"/>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en-US"/>
              <a:t>Para-athletes</a:t>
            </a:r>
            <a:endParaRPr/>
          </a:p>
        </p:txBody>
      </p:sp>
      <p:sp>
        <p:nvSpPr>
          <p:cNvPr id="421" name="Google Shape;421;p25"/>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Wheelchairs - ?decreased energy expenditure</a:t>
            </a:r>
            <a:endParaRPr/>
          </a:p>
          <a:p>
            <a:pPr indent="-342900" lvl="0" marL="342900" rtl="0" algn="l">
              <a:spcBef>
                <a:spcPts val="1000"/>
              </a:spcBef>
              <a:spcAft>
                <a:spcPts val="0"/>
              </a:spcAft>
              <a:buSzPts val="1440"/>
              <a:buChar char="►"/>
            </a:pPr>
            <a:r>
              <a:rPr lang="en-US"/>
              <a:t>SCI – ?increased weight restriction</a:t>
            </a:r>
            <a:endParaRPr/>
          </a:p>
          <a:p>
            <a:pPr indent="-342900" lvl="0" marL="342900" rtl="0" algn="l">
              <a:spcBef>
                <a:spcPts val="1000"/>
              </a:spcBef>
              <a:spcAft>
                <a:spcPts val="0"/>
              </a:spcAft>
              <a:buSzPts val="1440"/>
              <a:buChar char="►"/>
            </a:pPr>
            <a:r>
              <a:rPr lang="en-US"/>
              <a:t>Movement disorders - increased energy expenditure</a:t>
            </a:r>
            <a:endParaRPr/>
          </a:p>
          <a:p>
            <a:pPr indent="-342900" lvl="0" marL="342900" rtl="0" algn="l">
              <a:spcBef>
                <a:spcPts val="1000"/>
              </a:spcBef>
              <a:spcAft>
                <a:spcPts val="0"/>
              </a:spcAft>
              <a:buSzPts val="1440"/>
              <a:buChar char="►"/>
            </a:pPr>
            <a:r>
              <a:rPr lang="en-US"/>
              <a:t>Amputees – increased energy expenditure</a:t>
            </a:r>
            <a:endParaRPr/>
          </a:p>
          <a:p>
            <a:pPr indent="-342900" lvl="0" marL="342900" rtl="0" algn="l">
              <a:spcBef>
                <a:spcPts val="1000"/>
              </a:spcBef>
              <a:spcAft>
                <a:spcPts val="0"/>
              </a:spcAft>
              <a:buSzPts val="1440"/>
              <a:buChar char="►"/>
            </a:pPr>
            <a:r>
              <a:rPr lang="en-US"/>
              <a:t>Benefits of training on at-risk bone density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IOS Consensus Statement 2018</a:t>
            </a:r>
            <a:endParaRPr/>
          </a:p>
        </p:txBody>
      </p:sp>
      <p:sp>
        <p:nvSpPr>
          <p:cNvPr id="427" name="Google Shape;427;p26"/>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79999"/>
              <a:buChar char="►"/>
            </a:pPr>
            <a:r>
              <a:rPr lang="en-US"/>
              <a:t>Prevention/detection</a:t>
            </a:r>
            <a:endParaRPr/>
          </a:p>
          <a:p>
            <a:pPr indent="-285750" lvl="1" marL="742950" rtl="0" algn="l">
              <a:spcBef>
                <a:spcPts val="1000"/>
              </a:spcBef>
              <a:spcAft>
                <a:spcPts val="0"/>
              </a:spcAft>
              <a:buSzPct val="80000"/>
              <a:buChar char="►"/>
            </a:pPr>
            <a:r>
              <a:rPr lang="en-US"/>
              <a:t>&lt;50% of sports medicine personnel can name all 3 components of the triad</a:t>
            </a:r>
            <a:endParaRPr/>
          </a:p>
          <a:p>
            <a:pPr indent="-285750" lvl="1" marL="742950" rtl="0" algn="l">
              <a:spcBef>
                <a:spcPts val="1000"/>
              </a:spcBef>
              <a:spcAft>
                <a:spcPts val="0"/>
              </a:spcAft>
              <a:buSzPct val="80000"/>
              <a:buChar char="►"/>
            </a:pPr>
            <a:r>
              <a:rPr lang="en-US"/>
              <a:t>19% of high school nurses</a:t>
            </a:r>
            <a:endParaRPr/>
          </a:p>
          <a:p>
            <a:pPr indent="-342900" lvl="0" marL="342900" rtl="0" algn="l">
              <a:spcBef>
                <a:spcPts val="1000"/>
              </a:spcBef>
              <a:spcAft>
                <a:spcPts val="0"/>
              </a:spcAft>
              <a:buSzPct val="79999"/>
              <a:buChar char="►"/>
            </a:pPr>
            <a:r>
              <a:rPr lang="en-US"/>
              <a:t>EDUCATION</a:t>
            </a:r>
            <a:endParaRPr/>
          </a:p>
          <a:p>
            <a:pPr indent="-285750" lvl="1" marL="742950" rtl="0" algn="l">
              <a:spcBef>
                <a:spcPts val="1000"/>
              </a:spcBef>
              <a:spcAft>
                <a:spcPts val="0"/>
              </a:spcAft>
              <a:buSzPct val="80000"/>
              <a:buChar char="►"/>
            </a:pPr>
            <a:r>
              <a:rPr lang="en-US"/>
              <a:t>2/28 Olympic IFs have training programs</a:t>
            </a:r>
            <a:endParaRPr/>
          </a:p>
          <a:p>
            <a:pPr indent="-285750" lvl="1" marL="742950" rtl="0" algn="l">
              <a:spcBef>
                <a:spcPts val="1000"/>
              </a:spcBef>
              <a:spcAft>
                <a:spcPts val="0"/>
              </a:spcAft>
              <a:buSzPct val="80000"/>
              <a:buChar char="►"/>
            </a:pPr>
            <a:r>
              <a:rPr lang="en-US"/>
              <a:t>Peer-led models are promising</a:t>
            </a:r>
            <a:endParaRPr/>
          </a:p>
          <a:p>
            <a:pPr indent="-285750" lvl="1" marL="742950" rtl="0" algn="l">
              <a:spcBef>
                <a:spcPts val="1000"/>
              </a:spcBef>
              <a:spcAft>
                <a:spcPts val="0"/>
              </a:spcAft>
              <a:buSzPct val="80000"/>
              <a:buChar char="►"/>
            </a:pPr>
            <a:r>
              <a:rPr lang="en-US"/>
              <a:t>Audience: medical team, Ats, coaches, athletes, families, administrators</a:t>
            </a:r>
            <a:endParaRPr/>
          </a:p>
          <a:p>
            <a:pPr indent="-342900" lvl="0" marL="342900" rtl="0" algn="l">
              <a:spcBef>
                <a:spcPts val="1000"/>
              </a:spcBef>
              <a:spcAft>
                <a:spcPts val="0"/>
              </a:spcAft>
              <a:buSzPct val="79999"/>
              <a:buChar char="►"/>
            </a:pPr>
            <a:r>
              <a:rPr lang="en-US"/>
              <a:t>Treatment</a:t>
            </a:r>
            <a:endParaRPr/>
          </a:p>
          <a:p>
            <a:pPr indent="-285750" lvl="1" marL="742950" rtl="0" algn="l">
              <a:spcBef>
                <a:spcPts val="1000"/>
              </a:spcBef>
              <a:spcAft>
                <a:spcPts val="0"/>
              </a:spcAft>
              <a:buSzPct val="80000"/>
              <a:buChar char="►"/>
            </a:pPr>
            <a:r>
              <a:rPr lang="en-US"/>
              <a:t>Multidisciplinary</a:t>
            </a:r>
            <a:endParaRPr/>
          </a:p>
          <a:p>
            <a:pPr indent="-285750" lvl="1" marL="742950" rtl="0" algn="l">
              <a:spcBef>
                <a:spcPts val="1000"/>
              </a:spcBef>
              <a:spcAft>
                <a:spcPts val="0"/>
              </a:spcAft>
              <a:buSzPct val="80000"/>
              <a:buChar char="►"/>
            </a:pPr>
            <a:r>
              <a:rPr lang="en-US"/>
              <a:t>Nutrition education -&gt; change eating/exercise/CBT/?meds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IOC Consensus Statement 2018</a:t>
            </a:r>
            <a:endParaRPr/>
          </a:p>
        </p:txBody>
      </p:sp>
      <p:sp>
        <p:nvSpPr>
          <p:cNvPr id="433" name="Google Shape;433;p27"/>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en-US"/>
              <a:t>ED – When to send to ED</a:t>
            </a:r>
            <a:endParaRPr/>
          </a:p>
        </p:txBody>
      </p:sp>
      <p:sp>
        <p:nvSpPr>
          <p:cNvPr id="434" name="Google Shape;434;p27"/>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Severe bradycardia</a:t>
            </a:r>
            <a:endParaRPr/>
          </a:p>
          <a:p>
            <a:pPr indent="-342900" lvl="0" marL="342900" rtl="0" algn="l">
              <a:spcBef>
                <a:spcPts val="1000"/>
              </a:spcBef>
              <a:spcAft>
                <a:spcPts val="0"/>
              </a:spcAft>
              <a:buSzPts val="1440"/>
              <a:buChar char="►"/>
            </a:pPr>
            <a:r>
              <a:rPr lang="en-US"/>
              <a:t>Hypotension</a:t>
            </a:r>
            <a:endParaRPr/>
          </a:p>
          <a:p>
            <a:pPr indent="-342900" lvl="0" marL="342900" rtl="0" algn="l">
              <a:spcBef>
                <a:spcPts val="1000"/>
              </a:spcBef>
              <a:spcAft>
                <a:spcPts val="0"/>
              </a:spcAft>
              <a:buSzPts val="1440"/>
              <a:buChar char="►"/>
            </a:pPr>
            <a:r>
              <a:rPr lang="en-US"/>
              <a:t>Orthostasis (?)</a:t>
            </a:r>
            <a:endParaRPr/>
          </a:p>
          <a:p>
            <a:pPr indent="-342900" lvl="0" marL="342900" rtl="0" algn="l">
              <a:spcBef>
                <a:spcPts val="1000"/>
              </a:spcBef>
              <a:spcAft>
                <a:spcPts val="0"/>
              </a:spcAft>
              <a:buSzPts val="1440"/>
              <a:buChar char="►"/>
            </a:pPr>
            <a:r>
              <a:rPr lang="en-US"/>
              <a:t>Electrolye imbalance</a:t>
            </a:r>
            <a:endParaRPr/>
          </a:p>
          <a:p>
            <a:pPr indent="-342900" lvl="0" marL="342900" rtl="0" algn="l">
              <a:spcBef>
                <a:spcPts val="1000"/>
              </a:spcBef>
              <a:spcAft>
                <a:spcPts val="0"/>
              </a:spcAft>
              <a:buSzPts val="1440"/>
              <a:buChar char="►"/>
            </a:pPr>
            <a:r>
              <a:rPr lang="en-US"/>
              <a:t>Refusal to comply with recommendations</a:t>
            </a:r>
            <a:endParaRPr/>
          </a:p>
        </p:txBody>
      </p:sp>
      <p:sp>
        <p:nvSpPr>
          <p:cNvPr id="435" name="Google Shape;435;p27"/>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en-US"/>
              <a:t>Future research</a:t>
            </a:r>
            <a:endParaRPr/>
          </a:p>
        </p:txBody>
      </p:sp>
      <p:sp>
        <p:nvSpPr>
          <p:cNvPr id="436" name="Google Shape;436;p27"/>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Identifying at-risk athletes</a:t>
            </a:r>
            <a:endParaRPr/>
          </a:p>
          <a:p>
            <a:pPr indent="-342900" lvl="0" marL="342900" rtl="0" algn="l">
              <a:spcBef>
                <a:spcPts val="1000"/>
              </a:spcBef>
              <a:spcAft>
                <a:spcPts val="0"/>
              </a:spcAft>
              <a:buSzPts val="1440"/>
              <a:buChar char="►"/>
            </a:pPr>
            <a:r>
              <a:rPr lang="en-US"/>
              <a:t>Prevention </a:t>
            </a:r>
            <a:endParaRPr/>
          </a:p>
          <a:p>
            <a:pPr indent="-342900" lvl="0" marL="342900" rtl="0" algn="l">
              <a:spcBef>
                <a:spcPts val="1000"/>
              </a:spcBef>
              <a:spcAft>
                <a:spcPts val="0"/>
              </a:spcAft>
              <a:buSzPts val="1440"/>
              <a:buChar char="►"/>
            </a:pPr>
            <a:r>
              <a:rPr lang="en-US"/>
              <a:t>Male athletes</a:t>
            </a:r>
            <a:endParaRPr/>
          </a:p>
          <a:p>
            <a:pPr indent="-342900" lvl="0" marL="342900" rtl="0" algn="l">
              <a:spcBef>
                <a:spcPts val="1000"/>
              </a:spcBef>
              <a:spcAft>
                <a:spcPts val="0"/>
              </a:spcAft>
              <a:buSzPts val="1440"/>
              <a:buChar char="►"/>
            </a:pPr>
            <a:r>
              <a:rPr lang="en-US"/>
              <a:t>Racial diversity</a:t>
            </a:r>
            <a:endParaRPr/>
          </a:p>
          <a:p>
            <a:pPr indent="-342900" lvl="0" marL="342900" rtl="0" algn="l">
              <a:spcBef>
                <a:spcPts val="1000"/>
              </a:spcBef>
              <a:spcAft>
                <a:spcPts val="0"/>
              </a:spcAft>
              <a:buSzPts val="1440"/>
              <a:buChar char="►"/>
            </a:pPr>
            <a:r>
              <a:rPr lang="en-US"/>
              <a:t>Health &amp; Performance consequences</a:t>
            </a:r>
            <a:endParaRPr/>
          </a:p>
          <a:p>
            <a:pPr indent="-342900" lvl="0" marL="342900" rtl="0" algn="l">
              <a:spcBef>
                <a:spcPts val="1000"/>
              </a:spcBef>
              <a:spcAft>
                <a:spcPts val="0"/>
              </a:spcAft>
              <a:buSzPts val="1440"/>
              <a:buChar char="►"/>
            </a:pPr>
            <a:r>
              <a:rPr lang="en-US"/>
              <a:t>Treatment</a:t>
            </a:r>
            <a:endParaRPr/>
          </a:p>
          <a:p>
            <a:pPr indent="-342900" lvl="0" marL="342900" rtl="0" algn="l">
              <a:spcBef>
                <a:spcPts val="1000"/>
              </a:spcBef>
              <a:spcAft>
                <a:spcPts val="0"/>
              </a:spcAft>
              <a:buSzPts val="1440"/>
              <a:buChar char="►"/>
            </a:pPr>
            <a:r>
              <a:rPr lang="en-US"/>
              <a:t>Return to play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Pregnant Athlete</a:t>
            </a:r>
            <a:endParaRPr/>
          </a:p>
        </p:txBody>
      </p:sp>
      <p:sp>
        <p:nvSpPr>
          <p:cNvPr id="442" name="Google Shape;442;p28"/>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SzPct val="79999"/>
              <a:buChar char="►"/>
            </a:pPr>
            <a:r>
              <a:rPr lang="en-US"/>
              <a:t>Exercise generally safe/recommended in pregnancy</a:t>
            </a:r>
            <a:endParaRPr/>
          </a:p>
          <a:p>
            <a:pPr indent="-285750" lvl="1" marL="742950" rtl="0" algn="l">
              <a:spcBef>
                <a:spcPts val="1000"/>
              </a:spcBef>
              <a:spcAft>
                <a:spcPts val="0"/>
              </a:spcAft>
              <a:buSzPct val="80000"/>
              <a:buChar char="►"/>
            </a:pPr>
            <a:r>
              <a:rPr lang="en-US"/>
              <a:t>ACOG guidelines/FAQ </a:t>
            </a:r>
            <a:endParaRPr/>
          </a:p>
          <a:p>
            <a:pPr indent="-285750" lvl="1" marL="742950" rtl="0" algn="l">
              <a:spcBef>
                <a:spcPts val="1000"/>
              </a:spcBef>
              <a:spcAft>
                <a:spcPts val="0"/>
              </a:spcAft>
              <a:buSzPct val="80000"/>
              <a:buChar char="►"/>
            </a:pPr>
            <a:r>
              <a:rPr lang="en-US"/>
              <a:t>https://www.acog.org/Patients/FAQs/Exercise-During-Pregnancy?IsMobileSet=false</a:t>
            </a:r>
            <a:endParaRPr/>
          </a:p>
          <a:p>
            <a:pPr indent="-342900" lvl="0" marL="342900" rtl="0" algn="l">
              <a:spcBef>
                <a:spcPts val="1000"/>
              </a:spcBef>
              <a:spcAft>
                <a:spcPts val="0"/>
              </a:spcAft>
              <a:buSzPct val="79999"/>
              <a:buChar char="►"/>
            </a:pPr>
            <a:r>
              <a:rPr lang="en-US"/>
              <a:t>Risks</a:t>
            </a:r>
            <a:endParaRPr/>
          </a:p>
          <a:p>
            <a:pPr indent="-285750" lvl="1" marL="742950" rtl="0" algn="l">
              <a:spcBef>
                <a:spcPts val="1000"/>
              </a:spcBef>
              <a:spcAft>
                <a:spcPts val="0"/>
              </a:spcAft>
              <a:buSzPct val="80000"/>
              <a:buChar char="►"/>
            </a:pPr>
            <a:r>
              <a:rPr lang="en-US"/>
              <a:t>Environmental exposure</a:t>
            </a:r>
            <a:endParaRPr/>
          </a:p>
          <a:p>
            <a:pPr indent="-285750" lvl="1" marL="742950" rtl="0" algn="l">
              <a:spcBef>
                <a:spcPts val="1000"/>
              </a:spcBef>
              <a:spcAft>
                <a:spcPts val="0"/>
              </a:spcAft>
              <a:buSzPct val="80000"/>
              <a:buChar char="►"/>
            </a:pPr>
            <a:r>
              <a:rPr lang="en-US"/>
              <a:t>Dehydration</a:t>
            </a:r>
            <a:endParaRPr/>
          </a:p>
          <a:p>
            <a:pPr indent="-285750" lvl="1" marL="742950" rtl="0" algn="l">
              <a:spcBef>
                <a:spcPts val="1000"/>
              </a:spcBef>
              <a:spcAft>
                <a:spcPts val="0"/>
              </a:spcAft>
              <a:buSzPct val="80000"/>
              <a:buChar char="►"/>
            </a:pPr>
            <a:r>
              <a:rPr lang="en-US"/>
              <a:t>Physical trauma </a:t>
            </a:r>
            <a:endParaRPr/>
          </a:p>
          <a:p>
            <a:pPr indent="-228600" lvl="2" marL="1143000" rtl="0" algn="l">
              <a:spcBef>
                <a:spcPts val="1000"/>
              </a:spcBef>
              <a:spcAft>
                <a:spcPts val="0"/>
              </a:spcAft>
              <a:buSzPct val="80000"/>
              <a:buChar char="►"/>
            </a:pPr>
            <a:r>
              <a:rPr lang="en-US"/>
              <a:t>High impact/high strain exercises during implantation may lead to miscarriage</a:t>
            </a:r>
            <a:endParaRPr/>
          </a:p>
          <a:p>
            <a:pPr indent="-228600" lvl="2" marL="1143000" rtl="0" algn="l">
              <a:spcBef>
                <a:spcPts val="1000"/>
              </a:spcBef>
              <a:spcAft>
                <a:spcPts val="0"/>
              </a:spcAft>
              <a:buSzPct val="80000"/>
              <a:buChar char="►"/>
            </a:pPr>
            <a:r>
              <a:rPr lang="en-US"/>
              <a:t>Blunt abdominal trauma in late pregnancy may lead to placental abruption</a:t>
            </a:r>
            <a:endParaRPr/>
          </a:p>
          <a:p>
            <a:pPr indent="-228600" lvl="2" marL="1143000" rtl="0" algn="l">
              <a:spcBef>
                <a:spcPts val="1000"/>
              </a:spcBef>
              <a:spcAft>
                <a:spcPts val="0"/>
              </a:spcAft>
              <a:buSzPct val="80000"/>
              <a:buChar char="►"/>
            </a:pPr>
            <a:r>
              <a:rPr lang="en-US"/>
              <a:t>No SCUBA diving – fetus not protected from decompression</a:t>
            </a:r>
            <a:endParaRPr/>
          </a:p>
          <a:p>
            <a:pPr indent="-285750" lvl="1" marL="742950" rtl="0" algn="l">
              <a:spcBef>
                <a:spcPts val="1000"/>
              </a:spcBef>
              <a:spcAft>
                <a:spcPts val="0"/>
              </a:spcAft>
              <a:buSzPct val="80000"/>
              <a:buChar char="►"/>
            </a:pPr>
            <a:r>
              <a:rPr lang="en-US"/>
              <a:t>Travel to areas with endemic infection (Zika)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Pregnant Athlete</a:t>
            </a:r>
            <a:endParaRPr/>
          </a:p>
        </p:txBody>
      </p:sp>
      <p:sp>
        <p:nvSpPr>
          <p:cNvPr id="448" name="Google Shape;448;p29"/>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960"/>
              <a:buChar char="►"/>
            </a:pPr>
            <a:r>
              <a:rPr lang="en-US" sz="1200"/>
              <a:t>Musculoskeletal Changes</a:t>
            </a:r>
            <a:endParaRPr/>
          </a:p>
          <a:p>
            <a:pPr indent="-285750" lvl="1" marL="742950" rtl="0" algn="l">
              <a:spcBef>
                <a:spcPts val="1000"/>
              </a:spcBef>
              <a:spcAft>
                <a:spcPts val="0"/>
              </a:spcAft>
              <a:buSzPts val="960"/>
              <a:buChar char="►"/>
            </a:pPr>
            <a:r>
              <a:rPr lang="en-US" sz="1200"/>
              <a:t>Increased ligamentous laxity</a:t>
            </a:r>
            <a:endParaRPr/>
          </a:p>
          <a:p>
            <a:pPr indent="-285750" lvl="1" marL="742950" rtl="0" algn="l">
              <a:spcBef>
                <a:spcPts val="1000"/>
              </a:spcBef>
              <a:spcAft>
                <a:spcPts val="0"/>
              </a:spcAft>
              <a:buSzPts val="960"/>
              <a:buChar char="►"/>
            </a:pPr>
            <a:r>
              <a:rPr lang="en-US" sz="1200"/>
              <a:t>Displaced center of gravity</a:t>
            </a:r>
            <a:endParaRPr/>
          </a:p>
          <a:p>
            <a:pPr indent="-285750" lvl="1" marL="742950" rtl="0" algn="l">
              <a:spcBef>
                <a:spcPts val="1000"/>
              </a:spcBef>
              <a:spcAft>
                <a:spcPts val="0"/>
              </a:spcAft>
              <a:buSzPts val="960"/>
              <a:buChar char="►"/>
            </a:pPr>
            <a:r>
              <a:rPr lang="en-US" sz="1200"/>
              <a:t>Changes in spinal posture</a:t>
            </a:r>
            <a:endParaRPr/>
          </a:p>
          <a:p>
            <a:pPr indent="-285750" lvl="1" marL="742950" rtl="0" algn="l">
              <a:spcBef>
                <a:spcPts val="1000"/>
              </a:spcBef>
              <a:spcAft>
                <a:spcPts val="0"/>
              </a:spcAft>
              <a:buSzPts val="960"/>
              <a:buChar char="►"/>
            </a:pPr>
            <a:r>
              <a:rPr lang="en-US" sz="1200"/>
              <a:t>Anterior rotation of pelvis on femur</a:t>
            </a:r>
            <a:endParaRPr/>
          </a:p>
          <a:p>
            <a:pPr indent="-285750" lvl="1" marL="742950" rtl="0" algn="l">
              <a:spcBef>
                <a:spcPts val="1000"/>
              </a:spcBef>
              <a:spcAft>
                <a:spcPts val="0"/>
              </a:spcAft>
              <a:buSzPts val="960"/>
              <a:buChar char="►"/>
            </a:pPr>
            <a:r>
              <a:rPr lang="en-US" sz="1200"/>
              <a:t>Abduction of shoulders</a:t>
            </a:r>
            <a:endParaRPr/>
          </a:p>
          <a:p>
            <a:pPr indent="-342900" lvl="0" marL="342900" rtl="0" algn="l">
              <a:spcBef>
                <a:spcPts val="1000"/>
              </a:spcBef>
              <a:spcAft>
                <a:spcPts val="0"/>
              </a:spcAft>
              <a:buSzPts val="960"/>
              <a:buChar char="►"/>
            </a:pPr>
            <a:r>
              <a:rPr lang="en-US" sz="1200"/>
              <a:t>Medical Changes</a:t>
            </a:r>
            <a:endParaRPr/>
          </a:p>
          <a:p>
            <a:pPr indent="-285750" lvl="1" marL="742950" rtl="0" algn="l">
              <a:spcBef>
                <a:spcPts val="1000"/>
              </a:spcBef>
              <a:spcAft>
                <a:spcPts val="0"/>
              </a:spcAft>
              <a:buSzPts val="960"/>
              <a:buChar char="►"/>
            </a:pPr>
            <a:r>
              <a:rPr lang="en-US" sz="1200"/>
              <a:t>Weight Gain</a:t>
            </a:r>
            <a:endParaRPr/>
          </a:p>
          <a:p>
            <a:pPr indent="-285750" lvl="1" marL="742950" rtl="0" algn="l">
              <a:spcBef>
                <a:spcPts val="1000"/>
              </a:spcBef>
              <a:spcAft>
                <a:spcPts val="0"/>
              </a:spcAft>
              <a:buSzPts val="960"/>
              <a:buChar char="►"/>
            </a:pPr>
            <a:r>
              <a:rPr lang="en-US" sz="1200"/>
              <a:t>Increased HR/SV/CO</a:t>
            </a:r>
            <a:endParaRPr/>
          </a:p>
          <a:p>
            <a:pPr indent="-285750" lvl="1" marL="742950" rtl="0" algn="l">
              <a:spcBef>
                <a:spcPts val="1000"/>
              </a:spcBef>
              <a:spcAft>
                <a:spcPts val="0"/>
              </a:spcAft>
              <a:buSzPts val="960"/>
              <a:buChar char="►"/>
            </a:pPr>
            <a:r>
              <a:rPr lang="en-US" sz="1200"/>
              <a:t>Increased blood volume/respiratory rate</a:t>
            </a:r>
            <a:endParaRPr/>
          </a:p>
          <a:p>
            <a:pPr indent="-285750" lvl="1" marL="742950" rtl="0" algn="l">
              <a:spcBef>
                <a:spcPts val="1000"/>
              </a:spcBef>
              <a:spcAft>
                <a:spcPts val="0"/>
              </a:spcAft>
              <a:buSzPts val="960"/>
              <a:buChar char="►"/>
            </a:pPr>
            <a:r>
              <a:rPr lang="en-US" sz="1200"/>
              <a:t>Decreased residual volume, expiratory reserve volume</a:t>
            </a:r>
            <a:endParaRPr/>
          </a:p>
          <a:p>
            <a:pPr indent="-285750" lvl="1" marL="742950" rtl="0" algn="l">
              <a:spcBef>
                <a:spcPts val="1000"/>
              </a:spcBef>
              <a:spcAft>
                <a:spcPts val="0"/>
              </a:spcAft>
              <a:buSzPts val="960"/>
              <a:buChar char="►"/>
            </a:pPr>
            <a:r>
              <a:rPr lang="en-US" sz="1200"/>
              <a:t>Thermoregulation</a:t>
            </a:r>
            <a:endParaRPr/>
          </a:p>
        </p:txBody>
      </p:sp>
      <p:sp>
        <p:nvSpPr>
          <p:cNvPr id="449" name="Google Shape;449;p29"/>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120"/>
              <a:buChar char="►"/>
            </a:pPr>
            <a:r>
              <a:rPr lang="en-US" sz="1400"/>
              <a:t>Increased Nutritional Needs</a:t>
            </a:r>
            <a:endParaRPr/>
          </a:p>
          <a:p>
            <a:pPr indent="-285750" lvl="1" marL="742950" rtl="0" algn="l">
              <a:spcBef>
                <a:spcPts val="1000"/>
              </a:spcBef>
              <a:spcAft>
                <a:spcPts val="0"/>
              </a:spcAft>
              <a:buSzPts val="1120"/>
              <a:buChar char="►"/>
            </a:pPr>
            <a:r>
              <a:rPr lang="en-US" sz="1400"/>
              <a:t>Calcium, iron, folate, calories</a:t>
            </a:r>
            <a:endParaRPr/>
          </a:p>
          <a:p>
            <a:pPr indent="-342900" lvl="0" marL="342900" rtl="0" algn="l">
              <a:spcBef>
                <a:spcPts val="1000"/>
              </a:spcBef>
              <a:spcAft>
                <a:spcPts val="0"/>
              </a:spcAft>
              <a:buSzPts val="1120"/>
              <a:buChar char="►"/>
            </a:pPr>
            <a:r>
              <a:rPr lang="en-US" sz="1400"/>
              <a:t>Metabolic Changes</a:t>
            </a:r>
            <a:endParaRPr/>
          </a:p>
          <a:p>
            <a:pPr indent="-285750" lvl="1" marL="742950" rtl="0" algn="l">
              <a:spcBef>
                <a:spcPts val="1000"/>
              </a:spcBef>
              <a:spcAft>
                <a:spcPts val="0"/>
              </a:spcAft>
              <a:buSzPts val="1120"/>
              <a:buChar char="►"/>
            </a:pPr>
            <a:r>
              <a:rPr lang="en-US" sz="1400"/>
              <a:t>Exercise at higher VO2max (&gt;90%) may raise core temperature</a:t>
            </a:r>
            <a:endParaRPr/>
          </a:p>
          <a:p>
            <a:pPr indent="-342900" lvl="0" marL="342900" rtl="0" algn="l">
              <a:spcBef>
                <a:spcPts val="1000"/>
              </a:spcBef>
              <a:spcAft>
                <a:spcPts val="0"/>
              </a:spcAft>
              <a:buSzPts val="1120"/>
              <a:buChar char="►"/>
            </a:pPr>
            <a:r>
              <a:rPr lang="en-US" sz="1400"/>
              <a:t>Positional Changes</a:t>
            </a:r>
            <a:endParaRPr/>
          </a:p>
          <a:p>
            <a:pPr indent="-285750" lvl="1" marL="742950" rtl="0" algn="l">
              <a:spcBef>
                <a:spcPts val="1000"/>
              </a:spcBef>
              <a:spcAft>
                <a:spcPts val="0"/>
              </a:spcAft>
              <a:buSzPts val="1120"/>
              <a:buChar char="►"/>
            </a:pPr>
            <a:r>
              <a:rPr lang="en-US" sz="1400"/>
              <a:t>Beware supine exercise (decreased venous return)</a:t>
            </a:r>
            <a:endParaRPr/>
          </a:p>
          <a:p>
            <a:pPr indent="-342900" lvl="0" marL="342900" rtl="0" algn="l">
              <a:spcBef>
                <a:spcPts val="1000"/>
              </a:spcBef>
              <a:spcAft>
                <a:spcPts val="0"/>
              </a:spcAft>
              <a:buSzPts val="1120"/>
              <a:buChar char="►"/>
            </a:pPr>
            <a:r>
              <a:rPr lang="en-US" sz="1400"/>
              <a:t>Beware banned substances</a:t>
            </a:r>
            <a:endParaRPr/>
          </a:p>
          <a:p>
            <a:pPr indent="-285750" lvl="1" marL="742950" rtl="0" algn="l">
              <a:spcBef>
                <a:spcPts val="1000"/>
              </a:spcBef>
              <a:spcAft>
                <a:spcPts val="0"/>
              </a:spcAft>
              <a:buSzPts val="1120"/>
              <a:buChar char="►"/>
            </a:pPr>
            <a:r>
              <a:rPr lang="en-US" sz="1400"/>
              <a:t>Antiemetics, antidepressants</a:t>
            </a:r>
            <a:endParaRPr/>
          </a:p>
          <a:p>
            <a:pPr indent="-342900" lvl="0" marL="342900" rtl="0" algn="l">
              <a:spcBef>
                <a:spcPts val="1000"/>
              </a:spcBef>
              <a:spcAft>
                <a:spcPts val="0"/>
              </a:spcAft>
              <a:buSzPts val="1120"/>
              <a:buChar char="►"/>
            </a:pPr>
            <a:r>
              <a:rPr lang="en-US" sz="1400"/>
              <a:t>Can hormonal contraception affect bone health?</a:t>
            </a:r>
            <a:endParaRPr/>
          </a:p>
          <a:p>
            <a:pPr indent="-251459" lvl="0" marL="342900" rtl="0" algn="l">
              <a:spcBef>
                <a:spcPts val="1000"/>
              </a:spcBef>
              <a:spcAft>
                <a:spcPts val="0"/>
              </a:spcAft>
              <a:buSzPts val="144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Conditions Unique/Specific to</a:t>
            </a:r>
            <a:br>
              <a:rPr lang="en-US"/>
            </a:br>
            <a:r>
              <a:rPr lang="en-US"/>
              <a:t>Female Athletes</a:t>
            </a:r>
            <a:endParaRPr/>
          </a:p>
        </p:txBody>
      </p:sp>
      <p:sp>
        <p:nvSpPr>
          <p:cNvPr id="267" name="Google Shape;267;p3"/>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en-US"/>
              <a:t>Musculoskeletal Conditions</a:t>
            </a:r>
            <a:endParaRPr/>
          </a:p>
        </p:txBody>
      </p:sp>
      <p:sp>
        <p:nvSpPr>
          <p:cNvPr id="268" name="Google Shape;268;p3"/>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ACL Injuries</a:t>
            </a:r>
            <a:endParaRPr/>
          </a:p>
          <a:p>
            <a:pPr indent="-342900" lvl="0" marL="342900" rtl="0" algn="l">
              <a:spcBef>
                <a:spcPts val="1000"/>
              </a:spcBef>
              <a:spcAft>
                <a:spcPts val="0"/>
              </a:spcAft>
              <a:buSzPts val="1440"/>
              <a:buChar char="►"/>
            </a:pPr>
            <a:r>
              <a:rPr lang="en-US"/>
              <a:t>Patellofemoral Pain</a:t>
            </a:r>
            <a:endParaRPr/>
          </a:p>
          <a:p>
            <a:pPr indent="-342900" lvl="0" marL="342900" rtl="0" algn="l">
              <a:spcBef>
                <a:spcPts val="1000"/>
              </a:spcBef>
              <a:spcAft>
                <a:spcPts val="0"/>
              </a:spcAft>
              <a:buSzPts val="1440"/>
              <a:buChar char="►"/>
            </a:pPr>
            <a:r>
              <a:rPr lang="en-US"/>
              <a:t>Shoulder Injuries</a:t>
            </a:r>
            <a:endParaRPr/>
          </a:p>
          <a:p>
            <a:pPr indent="-342900" lvl="0" marL="342900" rtl="0" algn="l">
              <a:spcBef>
                <a:spcPts val="1000"/>
              </a:spcBef>
              <a:spcAft>
                <a:spcPts val="0"/>
              </a:spcAft>
              <a:buSzPts val="1440"/>
              <a:buChar char="►"/>
            </a:pPr>
            <a:r>
              <a:rPr lang="en-US"/>
              <a:t>Bone Stress Injuries</a:t>
            </a:r>
            <a:endParaRPr/>
          </a:p>
        </p:txBody>
      </p:sp>
      <p:sp>
        <p:nvSpPr>
          <p:cNvPr id="269" name="Google Shape;269;p3"/>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en-US"/>
              <a:t>Medical Conditions</a:t>
            </a:r>
            <a:endParaRPr/>
          </a:p>
        </p:txBody>
      </p:sp>
      <p:sp>
        <p:nvSpPr>
          <p:cNvPr id="270" name="Google Shape;270;p3"/>
          <p:cNvSpPr txBox="1"/>
          <p:nvPr>
            <p:ph idx="4" type="body"/>
          </p:nvPr>
        </p:nvSpPr>
        <p:spPr>
          <a:xfrm>
            <a:off x="6208710" y="3179762"/>
            <a:ext cx="4825159" cy="2840039"/>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Concussion</a:t>
            </a:r>
            <a:endParaRPr/>
          </a:p>
          <a:p>
            <a:pPr indent="-342900" lvl="0" marL="342900" rtl="0" algn="l">
              <a:spcBef>
                <a:spcPts val="1000"/>
              </a:spcBef>
              <a:spcAft>
                <a:spcPts val="0"/>
              </a:spcAft>
              <a:buSzPts val="1440"/>
              <a:buChar char="►"/>
            </a:pPr>
            <a:r>
              <a:rPr lang="en-US"/>
              <a:t>Female Athlete Triad/REDS</a:t>
            </a:r>
            <a:endParaRPr/>
          </a:p>
          <a:p>
            <a:pPr indent="-285750" lvl="1" marL="742950" rtl="0" algn="l">
              <a:spcBef>
                <a:spcPts val="1000"/>
              </a:spcBef>
              <a:spcAft>
                <a:spcPts val="0"/>
              </a:spcAft>
              <a:buSzPts val="1280"/>
              <a:buChar char="►"/>
            </a:pPr>
            <a:r>
              <a:rPr lang="en-US"/>
              <a:t>Low Bone Mass/Osteoporosis</a:t>
            </a:r>
            <a:endParaRPr/>
          </a:p>
          <a:p>
            <a:pPr indent="-285750" lvl="1" marL="742950" rtl="0" algn="l">
              <a:spcBef>
                <a:spcPts val="1000"/>
              </a:spcBef>
              <a:spcAft>
                <a:spcPts val="0"/>
              </a:spcAft>
              <a:buSzPts val="1280"/>
              <a:buChar char="►"/>
            </a:pPr>
            <a:r>
              <a:rPr lang="en-US"/>
              <a:t>Low Energy Availability/Disordered Eating</a:t>
            </a:r>
            <a:endParaRPr/>
          </a:p>
          <a:p>
            <a:pPr indent="-285750" lvl="1" marL="742950" rtl="0" algn="l">
              <a:spcBef>
                <a:spcPts val="1000"/>
              </a:spcBef>
              <a:spcAft>
                <a:spcPts val="0"/>
              </a:spcAft>
              <a:buSzPts val="1280"/>
              <a:buChar char="►"/>
            </a:pPr>
            <a:r>
              <a:rPr lang="en-US"/>
              <a:t>Menstrual Dysfunction</a:t>
            </a:r>
            <a:endParaRPr/>
          </a:p>
          <a:p>
            <a:pPr indent="-342900" lvl="0" marL="342900" rtl="0" algn="l">
              <a:spcBef>
                <a:spcPts val="1000"/>
              </a:spcBef>
              <a:spcAft>
                <a:spcPts val="0"/>
              </a:spcAft>
              <a:buSzPts val="1440"/>
              <a:buChar char="►"/>
            </a:pPr>
            <a:r>
              <a:rPr lang="en-US"/>
              <a:t>Pregnancy/Contraception</a:t>
            </a:r>
            <a:endParaRPr/>
          </a:p>
          <a:p>
            <a:pPr indent="-342900" lvl="0" marL="342900" rtl="0" algn="l">
              <a:spcBef>
                <a:spcPts val="1000"/>
              </a:spcBef>
              <a:spcAft>
                <a:spcPts val="0"/>
              </a:spcAft>
              <a:buSzPts val="1440"/>
              <a:buChar char="►"/>
            </a:pPr>
            <a:r>
              <a:rPr lang="en-US"/>
              <a:t>Lifespan Participation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0"/>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The Pregnant Athlete – NCAA Policy</a:t>
            </a:r>
            <a:endParaRPr/>
          </a:p>
        </p:txBody>
      </p:sp>
      <p:sp>
        <p:nvSpPr>
          <p:cNvPr id="455" name="Google Shape;455;p30"/>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SzPct val="79999"/>
              <a:buChar char="►"/>
            </a:pPr>
            <a:r>
              <a:rPr lang="en-US"/>
              <a:t>http://www.ncaa.org/about/resources/inclusion/pregnant-parenting-student-athletes</a:t>
            </a:r>
            <a:endParaRPr/>
          </a:p>
          <a:p>
            <a:pPr indent="-342900" lvl="0" marL="342900" rtl="0" algn="l">
              <a:spcBef>
                <a:spcPts val="1000"/>
              </a:spcBef>
              <a:spcAft>
                <a:spcPts val="0"/>
              </a:spcAft>
              <a:buSzPct val="79999"/>
              <a:buChar char="►"/>
            </a:pPr>
            <a:r>
              <a:rPr lang="en-US"/>
              <a:t>Very few schools have specific policies</a:t>
            </a:r>
            <a:endParaRPr/>
          </a:p>
          <a:p>
            <a:pPr indent="-342900" lvl="0" marL="342900" rtl="0" algn="l">
              <a:spcBef>
                <a:spcPts val="1000"/>
              </a:spcBef>
              <a:spcAft>
                <a:spcPts val="0"/>
              </a:spcAft>
              <a:buSzPct val="79999"/>
              <a:buChar char="►"/>
            </a:pPr>
            <a:r>
              <a:rPr lang="en-US"/>
              <a:t>Pregnancy rate significantly lower than in non-athlete counterparts</a:t>
            </a:r>
            <a:endParaRPr/>
          </a:p>
          <a:p>
            <a:pPr indent="-342900" lvl="0" marL="342900" rtl="0" algn="l">
              <a:spcBef>
                <a:spcPts val="1000"/>
              </a:spcBef>
              <a:spcAft>
                <a:spcPts val="0"/>
              </a:spcAft>
              <a:buSzPct val="79999"/>
              <a:buChar char="►"/>
            </a:pPr>
            <a:r>
              <a:rPr lang="en-US"/>
              <a:t>Participation generally safe in athletes &lt; 14 weeks EGA</a:t>
            </a:r>
            <a:endParaRPr/>
          </a:p>
          <a:p>
            <a:pPr indent="-342900" lvl="0" marL="342900" rtl="0" algn="l">
              <a:spcBef>
                <a:spcPts val="1000"/>
              </a:spcBef>
              <a:spcAft>
                <a:spcPts val="0"/>
              </a:spcAft>
              <a:buSzPct val="79999"/>
              <a:buChar char="►"/>
            </a:pPr>
            <a:r>
              <a:rPr lang="en-US"/>
              <a:t>No discrimination allowed </a:t>
            </a:r>
            <a:endParaRPr/>
          </a:p>
          <a:p>
            <a:pPr indent="-285750" lvl="1" marL="742950" rtl="0" algn="l">
              <a:spcBef>
                <a:spcPts val="1000"/>
              </a:spcBef>
              <a:spcAft>
                <a:spcPts val="0"/>
              </a:spcAft>
              <a:buSzPct val="80000"/>
              <a:buChar char="►"/>
            </a:pPr>
            <a:r>
              <a:rPr lang="en-US"/>
              <a:t>Scholarships cannot be at risk</a:t>
            </a:r>
            <a:endParaRPr/>
          </a:p>
          <a:p>
            <a:pPr indent="-285750" lvl="1" marL="742950" rtl="0" algn="l">
              <a:spcBef>
                <a:spcPts val="1000"/>
              </a:spcBef>
              <a:spcAft>
                <a:spcPts val="0"/>
              </a:spcAft>
              <a:buSzPct val="80000"/>
              <a:buChar char="►"/>
            </a:pPr>
            <a:r>
              <a:rPr lang="en-US"/>
              <a:t>Treatment the same as male parent</a:t>
            </a:r>
            <a:endParaRPr/>
          </a:p>
          <a:p>
            <a:pPr indent="-285750" lvl="1" marL="742950" rtl="0" algn="l">
              <a:spcBef>
                <a:spcPts val="1000"/>
              </a:spcBef>
              <a:spcAft>
                <a:spcPts val="0"/>
              </a:spcAft>
              <a:buSzPct val="80000"/>
              <a:buChar char="►"/>
            </a:pPr>
            <a:r>
              <a:rPr lang="en-US"/>
              <a:t>Cannot influence reproductive decision making</a:t>
            </a:r>
            <a:endParaRPr/>
          </a:p>
          <a:p>
            <a:pPr indent="-285750" lvl="1" marL="742950" rtl="0" algn="l">
              <a:spcBef>
                <a:spcPts val="1000"/>
              </a:spcBef>
              <a:spcAft>
                <a:spcPts val="0"/>
              </a:spcAft>
              <a:buSzPct val="80000"/>
              <a:buChar char="►"/>
            </a:pPr>
            <a:r>
              <a:rPr lang="en-US"/>
              <a:t>Provision of support system is necessary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1"/>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Title IX</a:t>
            </a:r>
            <a:endParaRPr/>
          </a:p>
        </p:txBody>
      </p:sp>
      <p:sp>
        <p:nvSpPr>
          <p:cNvPr id="461" name="Google Shape;461;p31"/>
          <p:cNvSpPr txBox="1"/>
          <p:nvPr>
            <p:ph idx="1" type="body"/>
          </p:nvPr>
        </p:nvSpPr>
        <p:spPr>
          <a:xfrm>
            <a:off x="99848" y="2406869"/>
            <a:ext cx="11514083" cy="1177159"/>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b="1" lang="en-US"/>
              <a:t>Title IX</a:t>
            </a:r>
            <a:r>
              <a:rPr lang="en-US"/>
              <a:t> of the Education Amendments Act of 1972 is a federal law that states: "No person in the United States shall, on the basis of sex, be excluded from participation in, be denied the benefits of, or be subjected to discrimination under any education program or activity receiving Federal financial assistance."</a:t>
            </a:r>
            <a:endParaRPr/>
          </a:p>
        </p:txBody>
      </p:sp>
      <p:pic>
        <p:nvPicPr>
          <p:cNvPr descr="https://www.knowyourix.org/wp-content/uploads/2018/01/Screen-Shot-2017-12-29-at-4.49.35-PM.png" id="462" name="Google Shape;462;p31"/>
          <p:cNvPicPr preferRelativeResize="0"/>
          <p:nvPr/>
        </p:nvPicPr>
        <p:blipFill rotWithShape="1">
          <a:blip r:embed="rId3">
            <a:alphaModFix/>
          </a:blip>
          <a:srcRect b="0" l="0" r="0" t="0"/>
          <a:stretch/>
        </p:blipFill>
        <p:spPr>
          <a:xfrm>
            <a:off x="2969172" y="3289739"/>
            <a:ext cx="8200084" cy="34053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2"/>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Lifespan Considerations</a:t>
            </a:r>
            <a:endParaRPr/>
          </a:p>
        </p:txBody>
      </p:sp>
      <p:sp>
        <p:nvSpPr>
          <p:cNvPr id="468" name="Google Shape;468;p32"/>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SzPct val="79999"/>
              <a:buChar char="►"/>
            </a:pPr>
            <a:r>
              <a:rPr lang="en-US"/>
              <a:t>CDC recommends exercise &gt; 30 min daily on most/all days</a:t>
            </a:r>
            <a:endParaRPr/>
          </a:p>
          <a:p>
            <a:pPr indent="-342900" lvl="0" marL="342900" rtl="0" algn="l">
              <a:spcBef>
                <a:spcPts val="1000"/>
              </a:spcBef>
              <a:spcAft>
                <a:spcPts val="0"/>
              </a:spcAft>
              <a:buSzPct val="79999"/>
              <a:buChar char="►"/>
            </a:pPr>
            <a:r>
              <a:rPr lang="en-US"/>
              <a:t>Childhood (Age 4-10) – beware environmental injuries/overuse injuries</a:t>
            </a:r>
            <a:endParaRPr/>
          </a:p>
          <a:p>
            <a:pPr indent="-285750" lvl="1" marL="742950" rtl="0" algn="l">
              <a:spcBef>
                <a:spcPts val="1000"/>
              </a:spcBef>
              <a:spcAft>
                <a:spcPts val="0"/>
              </a:spcAft>
              <a:buSzPct val="80000"/>
              <a:buChar char="►"/>
            </a:pPr>
            <a:r>
              <a:rPr lang="en-US"/>
              <a:t>Rest period, hydration, acclimatization</a:t>
            </a:r>
            <a:endParaRPr/>
          </a:p>
          <a:p>
            <a:pPr indent="-285750" lvl="1" marL="742950" rtl="0" algn="l">
              <a:spcBef>
                <a:spcPts val="1000"/>
              </a:spcBef>
              <a:spcAft>
                <a:spcPts val="0"/>
              </a:spcAft>
              <a:buSzPct val="80000"/>
              <a:buChar char="►"/>
            </a:pPr>
            <a:r>
              <a:rPr lang="en-US"/>
              <a:t>Pitch counts, strength &amp; technical training</a:t>
            </a:r>
            <a:endParaRPr/>
          </a:p>
          <a:p>
            <a:pPr indent="-342900" lvl="0" marL="342900" rtl="0" algn="l">
              <a:spcBef>
                <a:spcPts val="1000"/>
              </a:spcBef>
              <a:spcAft>
                <a:spcPts val="0"/>
              </a:spcAft>
              <a:buSzPct val="79999"/>
              <a:buChar char="►"/>
            </a:pPr>
            <a:r>
              <a:rPr lang="en-US"/>
              <a:t>Adolescence (Age 11-17) – overuse injuries/FAT/ACL injury/PFS</a:t>
            </a:r>
            <a:endParaRPr/>
          </a:p>
          <a:p>
            <a:pPr indent="-342900" lvl="0" marL="342900" rtl="0" algn="l">
              <a:spcBef>
                <a:spcPts val="1000"/>
              </a:spcBef>
              <a:spcAft>
                <a:spcPts val="0"/>
              </a:spcAft>
              <a:buSzPct val="79999"/>
              <a:buChar char="►"/>
            </a:pPr>
            <a:r>
              <a:rPr lang="en-US"/>
              <a:t>Adults (Age 18-49) – pregnancy, pelvic floor dysfunction (20-80%)</a:t>
            </a:r>
            <a:endParaRPr/>
          </a:p>
          <a:p>
            <a:pPr indent="-285750" lvl="1" marL="742950" rtl="0" algn="l">
              <a:spcBef>
                <a:spcPts val="1000"/>
              </a:spcBef>
              <a:spcAft>
                <a:spcPts val="0"/>
              </a:spcAft>
              <a:buSzPct val="80000"/>
              <a:buChar char="►"/>
            </a:pPr>
            <a:r>
              <a:rPr lang="en-US"/>
              <a:t>Jumping, running, high-impact landing</a:t>
            </a:r>
            <a:endParaRPr/>
          </a:p>
          <a:p>
            <a:pPr indent="-342900" lvl="0" marL="342900" rtl="0" algn="l">
              <a:spcBef>
                <a:spcPts val="1000"/>
              </a:spcBef>
              <a:spcAft>
                <a:spcPts val="0"/>
              </a:spcAft>
              <a:buSzPct val="79999"/>
              <a:buChar char="►"/>
            </a:pPr>
            <a:r>
              <a:rPr lang="en-US"/>
              <a:t>Older Adults (Age 50+) – fall prevention, disease management/prevention</a:t>
            </a:r>
            <a:endParaRPr/>
          </a:p>
          <a:p>
            <a:pPr indent="-285750" lvl="1" marL="742950" rtl="0" algn="l">
              <a:spcBef>
                <a:spcPts val="1000"/>
              </a:spcBef>
              <a:spcAft>
                <a:spcPts val="0"/>
              </a:spcAft>
              <a:buSzPct val="80000"/>
              <a:buChar char="►"/>
            </a:pPr>
            <a:r>
              <a:rPr lang="en-US"/>
              <a:t>target balance, strength, flexibility</a:t>
            </a:r>
            <a:endParaRPr/>
          </a:p>
          <a:p>
            <a:pPr indent="-285750" lvl="1" marL="742950" rtl="0" algn="l">
              <a:spcBef>
                <a:spcPts val="1000"/>
              </a:spcBef>
              <a:spcAft>
                <a:spcPts val="0"/>
              </a:spcAft>
              <a:buSzPct val="80000"/>
              <a:buChar char="►"/>
            </a:pPr>
            <a:r>
              <a:rPr lang="en-US"/>
              <a:t>Again, beware heat illness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3"/>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References</a:t>
            </a:r>
            <a:endParaRPr/>
          </a:p>
        </p:txBody>
      </p:sp>
      <p:sp>
        <p:nvSpPr>
          <p:cNvPr id="474" name="Google Shape;474;p33"/>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Female Athlete Issues for the Team Physician – 2017 update. </a:t>
            </a:r>
            <a:r>
              <a:rPr i="1" lang="en-US"/>
              <a:t>CJSM 17(5):163-171</a:t>
            </a:r>
            <a:r>
              <a:rPr lang="en-US"/>
              <a:t>. May 2018.</a:t>
            </a:r>
            <a:endParaRPr/>
          </a:p>
          <a:p>
            <a:pPr indent="-342900" lvl="0" marL="342900" rtl="0" algn="l">
              <a:spcBef>
                <a:spcPts val="1000"/>
              </a:spcBef>
              <a:spcAft>
                <a:spcPts val="0"/>
              </a:spcAft>
              <a:buSzPts val="1440"/>
              <a:buChar char="►"/>
            </a:pPr>
            <a:r>
              <a:rPr lang="en-US"/>
              <a:t>Health-Related Concerns of the Female Athlete:A Lifespan Approach. </a:t>
            </a:r>
            <a:r>
              <a:rPr i="1" lang="en-US"/>
              <a:t>AFP 79(6):489-495</a:t>
            </a:r>
            <a:r>
              <a:rPr lang="en-US"/>
              <a:t>. March 2009.</a:t>
            </a:r>
            <a:endParaRPr/>
          </a:p>
          <a:p>
            <a:pPr indent="-342900" lvl="0" marL="342900" rtl="0" algn="l">
              <a:spcBef>
                <a:spcPts val="1000"/>
              </a:spcBef>
              <a:spcAft>
                <a:spcPts val="0"/>
              </a:spcAft>
              <a:buSzPts val="1440"/>
              <a:buChar char="►"/>
            </a:pPr>
            <a:r>
              <a:rPr lang="en-US"/>
              <a:t>Bone Densitometry in Children and Adolescents. </a:t>
            </a:r>
            <a:r>
              <a:rPr i="1" lang="en-US"/>
              <a:t>Pediatrics 138(4):e1-e7</a:t>
            </a:r>
            <a:r>
              <a:rPr lang="en-US"/>
              <a:t>. September 2016.</a:t>
            </a:r>
            <a:endParaRPr/>
          </a:p>
          <a:p>
            <a:pPr indent="-342900" lvl="0" marL="342900" rtl="0" algn="l">
              <a:spcBef>
                <a:spcPts val="1000"/>
              </a:spcBef>
              <a:spcAft>
                <a:spcPts val="0"/>
              </a:spcAft>
              <a:buSzPts val="1440"/>
              <a:buChar char="►"/>
            </a:pPr>
            <a:r>
              <a:rPr lang="en-US"/>
              <a:t>Recognition and Management of Vitamin D Deficiency. </a:t>
            </a:r>
            <a:r>
              <a:rPr i="1" lang="en-US"/>
              <a:t>AFP 80(8):841-846</a:t>
            </a:r>
            <a:r>
              <a:rPr lang="en-US"/>
              <a:t>. October 2009.</a:t>
            </a:r>
            <a:endParaRPr/>
          </a:p>
          <a:p>
            <a:pPr indent="-342900" lvl="0" marL="342900" rtl="0" algn="l">
              <a:spcBef>
                <a:spcPts val="1000"/>
              </a:spcBef>
              <a:spcAft>
                <a:spcPts val="0"/>
              </a:spcAft>
              <a:buSzPts val="1440"/>
              <a:buChar char="►"/>
            </a:pPr>
            <a:r>
              <a:rPr lang="en-US"/>
              <a:t>http://www.ncaa.org/about/resources/inclusion/pregnant-parenting-student-athletes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ACL Injuries – The Skinny</a:t>
            </a:r>
            <a:endParaRPr/>
          </a:p>
        </p:txBody>
      </p:sp>
      <p:sp>
        <p:nvSpPr>
          <p:cNvPr id="276" name="Google Shape;276;p4"/>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NON-CONTACT mechanism 2-6 x higher in females (contact similar)</a:t>
            </a:r>
            <a:endParaRPr/>
          </a:p>
          <a:p>
            <a:pPr indent="-342900" lvl="0" marL="342900" rtl="0" algn="l">
              <a:spcBef>
                <a:spcPts val="1000"/>
              </a:spcBef>
              <a:spcAft>
                <a:spcPts val="0"/>
              </a:spcAft>
              <a:buSzPts val="1440"/>
              <a:buChar char="►"/>
            </a:pPr>
            <a:r>
              <a:rPr lang="en-US"/>
              <a:t>HIGH RISK sports = those with pivoting, cutting, twisting</a:t>
            </a:r>
            <a:endParaRPr/>
          </a:p>
          <a:p>
            <a:pPr indent="-285750" lvl="1" marL="742950" rtl="0" algn="l">
              <a:spcBef>
                <a:spcPts val="1000"/>
              </a:spcBef>
              <a:spcAft>
                <a:spcPts val="0"/>
              </a:spcAft>
              <a:buSzPts val="1280"/>
              <a:buChar char="►"/>
            </a:pPr>
            <a:r>
              <a:rPr lang="en-US"/>
              <a:t>Basketball, gymnastics, lacrosse, skiing, soccer</a:t>
            </a:r>
            <a:endParaRPr/>
          </a:p>
          <a:p>
            <a:pPr indent="-342900" lvl="0" marL="342900" rtl="0" algn="l">
              <a:spcBef>
                <a:spcPts val="1000"/>
              </a:spcBef>
              <a:spcAft>
                <a:spcPts val="0"/>
              </a:spcAft>
              <a:buSzPts val="1440"/>
              <a:buChar char="►"/>
            </a:pPr>
            <a:r>
              <a:rPr lang="en-US"/>
              <a:t>DEMOGRAPHICS – late teens, early 20s</a:t>
            </a:r>
            <a:endParaRPr/>
          </a:p>
          <a:p>
            <a:pPr indent="-342900" lvl="0" marL="342900" rtl="0" algn="l">
              <a:spcBef>
                <a:spcPts val="1000"/>
              </a:spcBef>
              <a:spcAft>
                <a:spcPts val="0"/>
              </a:spcAft>
              <a:buSzPts val="1440"/>
              <a:buChar char="►"/>
            </a:pPr>
            <a:r>
              <a:rPr lang="en-US"/>
              <a:t>Increased risk of CONTRALATERAL ACL injuries</a:t>
            </a:r>
            <a:endParaRPr/>
          </a:p>
          <a:p>
            <a:pPr indent="-285750" lvl="1" marL="742950" rtl="0" algn="l">
              <a:spcBef>
                <a:spcPts val="1000"/>
              </a:spcBef>
              <a:spcAft>
                <a:spcPts val="0"/>
              </a:spcAft>
              <a:buSzPts val="1280"/>
              <a:buChar char="►"/>
            </a:pPr>
            <a:r>
              <a:rPr lang="en-US"/>
              <a:t>Need to educate athletes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ACL injuries - Pathophysiology</a:t>
            </a:r>
            <a:endParaRPr/>
          </a:p>
        </p:txBody>
      </p:sp>
      <p:sp>
        <p:nvSpPr>
          <p:cNvPr id="282" name="Google Shape;282;p5"/>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SzPts val="1440"/>
              <a:buChar char="►"/>
            </a:pPr>
            <a:r>
              <a:rPr lang="en-US"/>
              <a:t>Sudden stop or change in direction</a:t>
            </a:r>
            <a:endParaRPr/>
          </a:p>
          <a:p>
            <a:pPr indent="-285750" lvl="1" marL="742950" rtl="0" algn="l">
              <a:spcBef>
                <a:spcPts val="1000"/>
              </a:spcBef>
              <a:spcAft>
                <a:spcPts val="0"/>
              </a:spcAft>
              <a:buSzPts val="1280"/>
              <a:buChar char="►"/>
            </a:pPr>
            <a:r>
              <a:rPr lang="en-US"/>
              <a:t>Knee extended, flat foot, off-balance body position</a:t>
            </a:r>
            <a:endParaRPr/>
          </a:p>
          <a:p>
            <a:pPr indent="-342900" lvl="0" marL="342900" rtl="0" algn="l">
              <a:spcBef>
                <a:spcPts val="1000"/>
              </a:spcBef>
              <a:spcAft>
                <a:spcPts val="0"/>
              </a:spcAft>
              <a:buSzPts val="1440"/>
              <a:buChar char="►"/>
            </a:pPr>
            <a:r>
              <a:rPr lang="en-US"/>
              <a:t>Other causes</a:t>
            </a:r>
            <a:endParaRPr/>
          </a:p>
          <a:p>
            <a:pPr indent="-285750" lvl="1" marL="742950" rtl="0" algn="l">
              <a:spcBef>
                <a:spcPts val="1000"/>
              </a:spcBef>
              <a:spcAft>
                <a:spcPts val="0"/>
              </a:spcAft>
              <a:buSzPts val="1280"/>
              <a:buChar char="►"/>
            </a:pPr>
            <a:r>
              <a:rPr lang="en-US"/>
              <a:t>Environmental: surface/shoes</a:t>
            </a:r>
            <a:endParaRPr/>
          </a:p>
          <a:p>
            <a:pPr indent="-285750" lvl="1" marL="742950" rtl="0" algn="l">
              <a:spcBef>
                <a:spcPts val="1000"/>
              </a:spcBef>
              <a:spcAft>
                <a:spcPts val="0"/>
              </a:spcAft>
              <a:buSzPts val="1280"/>
              <a:buChar char="►"/>
            </a:pPr>
            <a:r>
              <a:rPr lang="en-US"/>
              <a:t>Anatomical: increased Q-angle, narrow intercondylar notch, increased posterior tibial slope</a:t>
            </a:r>
            <a:endParaRPr/>
          </a:p>
          <a:p>
            <a:pPr indent="-285750" lvl="1" marL="742950" rtl="0" algn="l">
              <a:spcBef>
                <a:spcPts val="1000"/>
              </a:spcBef>
              <a:spcAft>
                <a:spcPts val="0"/>
              </a:spcAft>
              <a:buSzPts val="1280"/>
              <a:buChar char="►"/>
            </a:pPr>
            <a:r>
              <a:rPr lang="en-US"/>
              <a:t>Hormone differences (?)</a:t>
            </a:r>
            <a:endParaRPr/>
          </a:p>
          <a:p>
            <a:pPr indent="-285750" lvl="1" marL="742950" rtl="0" algn="l">
              <a:spcBef>
                <a:spcPts val="1000"/>
              </a:spcBef>
              <a:spcAft>
                <a:spcPts val="0"/>
              </a:spcAft>
              <a:buSzPts val="1280"/>
              <a:buChar char="►"/>
            </a:pPr>
            <a:r>
              <a:rPr lang="en-US"/>
              <a:t>Neuromuscular factors: Increased Quad/Hamstring strength ratio, gluteal weakness</a:t>
            </a:r>
            <a:endParaRPr/>
          </a:p>
          <a:p>
            <a:pPr indent="-342900" lvl="0" marL="342900" rtl="0" algn="l">
              <a:spcBef>
                <a:spcPts val="1000"/>
              </a:spcBef>
              <a:spcAft>
                <a:spcPts val="0"/>
              </a:spcAft>
              <a:buSzPts val="1440"/>
              <a:buChar char="►"/>
            </a:pPr>
            <a:r>
              <a:rPr lang="en-US"/>
              <a:t>Increased risk of post-traumatic osteoarthritis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6"/>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ACL - Prevention</a:t>
            </a:r>
            <a:endParaRPr/>
          </a:p>
        </p:txBody>
      </p:sp>
      <p:sp>
        <p:nvSpPr>
          <p:cNvPr id="288" name="Google Shape;288;p6"/>
          <p:cNvSpPr txBox="1"/>
          <p:nvPr>
            <p:ph idx="1" type="body"/>
          </p:nvPr>
        </p:nvSpPr>
        <p:spPr>
          <a:xfrm>
            <a:off x="683172" y="2785241"/>
            <a:ext cx="10631214" cy="3234558"/>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SzPct val="79999"/>
              <a:buChar char="►"/>
            </a:pPr>
            <a:r>
              <a:rPr lang="en-US"/>
              <a:t>Neuromuscular training</a:t>
            </a:r>
            <a:endParaRPr/>
          </a:p>
          <a:p>
            <a:pPr indent="-285750" lvl="1" marL="742950" rtl="0" algn="l">
              <a:spcBef>
                <a:spcPts val="1000"/>
              </a:spcBef>
              <a:spcAft>
                <a:spcPts val="0"/>
              </a:spcAft>
              <a:buSzPct val="80000"/>
              <a:buChar char="►"/>
            </a:pPr>
            <a:r>
              <a:rPr lang="en-US"/>
              <a:t>Increased competence in landing/cutting positions and hip/core strength</a:t>
            </a:r>
            <a:endParaRPr/>
          </a:p>
          <a:p>
            <a:pPr indent="-285750" lvl="1" marL="742950" rtl="0" algn="l">
              <a:spcBef>
                <a:spcPts val="1000"/>
              </a:spcBef>
              <a:spcAft>
                <a:spcPts val="0"/>
              </a:spcAft>
              <a:buSzPct val="80000"/>
              <a:buChar char="►"/>
            </a:pPr>
            <a:r>
              <a:rPr lang="en-US"/>
              <a:t>Box-Drop testing/training</a:t>
            </a:r>
            <a:endParaRPr/>
          </a:p>
          <a:p>
            <a:pPr indent="-228600" lvl="2" marL="1143000" rtl="0" algn="l">
              <a:spcBef>
                <a:spcPts val="1000"/>
              </a:spcBef>
              <a:spcAft>
                <a:spcPts val="0"/>
              </a:spcAft>
              <a:buSzPct val="80000"/>
              <a:buChar char="►"/>
            </a:pPr>
            <a:r>
              <a:rPr lang="en-US"/>
              <a:t>Abnormal = valgus, seated posture, foot dominance</a:t>
            </a:r>
            <a:endParaRPr/>
          </a:p>
          <a:p>
            <a:pPr indent="-228600" lvl="2" marL="1143000" rtl="0" algn="l">
              <a:spcBef>
                <a:spcPts val="1000"/>
              </a:spcBef>
              <a:spcAft>
                <a:spcPts val="0"/>
              </a:spcAft>
              <a:buSzPct val="80000"/>
              <a:buChar char="►"/>
            </a:pPr>
            <a:r>
              <a:rPr lang="en-US"/>
              <a:t>LESS (landing-error score system) – see image</a:t>
            </a:r>
            <a:endParaRPr/>
          </a:p>
          <a:p>
            <a:pPr indent="-342900" lvl="0" marL="342900" rtl="0" algn="l">
              <a:spcBef>
                <a:spcPts val="1000"/>
              </a:spcBef>
              <a:spcAft>
                <a:spcPts val="0"/>
              </a:spcAft>
              <a:buSzPct val="79999"/>
              <a:buChar char="►"/>
            </a:pPr>
            <a:r>
              <a:rPr lang="en-US"/>
              <a:t>ACL injury prevention programs</a:t>
            </a:r>
            <a:endParaRPr/>
          </a:p>
          <a:p>
            <a:pPr indent="-285750" lvl="1" marL="742950" rtl="0" algn="l">
              <a:spcBef>
                <a:spcPts val="1000"/>
              </a:spcBef>
              <a:spcAft>
                <a:spcPts val="0"/>
              </a:spcAft>
              <a:buSzPct val="80000"/>
              <a:buChar char="►"/>
            </a:pPr>
            <a:r>
              <a:rPr lang="en-US"/>
              <a:t>Dynamic stretching/strengthening</a:t>
            </a:r>
            <a:endParaRPr/>
          </a:p>
          <a:p>
            <a:pPr indent="-285750" lvl="1" marL="742950" rtl="0" algn="l">
              <a:spcBef>
                <a:spcPts val="1000"/>
              </a:spcBef>
              <a:spcAft>
                <a:spcPts val="0"/>
              </a:spcAft>
              <a:buSzPct val="80000"/>
              <a:buChar char="►"/>
            </a:pPr>
            <a:r>
              <a:rPr lang="en-US"/>
              <a:t>Functional balance/agility</a:t>
            </a:r>
            <a:endParaRPr/>
          </a:p>
          <a:p>
            <a:pPr indent="-285750" lvl="1" marL="742950" rtl="0" algn="l">
              <a:spcBef>
                <a:spcPts val="1000"/>
              </a:spcBef>
              <a:spcAft>
                <a:spcPts val="0"/>
              </a:spcAft>
              <a:buSzPct val="80000"/>
              <a:buChar char="►"/>
            </a:pPr>
            <a:r>
              <a:rPr lang="en-US"/>
              <a:t>Plyometrics</a:t>
            </a:r>
            <a:endParaRPr/>
          </a:p>
          <a:p>
            <a:pPr indent="-342900" lvl="0" marL="342900" rtl="0" algn="l">
              <a:spcBef>
                <a:spcPts val="1000"/>
              </a:spcBef>
              <a:spcAft>
                <a:spcPts val="0"/>
              </a:spcAft>
              <a:buSzPct val="79999"/>
              <a:buChar char="►"/>
            </a:pPr>
            <a:r>
              <a:rPr lang="en-US"/>
              <a:t>Preseason protocol (to be continued in season)</a:t>
            </a:r>
            <a:endParaRPr/>
          </a:p>
          <a:p>
            <a:pPr indent="-285750" lvl="1" marL="742950" rtl="0" algn="l">
              <a:spcBef>
                <a:spcPts val="1000"/>
              </a:spcBef>
              <a:spcAft>
                <a:spcPts val="0"/>
              </a:spcAft>
              <a:buSzPct val="80000"/>
              <a:buChar char="►"/>
            </a:pPr>
            <a:r>
              <a:rPr lang="en-US"/>
              <a:t>&gt;10 min, 3x weekly for 8 weeks</a:t>
            </a:r>
            <a:endParaRPr/>
          </a:p>
        </p:txBody>
      </p:sp>
      <p:pic>
        <p:nvPicPr>
          <p:cNvPr descr="â Scoring sheet for the Landing Error Scoring System-Real Time (LESS-RT) assessment tool.Â " id="289" name="Google Shape;289;p6"/>
          <p:cNvPicPr preferRelativeResize="0"/>
          <p:nvPr/>
        </p:nvPicPr>
        <p:blipFill rotWithShape="1">
          <a:blip r:embed="rId3">
            <a:alphaModFix/>
          </a:blip>
          <a:srcRect b="0" l="0" r="0" t="0"/>
          <a:stretch/>
        </p:blipFill>
        <p:spPr>
          <a:xfrm>
            <a:off x="7412806" y="3446078"/>
            <a:ext cx="3081938" cy="25737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7"/>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Q-angle (affects ACL and PFD)</a:t>
            </a:r>
            <a:endParaRPr/>
          </a:p>
        </p:txBody>
      </p:sp>
      <p:sp>
        <p:nvSpPr>
          <p:cNvPr id="295" name="Google Shape;295;p7"/>
          <p:cNvSpPr txBox="1"/>
          <p:nvPr>
            <p:ph idx="1" type="body"/>
          </p:nvPr>
        </p:nvSpPr>
        <p:spPr>
          <a:xfrm>
            <a:off x="1154954" y="2617299"/>
            <a:ext cx="3129168"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600"/>
              <a:buNone/>
            </a:pPr>
            <a:r>
              <a:rPr lang="en-US" sz="2000"/>
              <a:t>How to measure</a:t>
            </a:r>
            <a:endParaRPr/>
          </a:p>
        </p:txBody>
      </p:sp>
      <p:sp>
        <p:nvSpPr>
          <p:cNvPr id="296" name="Google Shape;296;p7"/>
          <p:cNvSpPr txBox="1"/>
          <p:nvPr>
            <p:ph idx="2" type="body"/>
          </p:nvPr>
        </p:nvSpPr>
        <p:spPr>
          <a:xfrm>
            <a:off x="1154954" y="3193561"/>
            <a:ext cx="3129168" cy="283349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t/>
            </a:r>
            <a:endParaRPr/>
          </a:p>
        </p:txBody>
      </p:sp>
      <p:sp>
        <p:nvSpPr>
          <p:cNvPr id="297" name="Google Shape;297;p7"/>
          <p:cNvSpPr txBox="1"/>
          <p:nvPr>
            <p:ph idx="3" type="body"/>
          </p:nvPr>
        </p:nvSpPr>
        <p:spPr>
          <a:xfrm>
            <a:off x="4512721" y="2603502"/>
            <a:ext cx="3145380" cy="5762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600"/>
              <a:buNone/>
            </a:pPr>
            <a:r>
              <a:rPr lang="en-US" sz="2000"/>
              <a:t>Anatomic Differences</a:t>
            </a:r>
            <a:endParaRPr/>
          </a:p>
        </p:txBody>
      </p:sp>
      <p:sp>
        <p:nvSpPr>
          <p:cNvPr id="298" name="Google Shape;298;p7"/>
          <p:cNvSpPr txBox="1"/>
          <p:nvPr>
            <p:ph idx="4" type="body"/>
          </p:nvPr>
        </p:nvSpPr>
        <p:spPr>
          <a:xfrm>
            <a:off x="4512721" y="3193561"/>
            <a:ext cx="3145380" cy="283349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t/>
            </a:r>
            <a:endParaRPr/>
          </a:p>
        </p:txBody>
      </p:sp>
      <p:sp>
        <p:nvSpPr>
          <p:cNvPr id="299" name="Google Shape;299;p7"/>
          <p:cNvSpPr txBox="1"/>
          <p:nvPr>
            <p:ph idx="5" type="body"/>
          </p:nvPr>
        </p:nvSpPr>
        <p:spPr>
          <a:xfrm>
            <a:off x="8318938" y="2617299"/>
            <a:ext cx="2728791" cy="57626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600"/>
              <a:buNone/>
            </a:pPr>
            <a:r>
              <a:rPr lang="en-US" sz="2000"/>
              <a:t>Female vs. Male</a:t>
            </a:r>
            <a:endParaRPr/>
          </a:p>
        </p:txBody>
      </p:sp>
      <p:sp>
        <p:nvSpPr>
          <p:cNvPr id="300" name="Google Shape;300;p7"/>
          <p:cNvSpPr txBox="1"/>
          <p:nvPr>
            <p:ph idx="6" type="body"/>
          </p:nvPr>
        </p:nvSpPr>
        <p:spPr>
          <a:xfrm>
            <a:off x="12012974" y="5437377"/>
            <a:ext cx="2025139" cy="112570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120"/>
              <a:buNone/>
            </a:pPr>
            <a:r>
              <a:t/>
            </a:r>
            <a:endParaRPr/>
          </a:p>
        </p:txBody>
      </p:sp>
      <p:pic>
        <p:nvPicPr>
          <p:cNvPr descr="Image result for q angle" id="301" name="Google Shape;301;p7"/>
          <p:cNvPicPr preferRelativeResize="0"/>
          <p:nvPr>
            <p:ph idx="4294967295" type="body"/>
          </p:nvPr>
        </p:nvPicPr>
        <p:blipFill rotWithShape="1">
          <a:blip r:embed="rId3">
            <a:alphaModFix/>
          </a:blip>
          <a:srcRect b="0" l="0" r="0" t="0"/>
          <a:stretch/>
        </p:blipFill>
        <p:spPr>
          <a:xfrm>
            <a:off x="4140857" y="3176494"/>
            <a:ext cx="3689350" cy="2840037"/>
          </a:xfrm>
          <a:prstGeom prst="rect">
            <a:avLst/>
          </a:prstGeom>
          <a:noFill/>
          <a:ln>
            <a:noFill/>
          </a:ln>
        </p:spPr>
      </p:pic>
      <p:pic>
        <p:nvPicPr>
          <p:cNvPr descr="Image result for q angle" id="302" name="Google Shape;302;p7"/>
          <p:cNvPicPr preferRelativeResize="0"/>
          <p:nvPr/>
        </p:nvPicPr>
        <p:blipFill rotWithShape="1">
          <a:blip r:embed="rId4">
            <a:alphaModFix/>
          </a:blip>
          <a:srcRect b="0" l="0" r="0" t="0"/>
          <a:stretch/>
        </p:blipFill>
        <p:spPr>
          <a:xfrm>
            <a:off x="1403954" y="3249751"/>
            <a:ext cx="1938731" cy="2794373"/>
          </a:xfrm>
          <a:prstGeom prst="rect">
            <a:avLst/>
          </a:prstGeom>
          <a:noFill/>
          <a:ln>
            <a:noFill/>
          </a:ln>
        </p:spPr>
      </p:pic>
      <p:pic>
        <p:nvPicPr>
          <p:cNvPr descr="Image result for q angle" id="303" name="Google Shape;303;p7"/>
          <p:cNvPicPr preferRelativeResize="0"/>
          <p:nvPr/>
        </p:nvPicPr>
        <p:blipFill rotWithShape="1">
          <a:blip r:embed="rId5">
            <a:alphaModFix/>
          </a:blip>
          <a:srcRect b="0" l="0" r="0" t="0"/>
          <a:stretch/>
        </p:blipFill>
        <p:spPr>
          <a:xfrm>
            <a:off x="8231549" y="3338681"/>
            <a:ext cx="2547774" cy="28647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8"/>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Patellofemoral Pain Syndromes</a:t>
            </a:r>
            <a:endParaRPr/>
          </a:p>
        </p:txBody>
      </p:sp>
      <p:sp>
        <p:nvSpPr>
          <p:cNvPr id="309" name="Google Shape;309;p8"/>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Anatomy – Patella alta, trochlear dysplasia. Knee can be structurally normal or abnormal</a:t>
            </a:r>
            <a:endParaRPr/>
          </a:p>
          <a:p>
            <a:pPr indent="-342900" lvl="0" marL="342900" rtl="0" algn="l">
              <a:spcBef>
                <a:spcPts val="1000"/>
              </a:spcBef>
              <a:spcAft>
                <a:spcPts val="0"/>
              </a:spcAft>
              <a:buSzPts val="1440"/>
              <a:buChar char="►"/>
            </a:pPr>
            <a:r>
              <a:rPr lang="en-US"/>
              <a:t>OCDs</a:t>
            </a:r>
            <a:endParaRPr/>
          </a:p>
          <a:p>
            <a:pPr indent="-342900" lvl="0" marL="342900" rtl="0" algn="l">
              <a:spcBef>
                <a:spcPts val="1000"/>
              </a:spcBef>
              <a:spcAft>
                <a:spcPts val="0"/>
              </a:spcAft>
              <a:buSzPts val="1440"/>
              <a:buChar char="►"/>
            </a:pPr>
            <a:r>
              <a:rPr lang="en-US"/>
              <a:t>Instability/soft tissue factors – flexibility, hypermobility, poor neuromuscular control (Box-Drop/LESS apply here as well)</a:t>
            </a:r>
            <a:endParaRPr/>
          </a:p>
          <a:p>
            <a:pPr indent="-342900" lvl="0" marL="342900" rtl="0" algn="l">
              <a:spcBef>
                <a:spcPts val="1000"/>
              </a:spcBef>
              <a:spcAft>
                <a:spcPts val="0"/>
              </a:spcAft>
              <a:buSzPts val="1440"/>
              <a:buChar char="►"/>
            </a:pPr>
            <a:r>
              <a:rPr lang="en-US"/>
              <a:t>Malalignment of hip/knee/ankle/foot – VALGUS DISPLACEMENT</a:t>
            </a:r>
            <a:endParaRPr/>
          </a:p>
          <a:p>
            <a:pPr indent="-285750" lvl="1" marL="742950" rtl="0" algn="l">
              <a:spcBef>
                <a:spcPts val="1000"/>
              </a:spcBef>
              <a:spcAft>
                <a:spcPts val="0"/>
              </a:spcAft>
              <a:buSzPts val="1280"/>
              <a:buChar char="►"/>
            </a:pPr>
            <a:r>
              <a:rPr lang="en-US"/>
              <a:t>Box-drop test</a:t>
            </a:r>
            <a:endParaRPr/>
          </a:p>
          <a:p>
            <a:pPr indent="-342900" lvl="0" marL="342900" rtl="0" algn="l">
              <a:spcBef>
                <a:spcPts val="1000"/>
              </a:spcBef>
              <a:spcAft>
                <a:spcPts val="0"/>
              </a:spcAft>
              <a:buSzPts val="1440"/>
              <a:buChar char="►"/>
            </a:pPr>
            <a:r>
              <a:rPr lang="en-US"/>
              <a:t>Trauma or overuse</a:t>
            </a:r>
            <a:endParaRPr/>
          </a:p>
          <a:p>
            <a:pPr indent="-342900" lvl="0" marL="342900" rtl="0" algn="l">
              <a:spcBef>
                <a:spcPts val="1000"/>
              </a:spcBef>
              <a:spcAft>
                <a:spcPts val="0"/>
              </a:spcAft>
              <a:buSzPts val="1440"/>
              <a:buChar char="►"/>
            </a:pPr>
            <a:r>
              <a:rPr lang="en-US"/>
              <a:t>TRAINING ERRORS – volume, intensity, EARLY SPORT SPECIALIZATION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9"/>
          <p:cNvSpPr txBox="1"/>
          <p:nvPr>
            <p:ph type="title"/>
          </p:nvPr>
        </p:nvSpPr>
        <p:spPr>
          <a:xfrm>
            <a:off x="1154953"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Shoulder Injury – The Skinny</a:t>
            </a:r>
            <a:endParaRPr/>
          </a:p>
        </p:txBody>
      </p:sp>
      <p:sp>
        <p:nvSpPr>
          <p:cNvPr id="315" name="Google Shape;315;p9"/>
          <p:cNvSpPr txBox="1"/>
          <p:nvPr>
            <p:ph idx="1" type="body"/>
          </p:nvPr>
        </p:nvSpPr>
        <p:spPr>
          <a:xfrm>
            <a:off x="1154955" y="2603500"/>
            <a:ext cx="8761412"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OVERHEAD SPORTS (all ages, all skill levels)</a:t>
            </a:r>
            <a:endParaRPr/>
          </a:p>
          <a:p>
            <a:pPr indent="-285750" lvl="1" marL="742950" rtl="0" algn="l">
              <a:spcBef>
                <a:spcPts val="1000"/>
              </a:spcBef>
              <a:spcAft>
                <a:spcPts val="0"/>
              </a:spcAft>
              <a:buSzPts val="1280"/>
              <a:buChar char="►"/>
            </a:pPr>
            <a:r>
              <a:rPr lang="en-US"/>
              <a:t>SOFTBALL/SWIMMING &gt; tennis/volleyball</a:t>
            </a:r>
            <a:endParaRPr/>
          </a:p>
          <a:p>
            <a:pPr indent="-342900" lvl="0" marL="342900" rtl="0" algn="l">
              <a:spcBef>
                <a:spcPts val="1000"/>
              </a:spcBef>
              <a:spcAft>
                <a:spcPts val="0"/>
              </a:spcAft>
              <a:buSzPts val="1440"/>
              <a:buChar char="►"/>
            </a:pPr>
            <a:r>
              <a:rPr lang="en-US"/>
              <a:t>Most common shoulder injuries</a:t>
            </a:r>
            <a:endParaRPr/>
          </a:p>
          <a:p>
            <a:pPr indent="-285750" lvl="1" marL="742950" rtl="0" algn="l">
              <a:spcBef>
                <a:spcPts val="1000"/>
              </a:spcBef>
              <a:spcAft>
                <a:spcPts val="0"/>
              </a:spcAft>
              <a:buSzPts val="1280"/>
              <a:buChar char="►"/>
            </a:pPr>
            <a:r>
              <a:rPr lang="en-US"/>
              <a:t>Impingement/Rotator Cuff Injury</a:t>
            </a:r>
            <a:endParaRPr/>
          </a:p>
          <a:p>
            <a:pPr indent="-285750" lvl="1" marL="742950" rtl="0" algn="l">
              <a:spcBef>
                <a:spcPts val="1000"/>
              </a:spcBef>
              <a:spcAft>
                <a:spcPts val="0"/>
              </a:spcAft>
              <a:buSzPts val="1280"/>
              <a:buChar char="►"/>
            </a:pPr>
            <a:r>
              <a:rPr lang="en-US"/>
              <a:t>Labral Tears</a:t>
            </a:r>
            <a:endParaRPr/>
          </a:p>
          <a:p>
            <a:pPr indent="-285750" lvl="1" marL="742950" rtl="0" algn="l">
              <a:spcBef>
                <a:spcPts val="1000"/>
              </a:spcBef>
              <a:spcAft>
                <a:spcPts val="0"/>
              </a:spcAft>
              <a:buSzPts val="1280"/>
              <a:buChar char="►"/>
            </a:pPr>
            <a:r>
              <a:rPr lang="en-US"/>
              <a:t>Glenohumeral instability</a:t>
            </a:r>
            <a:endParaRPr/>
          </a:p>
          <a:p>
            <a:pPr indent="-204469" lvl="1" marL="742950" rtl="0" algn="l">
              <a:spcBef>
                <a:spcPts val="1000"/>
              </a:spcBef>
              <a:spcAft>
                <a:spcPts val="0"/>
              </a:spcAft>
              <a:buSzPts val="128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2018-11-27T02:26:47Z</dcterms:created>
  <dc:creator>Heidi Suffoletto</dc:creator>
</cp:coreProperties>
</file>