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758" r:id="rId2"/>
    <p:sldMasterId id="2147483766" r:id="rId3"/>
  </p:sldMasterIdLst>
  <p:notesMasterIdLst>
    <p:notesMasterId r:id="rId30"/>
  </p:notesMasterIdLst>
  <p:sldIdLst>
    <p:sldId id="256" r:id="rId4"/>
    <p:sldId id="553" r:id="rId5"/>
    <p:sldId id="566" r:id="rId6"/>
    <p:sldId id="567" r:id="rId7"/>
    <p:sldId id="280" r:id="rId8"/>
    <p:sldId id="260" r:id="rId9"/>
    <p:sldId id="258" r:id="rId10"/>
    <p:sldId id="554" r:id="rId11"/>
    <p:sldId id="262" r:id="rId12"/>
    <p:sldId id="564" r:id="rId13"/>
    <p:sldId id="568" r:id="rId14"/>
    <p:sldId id="442" r:id="rId15"/>
    <p:sldId id="569" r:id="rId16"/>
    <p:sldId id="575" r:id="rId17"/>
    <p:sldId id="571" r:id="rId18"/>
    <p:sldId id="574" r:id="rId19"/>
    <p:sldId id="572" r:id="rId20"/>
    <p:sldId id="573" r:id="rId21"/>
    <p:sldId id="576" r:id="rId22"/>
    <p:sldId id="559" r:id="rId23"/>
    <p:sldId id="555" r:id="rId24"/>
    <p:sldId id="577" r:id="rId25"/>
    <p:sldId id="480" r:id="rId26"/>
    <p:sldId id="578" r:id="rId27"/>
    <p:sldId id="557" r:id="rId28"/>
    <p:sldId id="261"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Donihoo" initials="RD" lastIdx="12" clrIdx="0">
    <p:extLst>
      <p:ext uri="{19B8F6BF-5375-455C-9EA6-DF929625EA0E}">
        <p15:presenceInfo xmlns:p15="http://schemas.microsoft.com/office/powerpoint/2012/main" userId="S::rdonihoo@acep.org::2a135912-8cb6-400e-a960-badaa5b92f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9CA4"/>
    <a:srgbClr val="1A547A"/>
    <a:srgbClr val="0A0E32"/>
    <a:srgbClr val="024053"/>
    <a:srgbClr val="DCDCDC"/>
    <a:srgbClr val="023649"/>
    <a:srgbClr val="DEE2E5"/>
    <a:srgbClr val="034658"/>
    <a:srgbClr val="5EABB2"/>
    <a:srgbClr val="294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6E6C6-278F-4043-AEAB-FAF734DD7DD7}" v="8" dt="2021-07-19T19:54:54.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93" autoAdjust="0"/>
  </p:normalViewPr>
  <p:slideViewPr>
    <p:cSldViewPr snapToGrid="0">
      <p:cViewPr varScale="1">
        <p:scale>
          <a:sx n="126" d="100"/>
          <a:sy n="126" d="100"/>
        </p:scale>
        <p:origin x="1194" y="-558"/>
      </p:cViewPr>
      <p:guideLst>
        <p:guide orient="horz" pos="1597"/>
        <p:guide pos="272"/>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Shahid" clId="Web-{8096E6C6-278F-4043-AEAB-FAF734DD7DD7}"/>
    <pc:docChg chg="modSld">
      <pc:chgData name="Sam Shahid" userId="" providerId="" clId="Web-{8096E6C6-278F-4043-AEAB-FAF734DD7DD7}" dt="2021-07-19T19:54:54.167" v="7" actId="1076"/>
      <pc:docMkLst>
        <pc:docMk/>
      </pc:docMkLst>
      <pc:sldChg chg="modSp">
        <pc:chgData name="Sam Shahid" userId="" providerId="" clId="Web-{8096E6C6-278F-4043-AEAB-FAF734DD7DD7}" dt="2021-07-19T19:54:22.713" v="3" actId="1076"/>
        <pc:sldMkLst>
          <pc:docMk/>
          <pc:sldMk cId="0" sldId="256"/>
        </pc:sldMkLst>
        <pc:spChg chg="mod">
          <ac:chgData name="Sam Shahid" userId="" providerId="" clId="Web-{8096E6C6-278F-4043-AEAB-FAF734DD7DD7}" dt="2021-07-19T19:54:10.181" v="0" actId="1076"/>
          <ac:spMkLst>
            <pc:docMk/>
            <pc:sldMk cId="0" sldId="256"/>
            <ac:spMk id="4" creationId="{C3107D4D-6E20-46BF-A388-639086F48BFE}"/>
          </ac:spMkLst>
        </pc:spChg>
        <pc:spChg chg="mod">
          <ac:chgData name="Sam Shahid" userId="" providerId="" clId="Web-{8096E6C6-278F-4043-AEAB-FAF734DD7DD7}" dt="2021-07-19T19:54:22.713" v="3" actId="1076"/>
          <ac:spMkLst>
            <pc:docMk/>
            <pc:sldMk cId="0" sldId="256"/>
            <ac:spMk id="12" creationId="{B88DE256-6331-46EA-A4E7-EE787B62B507}"/>
          </ac:spMkLst>
        </pc:spChg>
      </pc:sldChg>
      <pc:sldChg chg="modSp">
        <pc:chgData name="Sam Shahid" userId="" providerId="" clId="Web-{8096E6C6-278F-4043-AEAB-FAF734DD7DD7}" dt="2021-07-19T19:54:54.167" v="7" actId="1076"/>
        <pc:sldMkLst>
          <pc:docMk/>
          <pc:sldMk cId="2553709101" sldId="480"/>
        </pc:sldMkLst>
        <pc:spChg chg="mod">
          <ac:chgData name="Sam Shahid" userId="" providerId="" clId="Web-{8096E6C6-278F-4043-AEAB-FAF734DD7DD7}" dt="2021-07-19T19:54:54.167" v="7" actId="1076"/>
          <ac:spMkLst>
            <pc:docMk/>
            <pc:sldMk cId="2553709101" sldId="480"/>
            <ac:spMk id="2" creationId="{132A5F85-C630-42D4-AA85-D21903674364}"/>
          </ac:spMkLst>
        </pc:spChg>
        <pc:spChg chg="mod">
          <ac:chgData name="Sam Shahid" userId="" providerId="" clId="Web-{8096E6C6-278F-4043-AEAB-FAF734DD7DD7}" dt="2021-07-19T19:54:45.370" v="5" actId="1076"/>
          <ac:spMkLst>
            <pc:docMk/>
            <pc:sldMk cId="2553709101" sldId="480"/>
            <ac:spMk id="4" creationId="{56BFE33E-052F-43BF-88BC-4B915DBF2157}"/>
          </ac:spMkLst>
        </pc:spChg>
        <pc:cxnChg chg="mod">
          <ac:chgData name="Sam Shahid" userId="" providerId="" clId="Web-{8096E6C6-278F-4043-AEAB-FAF734DD7DD7}" dt="2021-07-19T19:54:50.870" v="6" actId="1076"/>
          <ac:cxnSpMkLst>
            <pc:docMk/>
            <pc:sldMk cId="2553709101" sldId="480"/>
            <ac:cxnSpMk id="3" creationId="{D43B6A79-6C30-4C22-BA53-54486091DA1F}"/>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en-US" sz="1600" dirty="0">
                <a:solidFill>
                  <a:srgbClr val="023649"/>
                </a:solidFill>
                <a:latin typeface="Montserrat" panose="00000500000000000000"/>
              </a:rPr>
              <a:t>People with SUD that </a:t>
            </a:r>
          </a:p>
          <a:p>
            <a:pPr algn="ctr">
              <a:defRPr/>
            </a:pPr>
            <a:r>
              <a:rPr lang="en-US" sz="1600" dirty="0">
                <a:solidFill>
                  <a:srgbClr val="023649"/>
                </a:solidFill>
                <a:latin typeface="Montserrat" panose="00000500000000000000"/>
              </a:rPr>
              <a:t>received treatment</a:t>
            </a:r>
          </a:p>
        </c:rich>
      </c:tx>
      <c:layout>
        <c:manualLayout>
          <c:xMode val="edge"/>
          <c:yMode val="edge"/>
          <c:x val="0.24839486224731311"/>
          <c:y val="4.2277808478198634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13064230654443"/>
          <c:y val="0.19305451063159274"/>
          <c:w val="0.73691264749065011"/>
          <c:h val="0.74798209462683451"/>
        </c:manualLayout>
      </c:layout>
      <c:pieChart>
        <c:varyColors val="1"/>
        <c:ser>
          <c:idx val="0"/>
          <c:order val="0"/>
          <c:tx>
            <c:strRef>
              <c:f>Sheet1!$B$1</c:f>
              <c:strCache>
                <c:ptCount val="1"/>
                <c:pt idx="0">
                  <c:v>People with SUD that received treatment</c:v>
                </c:pt>
              </c:strCache>
            </c:strRef>
          </c:tx>
          <c:dPt>
            <c:idx val="0"/>
            <c:bubble3D val="0"/>
            <c:spPr>
              <a:solidFill>
                <a:srgbClr val="1A547A"/>
              </a:solidFill>
              <a:ln w="19050">
                <a:solidFill>
                  <a:schemeClr val="lt1"/>
                </a:solidFill>
              </a:ln>
              <a:effectLst/>
            </c:spPr>
            <c:extLst>
              <c:ext xmlns:c16="http://schemas.microsoft.com/office/drawing/2014/chart" uri="{C3380CC4-5D6E-409C-BE32-E72D297353CC}">
                <c16:uniqueId val="{00000004-C0D6-42AD-B834-8EBA1D0CAD39}"/>
              </c:ext>
            </c:extLst>
          </c:dPt>
          <c:dPt>
            <c:idx val="1"/>
            <c:bubble3D val="0"/>
            <c:spPr>
              <a:solidFill>
                <a:srgbClr val="44BAE7"/>
              </a:solidFill>
              <a:ln w="19050">
                <a:solidFill>
                  <a:schemeClr val="lt1"/>
                </a:solidFill>
              </a:ln>
              <a:effectLst/>
            </c:spPr>
            <c:extLst>
              <c:ext xmlns:c16="http://schemas.microsoft.com/office/drawing/2014/chart" uri="{C3380CC4-5D6E-409C-BE32-E72D297353CC}">
                <c16:uniqueId val="{00000002-C0D6-42AD-B834-8EBA1D0CAD39}"/>
              </c:ext>
            </c:extLst>
          </c:dPt>
          <c:dLbls>
            <c:dLbl>
              <c:idx val="0"/>
              <c:layout>
                <c:manualLayout>
                  <c:x val="0.25289241832737702"/>
                  <c:y val="-0.23973681231981997"/>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fld id="{7F1EF28A-3DD5-46A4-9D94-3F0677BA2B7C}" type="CATEGORYNAME">
                      <a:rPr lang="en-US" sz="1000" b="1"/>
                      <a:pPr>
                        <a:defRPr b="1">
                          <a:solidFill>
                            <a:schemeClr val="bg1"/>
                          </a:solidFill>
                        </a:defRPr>
                      </a:pPr>
                      <a:t>[CATEGORY NAME]</a:t>
                    </a:fld>
                    <a:r>
                      <a:rPr lang="en-US" sz="1000" b="1" baseline="0" dirty="0"/>
                      <a:t>
</a:t>
                    </a:r>
                    <a:fld id="{FE1EEE7E-1DD3-4422-BF62-50C1448CD2F7}" type="PERCENTAGE">
                      <a:rPr lang="en-US" sz="1000" b="1" baseline="0"/>
                      <a:pPr>
                        <a:defRPr b="1">
                          <a:solidFill>
                            <a:schemeClr val="bg1"/>
                          </a:solidFill>
                        </a:defRPr>
                      </a:pPr>
                      <a:t>[PERCENTAGE]</a:t>
                    </a:fld>
                    <a:endParaRPr lang="en-US" sz="1000" b="1"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681964625201837"/>
                      <c:h val="0.15468739943762747"/>
                    </c:manualLayout>
                  </c15:layout>
                  <c15:dlblFieldTable/>
                  <c15:showDataLabelsRange val="0"/>
                </c:ext>
                <c:ext xmlns:c16="http://schemas.microsoft.com/office/drawing/2014/chart" uri="{C3380CC4-5D6E-409C-BE32-E72D297353CC}">
                  <c16:uniqueId val="{00000004-C0D6-42AD-B834-8EBA1D0CAD39}"/>
                </c:ext>
              </c:extLst>
            </c:dLbl>
            <c:dLbl>
              <c:idx val="1"/>
              <c:layout>
                <c:manualLayout>
                  <c:x val="-0.15878988519971707"/>
                  <c:y val="0.18206311266758546"/>
                </c:manualLayout>
              </c:layout>
              <c:tx>
                <c:rich>
                  <a:bodyPr rot="0" spcFirstLastPara="1" vertOverflow="ellipsis" vert="horz" wrap="square" lIns="38100" tIns="19050" rIns="38100" bIns="19050" anchor="ctr" anchorCtr="1">
                    <a:noAutofit/>
                  </a:bodyPr>
                  <a:lstStyle/>
                  <a:p>
                    <a:pPr>
                      <a:defRPr sz="1197" b="1" i="0" u="none" strike="noStrike" kern="1200" baseline="0">
                        <a:solidFill>
                          <a:srgbClr val="44BAE7"/>
                        </a:solidFill>
                        <a:latin typeface="+mn-lt"/>
                        <a:ea typeface="+mn-ea"/>
                        <a:cs typeface="+mn-cs"/>
                      </a:defRPr>
                    </a:pPr>
                    <a:fld id="{72D3FE98-B994-4F4D-BD26-4C692B31A260}" type="CATEGORYNAME">
                      <a:rPr lang="en-US" sz="1000" b="1">
                        <a:solidFill>
                          <a:schemeClr val="bg1"/>
                        </a:solidFill>
                      </a:rPr>
                      <a:pPr>
                        <a:defRPr b="1">
                          <a:solidFill>
                            <a:srgbClr val="44BAE7"/>
                          </a:solidFill>
                        </a:defRPr>
                      </a:pPr>
                      <a:t>[CATEGORY NAME]</a:t>
                    </a:fld>
                    <a:r>
                      <a:rPr lang="en-US" sz="1000" b="1" baseline="0" dirty="0">
                        <a:solidFill>
                          <a:schemeClr val="bg1"/>
                        </a:solidFill>
                      </a:rPr>
                      <a:t>
</a:t>
                    </a:r>
                    <a:fld id="{90F862A6-7F3E-4683-9DB6-F38DA6FCD9DF}" type="PERCENTAGE">
                      <a:rPr lang="en-US" sz="1000" b="1" baseline="0">
                        <a:solidFill>
                          <a:schemeClr val="bg1"/>
                        </a:solidFill>
                      </a:rPr>
                      <a:pPr>
                        <a:defRPr b="1">
                          <a:solidFill>
                            <a:srgbClr val="44BAE7"/>
                          </a:solidFill>
                        </a:defRPr>
                      </a:pPr>
                      <a:t>[PERCENTAGE]</a:t>
                    </a:fld>
                    <a:endParaRPr lang="en-US" sz="1000" b="1" baseline="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44BAE7"/>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708333333333334"/>
                      <c:h val="0.17343749999999999"/>
                    </c:manualLayout>
                  </c15:layout>
                  <c15:dlblFieldTable/>
                  <c15:showDataLabelsRange val="0"/>
                </c:ext>
                <c:ext xmlns:c16="http://schemas.microsoft.com/office/drawing/2014/chart" uri="{C3380CC4-5D6E-409C-BE32-E72D297353CC}">
                  <c16:uniqueId val="{00000002-C0D6-42AD-B834-8EBA1D0CAD3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Did Not Receive Treatment</c:v>
                </c:pt>
                <c:pt idx="1">
                  <c:v>Received Treatment</c:v>
                </c:pt>
              </c:strCache>
            </c:strRef>
          </c:cat>
          <c:val>
            <c:numRef>
              <c:f>Sheet1!$B$2:$B$3</c:f>
              <c:numCache>
                <c:formatCode>General</c:formatCode>
                <c:ptCount val="2"/>
                <c:pt idx="0">
                  <c:v>88.9</c:v>
                </c:pt>
                <c:pt idx="1">
                  <c:v>11.1</c:v>
                </c:pt>
              </c:numCache>
            </c:numRef>
          </c:val>
          <c:extLst>
            <c:ext xmlns:c16="http://schemas.microsoft.com/office/drawing/2014/chart" uri="{C3380CC4-5D6E-409C-BE32-E72D297353CC}">
              <c16:uniqueId val="{00000000-C0D6-42AD-B834-8EBA1D0CAD39}"/>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ontserrat" panose="00000500000000000000"/>
                <a:ea typeface="+mn-ea"/>
                <a:cs typeface="+mn-cs"/>
              </a:defRPr>
            </a:pPr>
            <a:r>
              <a:rPr lang="en-US" sz="1600" dirty="0">
                <a:solidFill>
                  <a:srgbClr val="023649"/>
                </a:solidFill>
                <a:latin typeface="Montserrat" panose="00000500000000000000"/>
              </a:rPr>
              <a:t>People with AUD vs. other SUDs</a:t>
            </a:r>
          </a:p>
        </c:rich>
      </c:tx>
      <c:layout>
        <c:manualLayout>
          <c:xMode val="edge"/>
          <c:yMode val="edge"/>
          <c:x val="0.18896397571285053"/>
          <c:y val="0.10700876960527993"/>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manualLayout>
          <c:layoutTarget val="inner"/>
          <c:xMode val="edge"/>
          <c:yMode val="edge"/>
          <c:x val="0.13093873903640516"/>
          <c:y val="0.31423226019523626"/>
          <c:w val="0.72858607172894385"/>
          <c:h val="0.6857677398047638"/>
        </c:manualLayout>
      </c:layout>
      <c:pieChart>
        <c:varyColors val="1"/>
        <c:ser>
          <c:idx val="0"/>
          <c:order val="0"/>
          <c:tx>
            <c:strRef>
              <c:f>Sheet1!$B$1</c:f>
              <c:strCache>
                <c:ptCount val="1"/>
                <c:pt idx="0">
                  <c:v>People with SUD vs. AUD</c:v>
                </c:pt>
              </c:strCache>
            </c:strRef>
          </c:tx>
          <c:dPt>
            <c:idx val="0"/>
            <c:bubble3D val="0"/>
            <c:spPr>
              <a:solidFill>
                <a:srgbClr val="AC80A0"/>
              </a:solidFill>
              <a:ln w="19050">
                <a:solidFill>
                  <a:schemeClr val="lt1"/>
                </a:solidFill>
              </a:ln>
              <a:effectLst/>
            </c:spPr>
            <c:extLst>
              <c:ext xmlns:c16="http://schemas.microsoft.com/office/drawing/2014/chart" uri="{C3380CC4-5D6E-409C-BE32-E72D297353CC}">
                <c16:uniqueId val="{00000002-3846-416C-841D-6D55EFA3A0AE}"/>
              </c:ext>
            </c:extLst>
          </c:dPt>
          <c:dPt>
            <c:idx val="1"/>
            <c:bubble3D val="0"/>
            <c:spPr>
              <a:solidFill>
                <a:srgbClr val="CFB3CD"/>
              </a:solidFill>
              <a:ln w="19050">
                <a:solidFill>
                  <a:schemeClr val="lt1"/>
                </a:solidFill>
              </a:ln>
              <a:effectLst/>
            </c:spPr>
            <c:extLst>
              <c:ext xmlns:c16="http://schemas.microsoft.com/office/drawing/2014/chart" uri="{C3380CC4-5D6E-409C-BE32-E72D297353CC}">
                <c16:uniqueId val="{00000003-3846-416C-841D-6D55EFA3A0AE}"/>
              </c:ext>
            </c:extLst>
          </c:dPt>
          <c:dLbls>
            <c:dLbl>
              <c:idx val="0"/>
              <c:layout>
                <c:manualLayout>
                  <c:x val="-0.19557363630902319"/>
                  <c:y val="-0.16993162453002258"/>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ontserrat" panose="00000500000000000000"/>
                        <a:ea typeface="+mn-ea"/>
                        <a:cs typeface="+mn-cs"/>
                      </a:defRPr>
                    </a:pPr>
                    <a:fld id="{991AD268-B8E5-4BC1-AC32-7D9F615BEBDA}" type="CATEGORYNAME">
                      <a:rPr lang="en-US" sz="1000" b="1">
                        <a:solidFill>
                          <a:schemeClr val="bg1"/>
                        </a:solidFill>
                      </a:rPr>
                      <a:pPr>
                        <a:defRPr b="1">
                          <a:latin typeface="Montserrat" panose="00000500000000000000"/>
                        </a:defRPr>
                      </a:pPr>
                      <a:t>[CATEGORY NAME]</a:t>
                    </a:fld>
                    <a:r>
                      <a:rPr lang="en-US" sz="1000" b="1" baseline="0" dirty="0"/>
                      <a:t>
</a:t>
                    </a:r>
                    <a:fld id="{6595E44B-7568-4085-94AE-31334327A1B7}" type="PERCENTAGE">
                      <a:rPr lang="en-US" sz="1000" b="1" baseline="0">
                        <a:solidFill>
                          <a:schemeClr val="bg1"/>
                        </a:solidFill>
                      </a:rPr>
                      <a:pPr>
                        <a:defRPr b="1">
                          <a:latin typeface="Montserrat" panose="00000500000000000000"/>
                        </a:defRPr>
                      </a:pPr>
                      <a:t>[PERCENTAGE]</a:t>
                    </a:fld>
                    <a:endParaRPr lang="en-US" sz="1000" b="1" baseline="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ontserrat" panose="0000050000000000000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846-416C-841D-6D55EFA3A0AE}"/>
                </c:ext>
              </c:extLst>
            </c:dLbl>
            <c:dLbl>
              <c:idx val="1"/>
              <c:layout>
                <c:manualLayout>
                  <c:x val="0.19243026627070683"/>
                  <c:y val="0.2054450053460305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ontserrat" panose="00000500000000000000"/>
                        <a:ea typeface="+mn-ea"/>
                        <a:cs typeface="+mn-cs"/>
                      </a:defRPr>
                    </a:pPr>
                    <a:fld id="{E88B2D55-0FCF-463B-B473-2AA0A1B5785A}" type="CATEGORYNAME">
                      <a:rPr lang="en-US" sz="1000" b="1" smtClean="0">
                        <a:solidFill>
                          <a:schemeClr val="bg1"/>
                        </a:solidFill>
                        <a:latin typeface="Montserrat" panose="00000500000000000000"/>
                      </a:rPr>
                      <a:pPr>
                        <a:defRPr b="1">
                          <a:latin typeface="Montserrat" panose="00000500000000000000"/>
                        </a:defRPr>
                      </a:pPr>
                      <a:t>[CATEGORY NAME]</a:t>
                    </a:fld>
                    <a:r>
                      <a:rPr lang="en-US" sz="1000" b="1" dirty="0">
                        <a:solidFill>
                          <a:schemeClr val="bg1"/>
                        </a:solidFill>
                        <a:latin typeface="Montserrat" panose="00000500000000000000"/>
                      </a:rPr>
                      <a:t>s</a:t>
                    </a:r>
                    <a:r>
                      <a:rPr lang="en-US" sz="1000" b="1" baseline="0" dirty="0">
                        <a:solidFill>
                          <a:schemeClr val="bg1"/>
                        </a:solidFill>
                        <a:latin typeface="Montserrat" panose="00000500000000000000"/>
                      </a:rPr>
                      <a:t>
</a:t>
                    </a:r>
                    <a:fld id="{24863731-E37E-423C-9A25-408FE99AE705}" type="PERCENTAGE">
                      <a:rPr lang="en-US" sz="1000" b="1" baseline="0">
                        <a:solidFill>
                          <a:schemeClr val="bg1"/>
                        </a:solidFill>
                        <a:latin typeface="Montserrat" panose="00000500000000000000"/>
                      </a:rPr>
                      <a:pPr>
                        <a:defRPr b="1">
                          <a:latin typeface="Montserrat" panose="00000500000000000000"/>
                        </a:defRPr>
                      </a:pPr>
                      <a:t>[PERCENTAGE]</a:t>
                    </a:fld>
                    <a:endParaRPr lang="en-US" sz="1000" b="1" baseline="0" dirty="0">
                      <a:solidFill>
                        <a:schemeClr val="bg1"/>
                      </a:solidFill>
                      <a:latin typeface="Montserrat" panose="00000500000000000000"/>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ontserrat" panose="0000050000000000000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40920221615173"/>
                      <c:h val="0.18097276350396996"/>
                    </c:manualLayout>
                  </c15:layout>
                  <c15:dlblFieldTable/>
                  <c15:showDataLabelsRange val="0"/>
                </c:ext>
                <c:ext xmlns:c16="http://schemas.microsoft.com/office/drawing/2014/chart" uri="{C3380CC4-5D6E-409C-BE32-E72D297353CC}">
                  <c16:uniqueId val="{00000003-3846-416C-841D-6D55EFA3A0A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AUD</c:v>
                </c:pt>
                <c:pt idx="1">
                  <c:v>Other SUD</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0-3846-416C-841D-6D55EFA3A0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0C190-965D-48DC-8141-9D390B8B85B9}" type="doc">
      <dgm:prSet loTypeId="urn:microsoft.com/office/officeart/2005/8/layout/pyramid1" loCatId="pyramid" qsTypeId="urn:microsoft.com/office/officeart/2005/8/quickstyle/simple2" qsCatId="simple" csTypeId="urn:microsoft.com/office/officeart/2005/8/colors/accent1_2" csCatId="accent1" phldr="1"/>
      <dgm:spPr/>
    </dgm:pt>
    <dgm:pt modelId="{845E70B1-8B76-4DED-919E-747A47F138EC}">
      <dgm:prSet phldrT="[Text]" custT="1"/>
      <dgm:spPr>
        <a:solidFill>
          <a:srgbClr val="CFB3CD"/>
        </a:solidFill>
      </dgm:spPr>
      <dgm:t>
        <a:bodyPr/>
        <a:lstStyle/>
        <a:p>
          <a:pPr>
            <a:lnSpc>
              <a:spcPct val="90000"/>
            </a:lnSpc>
            <a:spcAft>
              <a:spcPts val="0"/>
            </a:spcAft>
          </a:pPr>
          <a:endParaRPr lang="en-US" sz="1400" dirty="0">
            <a:solidFill>
              <a:schemeClr val="bg1"/>
            </a:solidFill>
            <a:latin typeface="Montserrat" panose="00000500000000000000"/>
          </a:endParaRPr>
        </a:p>
        <a:p>
          <a:pPr>
            <a:lnSpc>
              <a:spcPct val="100000"/>
            </a:lnSpc>
            <a:spcAft>
              <a:spcPts val="0"/>
            </a:spcAft>
          </a:pPr>
          <a:endParaRPr lang="en-US" sz="1400" dirty="0">
            <a:solidFill>
              <a:schemeClr val="bg1"/>
            </a:solidFill>
            <a:latin typeface="Montserrat" panose="00000500000000000000"/>
          </a:endParaRPr>
        </a:p>
        <a:p>
          <a:pPr>
            <a:lnSpc>
              <a:spcPct val="100000"/>
            </a:lnSpc>
            <a:spcAft>
              <a:spcPts val="0"/>
            </a:spcAft>
          </a:pPr>
          <a:r>
            <a:rPr lang="en-US" sz="1400" dirty="0">
              <a:solidFill>
                <a:schemeClr val="bg1"/>
              </a:solidFill>
              <a:latin typeface="Montserrat" panose="00000500000000000000"/>
            </a:rPr>
            <a:t>Moderate </a:t>
          </a:r>
        </a:p>
        <a:p>
          <a:pPr>
            <a:lnSpc>
              <a:spcPct val="90000"/>
            </a:lnSpc>
            <a:spcAft>
              <a:spcPct val="35000"/>
            </a:spcAft>
          </a:pPr>
          <a:r>
            <a:rPr lang="en-US" sz="1400" dirty="0">
              <a:solidFill>
                <a:schemeClr val="bg1"/>
              </a:solidFill>
              <a:latin typeface="Montserrat" panose="00000500000000000000"/>
            </a:rPr>
            <a:t>to severe use</a:t>
          </a:r>
        </a:p>
      </dgm:t>
    </dgm:pt>
    <dgm:pt modelId="{64D612D2-A8E9-4687-9A35-B6C2700828F6}" type="parTrans" cxnId="{284DEC54-0600-43C7-BA59-A9CBA371F174}">
      <dgm:prSet/>
      <dgm:spPr/>
      <dgm:t>
        <a:bodyPr/>
        <a:lstStyle/>
        <a:p>
          <a:endParaRPr lang="en-US">
            <a:solidFill>
              <a:schemeClr val="bg1"/>
            </a:solidFill>
          </a:endParaRPr>
        </a:p>
      </dgm:t>
    </dgm:pt>
    <dgm:pt modelId="{E6F62060-8C42-47F9-B39D-961122F2403A}" type="sibTrans" cxnId="{284DEC54-0600-43C7-BA59-A9CBA371F174}">
      <dgm:prSet/>
      <dgm:spPr/>
      <dgm:t>
        <a:bodyPr/>
        <a:lstStyle/>
        <a:p>
          <a:endParaRPr lang="en-US">
            <a:solidFill>
              <a:schemeClr val="bg1"/>
            </a:solidFill>
          </a:endParaRPr>
        </a:p>
      </dgm:t>
    </dgm:pt>
    <dgm:pt modelId="{65166CB0-262A-4C3E-820F-D69D335C3C36}">
      <dgm:prSet phldrT="[Text]" custT="1"/>
      <dgm:spPr>
        <a:solidFill>
          <a:srgbClr val="AC80A0"/>
        </a:solidFill>
      </dgm:spPr>
      <dgm:t>
        <a:bodyPr/>
        <a:lstStyle/>
        <a:p>
          <a:r>
            <a:rPr lang="en-US" sz="1400" dirty="0">
              <a:solidFill>
                <a:schemeClr val="bg1"/>
              </a:solidFill>
              <a:latin typeface="Montserrat" panose="00000500000000000000"/>
            </a:rPr>
            <a:t>Risky or problematic use</a:t>
          </a:r>
        </a:p>
      </dgm:t>
    </dgm:pt>
    <dgm:pt modelId="{89E67A38-ACA3-4901-BCC5-6C5259AB95E1}" type="parTrans" cxnId="{919173A8-569E-42E1-9C18-EF9D4B3E2099}">
      <dgm:prSet/>
      <dgm:spPr/>
      <dgm:t>
        <a:bodyPr/>
        <a:lstStyle/>
        <a:p>
          <a:endParaRPr lang="en-US">
            <a:solidFill>
              <a:schemeClr val="bg1"/>
            </a:solidFill>
          </a:endParaRPr>
        </a:p>
      </dgm:t>
    </dgm:pt>
    <dgm:pt modelId="{5B2B5C9D-7B03-4184-A06A-D25798F89DDB}" type="sibTrans" cxnId="{919173A8-569E-42E1-9C18-EF9D4B3E2099}">
      <dgm:prSet/>
      <dgm:spPr/>
      <dgm:t>
        <a:bodyPr/>
        <a:lstStyle/>
        <a:p>
          <a:endParaRPr lang="en-US">
            <a:solidFill>
              <a:schemeClr val="bg1"/>
            </a:solidFill>
          </a:endParaRPr>
        </a:p>
      </dgm:t>
    </dgm:pt>
    <dgm:pt modelId="{B1A191EA-2721-4A99-B4F4-8622176998CE}">
      <dgm:prSet phldrT="[Text]" custT="1"/>
      <dgm:spPr>
        <a:solidFill>
          <a:srgbClr val="44BAE7"/>
        </a:solidFill>
      </dgm:spPr>
      <dgm:t>
        <a:bodyPr/>
        <a:lstStyle/>
        <a:p>
          <a:r>
            <a:rPr lang="en-US" sz="1400" dirty="0">
              <a:solidFill>
                <a:schemeClr val="bg1"/>
              </a:solidFill>
              <a:latin typeface="Montserrat" panose="00000500000000000000"/>
            </a:rPr>
            <a:t>Low-risk use</a:t>
          </a:r>
        </a:p>
      </dgm:t>
    </dgm:pt>
    <dgm:pt modelId="{14B2EEEE-B1E6-488F-8E70-7497DDC2BA89}" type="parTrans" cxnId="{0994AAA3-40A0-4A4E-B263-FBFD96431F94}">
      <dgm:prSet/>
      <dgm:spPr/>
      <dgm:t>
        <a:bodyPr/>
        <a:lstStyle/>
        <a:p>
          <a:endParaRPr lang="en-US">
            <a:solidFill>
              <a:schemeClr val="bg1"/>
            </a:solidFill>
          </a:endParaRPr>
        </a:p>
      </dgm:t>
    </dgm:pt>
    <dgm:pt modelId="{CBF44D58-08CA-4081-AC31-08856E0976B1}" type="sibTrans" cxnId="{0994AAA3-40A0-4A4E-B263-FBFD96431F94}">
      <dgm:prSet/>
      <dgm:spPr/>
      <dgm:t>
        <a:bodyPr/>
        <a:lstStyle/>
        <a:p>
          <a:endParaRPr lang="en-US">
            <a:solidFill>
              <a:schemeClr val="bg1"/>
            </a:solidFill>
          </a:endParaRPr>
        </a:p>
      </dgm:t>
    </dgm:pt>
    <dgm:pt modelId="{15AD6859-2779-43B6-AD05-7FB53EDBCEBD}">
      <dgm:prSet phldrT="[Text]" custT="1"/>
      <dgm:spPr>
        <a:solidFill>
          <a:srgbClr val="1A547A"/>
        </a:solidFill>
      </dgm:spPr>
      <dgm:t>
        <a:bodyPr/>
        <a:lstStyle/>
        <a:p>
          <a:r>
            <a:rPr lang="en-US" sz="1400" dirty="0">
              <a:solidFill>
                <a:schemeClr val="bg1"/>
              </a:solidFill>
              <a:latin typeface="Montserrat" panose="00000500000000000000"/>
            </a:rPr>
            <a:t>Abstinence</a:t>
          </a:r>
        </a:p>
      </dgm:t>
    </dgm:pt>
    <dgm:pt modelId="{DBD380CA-BBCC-49BF-B234-4947309FF073}" type="parTrans" cxnId="{4904FC72-16C5-4D0A-93FA-1761725EEFF5}">
      <dgm:prSet/>
      <dgm:spPr/>
      <dgm:t>
        <a:bodyPr/>
        <a:lstStyle/>
        <a:p>
          <a:endParaRPr lang="en-US">
            <a:solidFill>
              <a:schemeClr val="bg1"/>
            </a:solidFill>
          </a:endParaRPr>
        </a:p>
      </dgm:t>
    </dgm:pt>
    <dgm:pt modelId="{FF5F18F3-FD28-471A-A2CF-22F62857B60A}" type="sibTrans" cxnId="{4904FC72-16C5-4D0A-93FA-1761725EEFF5}">
      <dgm:prSet/>
      <dgm:spPr/>
      <dgm:t>
        <a:bodyPr/>
        <a:lstStyle/>
        <a:p>
          <a:endParaRPr lang="en-US">
            <a:solidFill>
              <a:schemeClr val="bg1"/>
            </a:solidFill>
          </a:endParaRPr>
        </a:p>
      </dgm:t>
    </dgm:pt>
    <dgm:pt modelId="{BEA4AC52-5EAA-432F-8CEF-4344162E207B}" type="pres">
      <dgm:prSet presAssocID="{5D70C190-965D-48DC-8141-9D390B8B85B9}" presName="Name0" presStyleCnt="0">
        <dgm:presLayoutVars>
          <dgm:dir/>
          <dgm:animLvl val="lvl"/>
          <dgm:resizeHandles val="exact"/>
        </dgm:presLayoutVars>
      </dgm:prSet>
      <dgm:spPr/>
    </dgm:pt>
    <dgm:pt modelId="{6446856E-52CE-42CC-8CF1-334A5A0BAA01}" type="pres">
      <dgm:prSet presAssocID="{845E70B1-8B76-4DED-919E-747A47F138EC}" presName="Name8" presStyleCnt="0"/>
      <dgm:spPr/>
    </dgm:pt>
    <dgm:pt modelId="{F36ADCCE-E8E6-43B3-8533-288CC5B1EE6D}" type="pres">
      <dgm:prSet presAssocID="{845E70B1-8B76-4DED-919E-747A47F138EC}" presName="level" presStyleLbl="node1" presStyleIdx="0" presStyleCnt="4">
        <dgm:presLayoutVars>
          <dgm:chMax val="1"/>
          <dgm:bulletEnabled val="1"/>
        </dgm:presLayoutVars>
      </dgm:prSet>
      <dgm:spPr/>
    </dgm:pt>
    <dgm:pt modelId="{B34E0190-8AD4-4B02-8566-8C9DC0D08648}" type="pres">
      <dgm:prSet presAssocID="{845E70B1-8B76-4DED-919E-747A47F138EC}" presName="levelTx" presStyleLbl="revTx" presStyleIdx="0" presStyleCnt="0">
        <dgm:presLayoutVars>
          <dgm:chMax val="1"/>
          <dgm:bulletEnabled val="1"/>
        </dgm:presLayoutVars>
      </dgm:prSet>
      <dgm:spPr/>
    </dgm:pt>
    <dgm:pt modelId="{28602CCE-5204-42B2-B256-26B4E70AF6C0}" type="pres">
      <dgm:prSet presAssocID="{65166CB0-262A-4C3E-820F-D69D335C3C36}" presName="Name8" presStyleCnt="0"/>
      <dgm:spPr/>
    </dgm:pt>
    <dgm:pt modelId="{D352C384-EF39-47F4-AD4D-E9A142FB4C1F}" type="pres">
      <dgm:prSet presAssocID="{65166CB0-262A-4C3E-820F-D69D335C3C36}" presName="level" presStyleLbl="node1" presStyleIdx="1" presStyleCnt="4">
        <dgm:presLayoutVars>
          <dgm:chMax val="1"/>
          <dgm:bulletEnabled val="1"/>
        </dgm:presLayoutVars>
      </dgm:prSet>
      <dgm:spPr/>
    </dgm:pt>
    <dgm:pt modelId="{178D09DC-F738-4600-B107-CDC77AB7739C}" type="pres">
      <dgm:prSet presAssocID="{65166CB0-262A-4C3E-820F-D69D335C3C36}" presName="levelTx" presStyleLbl="revTx" presStyleIdx="0" presStyleCnt="0">
        <dgm:presLayoutVars>
          <dgm:chMax val="1"/>
          <dgm:bulletEnabled val="1"/>
        </dgm:presLayoutVars>
      </dgm:prSet>
      <dgm:spPr/>
    </dgm:pt>
    <dgm:pt modelId="{0268D5BA-5424-49A5-825B-57E10DBBF892}" type="pres">
      <dgm:prSet presAssocID="{B1A191EA-2721-4A99-B4F4-8622176998CE}" presName="Name8" presStyleCnt="0"/>
      <dgm:spPr/>
    </dgm:pt>
    <dgm:pt modelId="{D2203D2A-90EC-49A9-A198-7780ED99222D}" type="pres">
      <dgm:prSet presAssocID="{B1A191EA-2721-4A99-B4F4-8622176998CE}" presName="level" presStyleLbl="node1" presStyleIdx="2" presStyleCnt="4">
        <dgm:presLayoutVars>
          <dgm:chMax val="1"/>
          <dgm:bulletEnabled val="1"/>
        </dgm:presLayoutVars>
      </dgm:prSet>
      <dgm:spPr/>
    </dgm:pt>
    <dgm:pt modelId="{3A5F9F35-EB51-45DC-952A-49160EC7CCC9}" type="pres">
      <dgm:prSet presAssocID="{B1A191EA-2721-4A99-B4F4-8622176998CE}" presName="levelTx" presStyleLbl="revTx" presStyleIdx="0" presStyleCnt="0">
        <dgm:presLayoutVars>
          <dgm:chMax val="1"/>
          <dgm:bulletEnabled val="1"/>
        </dgm:presLayoutVars>
      </dgm:prSet>
      <dgm:spPr/>
    </dgm:pt>
    <dgm:pt modelId="{F4550297-5321-4E14-B63A-C9F91E68B6DA}" type="pres">
      <dgm:prSet presAssocID="{15AD6859-2779-43B6-AD05-7FB53EDBCEBD}" presName="Name8" presStyleCnt="0"/>
      <dgm:spPr/>
    </dgm:pt>
    <dgm:pt modelId="{1C4ED446-70D9-48B6-B7C3-BEC2FD0D2378}" type="pres">
      <dgm:prSet presAssocID="{15AD6859-2779-43B6-AD05-7FB53EDBCEBD}" presName="level" presStyleLbl="node1" presStyleIdx="3" presStyleCnt="4">
        <dgm:presLayoutVars>
          <dgm:chMax val="1"/>
          <dgm:bulletEnabled val="1"/>
        </dgm:presLayoutVars>
      </dgm:prSet>
      <dgm:spPr/>
    </dgm:pt>
    <dgm:pt modelId="{A8A40C6E-1268-4AFA-8F92-A34BEE772E87}" type="pres">
      <dgm:prSet presAssocID="{15AD6859-2779-43B6-AD05-7FB53EDBCEBD}" presName="levelTx" presStyleLbl="revTx" presStyleIdx="0" presStyleCnt="0">
        <dgm:presLayoutVars>
          <dgm:chMax val="1"/>
          <dgm:bulletEnabled val="1"/>
        </dgm:presLayoutVars>
      </dgm:prSet>
      <dgm:spPr/>
    </dgm:pt>
  </dgm:ptLst>
  <dgm:cxnLst>
    <dgm:cxn modelId="{449D7F1D-850B-4F71-993F-DD84DED1D2B8}" type="presOf" srcId="{B1A191EA-2721-4A99-B4F4-8622176998CE}" destId="{D2203D2A-90EC-49A9-A198-7780ED99222D}" srcOrd="0" destOrd="0" presId="urn:microsoft.com/office/officeart/2005/8/layout/pyramid1"/>
    <dgm:cxn modelId="{014F9E29-066E-4363-8DD5-E438838B5EE0}" type="presOf" srcId="{845E70B1-8B76-4DED-919E-747A47F138EC}" destId="{F36ADCCE-E8E6-43B3-8533-288CC5B1EE6D}" srcOrd="0" destOrd="0" presId="urn:microsoft.com/office/officeart/2005/8/layout/pyramid1"/>
    <dgm:cxn modelId="{A4449C30-C2D5-4CE4-BBCA-9BC6070AE7F2}" type="presOf" srcId="{65166CB0-262A-4C3E-820F-D69D335C3C36}" destId="{178D09DC-F738-4600-B107-CDC77AB7739C}" srcOrd="1" destOrd="0" presId="urn:microsoft.com/office/officeart/2005/8/layout/pyramid1"/>
    <dgm:cxn modelId="{F66B8662-AD1A-4C47-8940-EE4066659C04}" type="presOf" srcId="{B1A191EA-2721-4A99-B4F4-8622176998CE}" destId="{3A5F9F35-EB51-45DC-952A-49160EC7CCC9}" srcOrd="1" destOrd="0" presId="urn:microsoft.com/office/officeart/2005/8/layout/pyramid1"/>
    <dgm:cxn modelId="{0CB9AC65-404D-40F9-8A2E-34D37EB6392D}" type="presOf" srcId="{15AD6859-2779-43B6-AD05-7FB53EDBCEBD}" destId="{1C4ED446-70D9-48B6-B7C3-BEC2FD0D2378}" srcOrd="0" destOrd="0" presId="urn:microsoft.com/office/officeart/2005/8/layout/pyramid1"/>
    <dgm:cxn modelId="{4904FC72-16C5-4D0A-93FA-1761725EEFF5}" srcId="{5D70C190-965D-48DC-8141-9D390B8B85B9}" destId="{15AD6859-2779-43B6-AD05-7FB53EDBCEBD}" srcOrd="3" destOrd="0" parTransId="{DBD380CA-BBCC-49BF-B234-4947309FF073}" sibTransId="{FF5F18F3-FD28-471A-A2CF-22F62857B60A}"/>
    <dgm:cxn modelId="{284DEC54-0600-43C7-BA59-A9CBA371F174}" srcId="{5D70C190-965D-48DC-8141-9D390B8B85B9}" destId="{845E70B1-8B76-4DED-919E-747A47F138EC}" srcOrd="0" destOrd="0" parTransId="{64D612D2-A8E9-4687-9A35-B6C2700828F6}" sibTransId="{E6F62060-8C42-47F9-B39D-961122F2403A}"/>
    <dgm:cxn modelId="{919CA780-7D28-4B0A-A217-D6DE0E94FA59}" type="presOf" srcId="{5D70C190-965D-48DC-8141-9D390B8B85B9}" destId="{BEA4AC52-5EAA-432F-8CEF-4344162E207B}" srcOrd="0" destOrd="0" presId="urn:microsoft.com/office/officeart/2005/8/layout/pyramid1"/>
    <dgm:cxn modelId="{7D81C19C-268F-42E2-9A36-291DABF529E2}" type="presOf" srcId="{845E70B1-8B76-4DED-919E-747A47F138EC}" destId="{B34E0190-8AD4-4B02-8566-8C9DC0D08648}" srcOrd="1" destOrd="0" presId="urn:microsoft.com/office/officeart/2005/8/layout/pyramid1"/>
    <dgm:cxn modelId="{0994AAA3-40A0-4A4E-B263-FBFD96431F94}" srcId="{5D70C190-965D-48DC-8141-9D390B8B85B9}" destId="{B1A191EA-2721-4A99-B4F4-8622176998CE}" srcOrd="2" destOrd="0" parTransId="{14B2EEEE-B1E6-488F-8E70-7497DDC2BA89}" sibTransId="{CBF44D58-08CA-4081-AC31-08856E0976B1}"/>
    <dgm:cxn modelId="{919173A8-569E-42E1-9C18-EF9D4B3E2099}" srcId="{5D70C190-965D-48DC-8141-9D390B8B85B9}" destId="{65166CB0-262A-4C3E-820F-D69D335C3C36}" srcOrd="1" destOrd="0" parTransId="{89E67A38-ACA3-4901-BCC5-6C5259AB95E1}" sibTransId="{5B2B5C9D-7B03-4184-A06A-D25798F89DDB}"/>
    <dgm:cxn modelId="{295AB7AB-61FB-486E-958E-5CF263D82943}" type="presOf" srcId="{15AD6859-2779-43B6-AD05-7FB53EDBCEBD}" destId="{A8A40C6E-1268-4AFA-8F92-A34BEE772E87}" srcOrd="1" destOrd="0" presId="urn:microsoft.com/office/officeart/2005/8/layout/pyramid1"/>
    <dgm:cxn modelId="{9F015AF8-A74B-442A-A131-950E0CA93D67}" type="presOf" srcId="{65166CB0-262A-4C3E-820F-D69D335C3C36}" destId="{D352C384-EF39-47F4-AD4D-E9A142FB4C1F}" srcOrd="0" destOrd="0" presId="urn:microsoft.com/office/officeart/2005/8/layout/pyramid1"/>
    <dgm:cxn modelId="{33DACDC0-0ED4-48E0-8746-1084B1147236}" type="presParOf" srcId="{BEA4AC52-5EAA-432F-8CEF-4344162E207B}" destId="{6446856E-52CE-42CC-8CF1-334A5A0BAA01}" srcOrd="0" destOrd="0" presId="urn:microsoft.com/office/officeart/2005/8/layout/pyramid1"/>
    <dgm:cxn modelId="{7C85379B-2BA0-40A1-87E6-A7BD75EE620E}" type="presParOf" srcId="{6446856E-52CE-42CC-8CF1-334A5A0BAA01}" destId="{F36ADCCE-E8E6-43B3-8533-288CC5B1EE6D}" srcOrd="0" destOrd="0" presId="urn:microsoft.com/office/officeart/2005/8/layout/pyramid1"/>
    <dgm:cxn modelId="{6C4DA08F-7E51-4AEB-B694-14DEDC0DD6BA}" type="presParOf" srcId="{6446856E-52CE-42CC-8CF1-334A5A0BAA01}" destId="{B34E0190-8AD4-4B02-8566-8C9DC0D08648}" srcOrd="1" destOrd="0" presId="urn:microsoft.com/office/officeart/2005/8/layout/pyramid1"/>
    <dgm:cxn modelId="{B4D374D2-3CF7-43C7-AB25-C4FD936A4EDF}" type="presParOf" srcId="{BEA4AC52-5EAA-432F-8CEF-4344162E207B}" destId="{28602CCE-5204-42B2-B256-26B4E70AF6C0}" srcOrd="1" destOrd="0" presId="urn:microsoft.com/office/officeart/2005/8/layout/pyramid1"/>
    <dgm:cxn modelId="{7495205F-125F-4FD9-813F-69BC99D0BDC9}" type="presParOf" srcId="{28602CCE-5204-42B2-B256-26B4E70AF6C0}" destId="{D352C384-EF39-47F4-AD4D-E9A142FB4C1F}" srcOrd="0" destOrd="0" presId="urn:microsoft.com/office/officeart/2005/8/layout/pyramid1"/>
    <dgm:cxn modelId="{0C70924A-A305-4891-9194-31CE868082F8}" type="presParOf" srcId="{28602CCE-5204-42B2-B256-26B4E70AF6C0}" destId="{178D09DC-F738-4600-B107-CDC77AB7739C}" srcOrd="1" destOrd="0" presId="urn:microsoft.com/office/officeart/2005/8/layout/pyramid1"/>
    <dgm:cxn modelId="{6C6C4E07-76AD-49F7-A5C9-A7EFEF0FE178}" type="presParOf" srcId="{BEA4AC52-5EAA-432F-8CEF-4344162E207B}" destId="{0268D5BA-5424-49A5-825B-57E10DBBF892}" srcOrd="2" destOrd="0" presId="urn:microsoft.com/office/officeart/2005/8/layout/pyramid1"/>
    <dgm:cxn modelId="{C13DEFFD-04DD-4FEC-A9CF-117E02DAB26F}" type="presParOf" srcId="{0268D5BA-5424-49A5-825B-57E10DBBF892}" destId="{D2203D2A-90EC-49A9-A198-7780ED99222D}" srcOrd="0" destOrd="0" presId="urn:microsoft.com/office/officeart/2005/8/layout/pyramid1"/>
    <dgm:cxn modelId="{EF2C74C6-6A9A-4989-B88D-13A5B7DEF404}" type="presParOf" srcId="{0268D5BA-5424-49A5-825B-57E10DBBF892}" destId="{3A5F9F35-EB51-45DC-952A-49160EC7CCC9}" srcOrd="1" destOrd="0" presId="urn:microsoft.com/office/officeart/2005/8/layout/pyramid1"/>
    <dgm:cxn modelId="{4A81F501-188B-423F-8AD3-5452B2C10B0B}" type="presParOf" srcId="{BEA4AC52-5EAA-432F-8CEF-4344162E207B}" destId="{F4550297-5321-4E14-B63A-C9F91E68B6DA}" srcOrd="3" destOrd="0" presId="urn:microsoft.com/office/officeart/2005/8/layout/pyramid1"/>
    <dgm:cxn modelId="{66A72C4E-26CA-4BBB-B311-F7BE254F80E2}" type="presParOf" srcId="{F4550297-5321-4E14-B63A-C9F91E68B6DA}" destId="{1C4ED446-70D9-48B6-B7C3-BEC2FD0D2378}" srcOrd="0" destOrd="0" presId="urn:microsoft.com/office/officeart/2005/8/layout/pyramid1"/>
    <dgm:cxn modelId="{0EF2C9F4-D7FD-4B4B-B712-BB7CD1334707}" type="presParOf" srcId="{F4550297-5321-4E14-B63A-C9F91E68B6DA}" destId="{A8A40C6E-1268-4AFA-8F92-A34BEE772E8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29688D-34CF-4AD6-A8DF-69139D6818B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E6D4156-41FB-4D3B-A9F1-F547252FCC68}">
      <dgm:prSet phldrT="[Text]"/>
      <dgm:spPr/>
      <dgm:t>
        <a:bodyPr/>
        <a:lstStyle/>
        <a:p>
          <a:r>
            <a:rPr lang="en-US" dirty="0"/>
            <a:t>Raise the subject.</a:t>
          </a:r>
        </a:p>
      </dgm:t>
    </dgm:pt>
    <dgm:pt modelId="{DD4D3669-6240-47D2-A370-32F238A835AA}" type="parTrans" cxnId="{E3D9220E-81B7-4D9C-A692-D92EAA01E5ED}">
      <dgm:prSet/>
      <dgm:spPr/>
      <dgm:t>
        <a:bodyPr/>
        <a:lstStyle/>
        <a:p>
          <a:endParaRPr lang="en-US"/>
        </a:p>
      </dgm:t>
    </dgm:pt>
    <dgm:pt modelId="{4299A609-F742-4DD0-8B84-A75057B9F3B2}" type="sibTrans" cxnId="{E3D9220E-81B7-4D9C-A692-D92EAA01E5ED}">
      <dgm:prSet/>
      <dgm:spPr/>
      <dgm:t>
        <a:bodyPr/>
        <a:lstStyle/>
        <a:p>
          <a:endParaRPr lang="en-US"/>
        </a:p>
      </dgm:t>
    </dgm:pt>
    <dgm:pt modelId="{CBFC927B-8462-4739-88FB-E63E88D8ADC5}">
      <dgm:prSet phldrT="[Text]"/>
      <dgm:spPr/>
      <dgm:t>
        <a:bodyPr/>
        <a:lstStyle/>
        <a:p>
          <a:r>
            <a:rPr lang="en-US" dirty="0"/>
            <a:t>Provide feedback without judgment.</a:t>
          </a:r>
        </a:p>
      </dgm:t>
    </dgm:pt>
    <dgm:pt modelId="{B2B391F2-37B8-4373-8ADB-5C7EB9796258}" type="parTrans" cxnId="{31F6049C-BC5B-4A00-B22D-8752856C5BD7}">
      <dgm:prSet/>
      <dgm:spPr/>
      <dgm:t>
        <a:bodyPr/>
        <a:lstStyle/>
        <a:p>
          <a:endParaRPr lang="en-US"/>
        </a:p>
      </dgm:t>
    </dgm:pt>
    <dgm:pt modelId="{8C535FE4-3032-4654-B2C0-5588F162A471}" type="sibTrans" cxnId="{31F6049C-BC5B-4A00-B22D-8752856C5BD7}">
      <dgm:prSet/>
      <dgm:spPr/>
      <dgm:t>
        <a:bodyPr/>
        <a:lstStyle/>
        <a:p>
          <a:endParaRPr lang="en-US"/>
        </a:p>
      </dgm:t>
    </dgm:pt>
    <dgm:pt modelId="{6397D6B8-7EF7-432C-B30A-C70CB83C54C5}">
      <dgm:prSet phldrT="[Text]"/>
      <dgm:spPr/>
      <dgm:t>
        <a:bodyPr/>
        <a:lstStyle/>
        <a:p>
          <a:r>
            <a:rPr lang="en-US" dirty="0"/>
            <a:t>Enhance motivation.</a:t>
          </a:r>
        </a:p>
      </dgm:t>
    </dgm:pt>
    <dgm:pt modelId="{A5EF22E4-0A3A-46D0-B72A-01116135BB94}" type="parTrans" cxnId="{C10C33BC-6016-441F-960F-B5935C0ADB44}">
      <dgm:prSet/>
      <dgm:spPr/>
      <dgm:t>
        <a:bodyPr/>
        <a:lstStyle/>
        <a:p>
          <a:endParaRPr lang="en-US"/>
        </a:p>
      </dgm:t>
    </dgm:pt>
    <dgm:pt modelId="{B3FF38CB-ED30-490C-A2C9-56936EF6059B}" type="sibTrans" cxnId="{C10C33BC-6016-441F-960F-B5935C0ADB44}">
      <dgm:prSet/>
      <dgm:spPr/>
      <dgm:t>
        <a:bodyPr/>
        <a:lstStyle/>
        <a:p>
          <a:endParaRPr lang="en-US"/>
        </a:p>
      </dgm:t>
    </dgm:pt>
    <dgm:pt modelId="{65C68B09-50EB-434D-8E47-161DE39EDCF9}">
      <dgm:prSet phldrT="[Text]"/>
      <dgm:spPr/>
      <dgm:t>
        <a:bodyPr/>
        <a:lstStyle/>
        <a:p>
          <a:r>
            <a:rPr lang="en-US" dirty="0"/>
            <a:t>“One a scale of 1 to 10, how ready are you to stop using, cut back, or enroll in a program?” … “Why didn’t you pick a lower number?”</a:t>
          </a:r>
        </a:p>
      </dgm:t>
    </dgm:pt>
    <dgm:pt modelId="{AF98B96C-F664-4C35-90F6-05A2D49323DC}" type="parTrans" cxnId="{54EE6EBC-5197-405C-9A1F-E6708333FAAC}">
      <dgm:prSet/>
      <dgm:spPr/>
      <dgm:t>
        <a:bodyPr/>
        <a:lstStyle/>
        <a:p>
          <a:endParaRPr lang="en-US"/>
        </a:p>
      </dgm:t>
    </dgm:pt>
    <dgm:pt modelId="{AB64B7A4-2C59-4FBB-8721-6380CFED9270}" type="sibTrans" cxnId="{54EE6EBC-5197-405C-9A1F-E6708333FAAC}">
      <dgm:prSet/>
      <dgm:spPr/>
      <dgm:t>
        <a:bodyPr/>
        <a:lstStyle/>
        <a:p>
          <a:endParaRPr lang="en-US"/>
        </a:p>
      </dgm:t>
    </dgm:pt>
    <dgm:pt modelId="{17C5F527-9E5F-40AA-BB3C-233BFBAE3C1E}">
      <dgm:prSet phldrT="[Text]"/>
      <dgm:spPr/>
      <dgm:t>
        <a:bodyPr/>
        <a:lstStyle/>
        <a:p>
          <a:r>
            <a:rPr lang="en-US" dirty="0"/>
            <a:t>Negotiate a goal.</a:t>
          </a:r>
        </a:p>
      </dgm:t>
    </dgm:pt>
    <dgm:pt modelId="{1EDDDDC7-11A3-46C5-A07D-E334A784387C}" type="parTrans" cxnId="{1F80A4CC-7CB0-4CAB-B86D-01C38FA36315}">
      <dgm:prSet/>
      <dgm:spPr/>
      <dgm:t>
        <a:bodyPr/>
        <a:lstStyle/>
        <a:p>
          <a:endParaRPr lang="en-US"/>
        </a:p>
      </dgm:t>
    </dgm:pt>
    <dgm:pt modelId="{305170D1-51B4-4877-B1CF-46B03814C9CE}" type="sibTrans" cxnId="{1F80A4CC-7CB0-4CAB-B86D-01C38FA36315}">
      <dgm:prSet/>
      <dgm:spPr/>
      <dgm:t>
        <a:bodyPr/>
        <a:lstStyle/>
        <a:p>
          <a:endParaRPr lang="en-US"/>
        </a:p>
      </dgm:t>
    </dgm:pt>
    <dgm:pt modelId="{8ED3A60C-EE48-4E27-A712-5D44B7DF01A2}">
      <dgm:prSet phldrT="[Text]"/>
      <dgm:spPr/>
      <dgm:t>
        <a:bodyPr/>
        <a:lstStyle/>
        <a:p>
          <a:r>
            <a:rPr lang="en-US" dirty="0"/>
            <a:t>Meet the patient “where they are” and try to make a goal that is acceptable to them.</a:t>
          </a:r>
        </a:p>
      </dgm:t>
    </dgm:pt>
    <dgm:pt modelId="{61EF66C1-AA64-4376-BE90-236A26CCE5C8}" type="parTrans" cxnId="{A22B232C-1FA7-435A-AA4B-F3827BDE3B8B}">
      <dgm:prSet/>
      <dgm:spPr/>
      <dgm:t>
        <a:bodyPr/>
        <a:lstStyle/>
        <a:p>
          <a:endParaRPr lang="en-US"/>
        </a:p>
      </dgm:t>
    </dgm:pt>
    <dgm:pt modelId="{76430E07-582D-4264-88EA-AA95C42EF3B1}" type="sibTrans" cxnId="{A22B232C-1FA7-435A-AA4B-F3827BDE3B8B}">
      <dgm:prSet/>
      <dgm:spPr/>
      <dgm:t>
        <a:bodyPr/>
        <a:lstStyle/>
        <a:p>
          <a:endParaRPr lang="en-US"/>
        </a:p>
      </dgm:t>
    </dgm:pt>
    <dgm:pt modelId="{327E85D7-4A09-43C1-B779-C902D2B8938D}" type="pres">
      <dgm:prSet presAssocID="{5C29688D-34CF-4AD6-A8DF-69139D6818B6}" presName="outerComposite" presStyleCnt="0">
        <dgm:presLayoutVars>
          <dgm:chMax val="5"/>
          <dgm:dir/>
          <dgm:resizeHandles val="exact"/>
        </dgm:presLayoutVars>
      </dgm:prSet>
      <dgm:spPr/>
    </dgm:pt>
    <dgm:pt modelId="{3C1B0E60-47F0-446D-8F74-784CB2CE6118}" type="pres">
      <dgm:prSet presAssocID="{5C29688D-34CF-4AD6-A8DF-69139D6818B6}" presName="dummyMaxCanvas" presStyleCnt="0">
        <dgm:presLayoutVars/>
      </dgm:prSet>
      <dgm:spPr/>
    </dgm:pt>
    <dgm:pt modelId="{0A89CB12-7A0C-4C28-AF5B-3248CFB58C4F}" type="pres">
      <dgm:prSet presAssocID="{5C29688D-34CF-4AD6-A8DF-69139D6818B6}" presName="FourNodes_1" presStyleLbl="node1" presStyleIdx="0" presStyleCnt="4" custScaleX="93647" custScaleY="47431" custLinFactNeighborX="21732" custLinFactNeighborY="2562">
        <dgm:presLayoutVars>
          <dgm:bulletEnabled val="1"/>
        </dgm:presLayoutVars>
      </dgm:prSet>
      <dgm:spPr/>
    </dgm:pt>
    <dgm:pt modelId="{B67F7B57-6A82-4B28-9BEA-81FF28CE649A}" type="pres">
      <dgm:prSet presAssocID="{5C29688D-34CF-4AD6-A8DF-69139D6818B6}" presName="FourNodes_2" presStyleLbl="node1" presStyleIdx="1" presStyleCnt="4" custScaleX="93177" custScaleY="47431" custLinFactNeighborX="13305" custLinFactNeighborY="-45165">
        <dgm:presLayoutVars>
          <dgm:bulletEnabled val="1"/>
        </dgm:presLayoutVars>
      </dgm:prSet>
      <dgm:spPr/>
    </dgm:pt>
    <dgm:pt modelId="{62A650FF-F125-4675-BB8A-55B2C78E67B0}" type="pres">
      <dgm:prSet presAssocID="{5C29688D-34CF-4AD6-A8DF-69139D6818B6}" presName="FourNodes_3" presStyleLbl="node1" presStyleIdx="2" presStyleCnt="4" custScaleX="92936" custLinFactNeighborX="5312" custLinFactNeighborY="-65224">
        <dgm:presLayoutVars>
          <dgm:bulletEnabled val="1"/>
        </dgm:presLayoutVars>
      </dgm:prSet>
      <dgm:spPr/>
    </dgm:pt>
    <dgm:pt modelId="{47D82CD6-C121-411D-AACB-8BA5290625EB}" type="pres">
      <dgm:prSet presAssocID="{5C29688D-34CF-4AD6-A8DF-69139D6818B6}" presName="FourNodes_4" presStyleLbl="node1" presStyleIdx="3" presStyleCnt="4" custScaleX="93482" custScaleY="84927" custLinFactNeighborX="-2787" custLinFactNeighborY="-68640">
        <dgm:presLayoutVars>
          <dgm:bulletEnabled val="1"/>
        </dgm:presLayoutVars>
      </dgm:prSet>
      <dgm:spPr/>
    </dgm:pt>
    <dgm:pt modelId="{AF913685-F9C6-4BC3-A0DF-FE1A3C1A26A3}" type="pres">
      <dgm:prSet presAssocID="{5C29688D-34CF-4AD6-A8DF-69139D6818B6}" presName="FourConn_1-2" presStyleLbl="fgAccFollowNode1" presStyleIdx="0" presStyleCnt="3" custScaleX="63755" custScaleY="76452" custLinFactX="5473" custLinFactNeighborX="100000" custLinFactNeighborY="-32357">
        <dgm:presLayoutVars>
          <dgm:bulletEnabled val="1"/>
        </dgm:presLayoutVars>
      </dgm:prSet>
      <dgm:spPr/>
    </dgm:pt>
    <dgm:pt modelId="{84639B1B-CB05-4D52-9313-C7382559D363}" type="pres">
      <dgm:prSet presAssocID="{5C29688D-34CF-4AD6-A8DF-69139D6818B6}" presName="FourConn_2-3" presStyleLbl="fgAccFollowNode1" presStyleIdx="1" presStyleCnt="3" custScaleX="63755" custScaleY="76452" custLinFactY="-5328" custLinFactNeighborX="46708" custLinFactNeighborY="-100000">
        <dgm:presLayoutVars>
          <dgm:bulletEnabled val="1"/>
        </dgm:presLayoutVars>
      </dgm:prSet>
      <dgm:spPr/>
    </dgm:pt>
    <dgm:pt modelId="{7A7671A9-1459-464F-B845-A25BE4CC3893}" type="pres">
      <dgm:prSet presAssocID="{5C29688D-34CF-4AD6-A8DF-69139D6818B6}" presName="FourConn_3-4" presStyleLbl="fgAccFollowNode1" presStyleIdx="2" presStyleCnt="3" custScaleX="67661" custScaleY="81625" custLinFactY="-345" custLinFactNeighborX="-8534" custLinFactNeighborY="-100000">
        <dgm:presLayoutVars>
          <dgm:bulletEnabled val="1"/>
        </dgm:presLayoutVars>
      </dgm:prSet>
      <dgm:spPr/>
    </dgm:pt>
    <dgm:pt modelId="{498941F5-E2F9-4BA7-8A30-35BDFD2684F8}" type="pres">
      <dgm:prSet presAssocID="{5C29688D-34CF-4AD6-A8DF-69139D6818B6}" presName="FourNodes_1_text" presStyleLbl="node1" presStyleIdx="3" presStyleCnt="4">
        <dgm:presLayoutVars>
          <dgm:bulletEnabled val="1"/>
        </dgm:presLayoutVars>
      </dgm:prSet>
      <dgm:spPr/>
    </dgm:pt>
    <dgm:pt modelId="{15E461D9-83BB-45D9-B74E-76CDE1465917}" type="pres">
      <dgm:prSet presAssocID="{5C29688D-34CF-4AD6-A8DF-69139D6818B6}" presName="FourNodes_2_text" presStyleLbl="node1" presStyleIdx="3" presStyleCnt="4">
        <dgm:presLayoutVars>
          <dgm:bulletEnabled val="1"/>
        </dgm:presLayoutVars>
      </dgm:prSet>
      <dgm:spPr/>
    </dgm:pt>
    <dgm:pt modelId="{96CC5E83-588E-4B6A-9938-718ACF7C7AAB}" type="pres">
      <dgm:prSet presAssocID="{5C29688D-34CF-4AD6-A8DF-69139D6818B6}" presName="FourNodes_3_text" presStyleLbl="node1" presStyleIdx="3" presStyleCnt="4">
        <dgm:presLayoutVars>
          <dgm:bulletEnabled val="1"/>
        </dgm:presLayoutVars>
      </dgm:prSet>
      <dgm:spPr/>
    </dgm:pt>
    <dgm:pt modelId="{E79F97B7-85F0-437D-A317-9E211E28F4DD}" type="pres">
      <dgm:prSet presAssocID="{5C29688D-34CF-4AD6-A8DF-69139D6818B6}" presName="FourNodes_4_text" presStyleLbl="node1" presStyleIdx="3" presStyleCnt="4">
        <dgm:presLayoutVars>
          <dgm:bulletEnabled val="1"/>
        </dgm:presLayoutVars>
      </dgm:prSet>
      <dgm:spPr/>
    </dgm:pt>
  </dgm:ptLst>
  <dgm:cxnLst>
    <dgm:cxn modelId="{AEC5F404-3ECF-4466-980F-9CA80280FF97}" type="presOf" srcId="{8ED3A60C-EE48-4E27-A712-5D44B7DF01A2}" destId="{E79F97B7-85F0-437D-A317-9E211E28F4DD}" srcOrd="1" destOrd="1" presId="urn:microsoft.com/office/officeart/2005/8/layout/vProcess5"/>
    <dgm:cxn modelId="{E3D9220E-81B7-4D9C-A692-D92EAA01E5ED}" srcId="{5C29688D-34CF-4AD6-A8DF-69139D6818B6}" destId="{AE6D4156-41FB-4D3B-A9F1-F547252FCC68}" srcOrd="0" destOrd="0" parTransId="{DD4D3669-6240-47D2-A370-32F238A835AA}" sibTransId="{4299A609-F742-4DD0-8B84-A75057B9F3B2}"/>
    <dgm:cxn modelId="{62F3F415-C4DD-41FC-A5F0-C03F11953B6B}" type="presOf" srcId="{6397D6B8-7EF7-432C-B30A-C70CB83C54C5}" destId="{62A650FF-F125-4675-BB8A-55B2C78E67B0}" srcOrd="0" destOrd="0" presId="urn:microsoft.com/office/officeart/2005/8/layout/vProcess5"/>
    <dgm:cxn modelId="{7FAA5D24-7875-4CF5-8B8D-88954B873A6A}" type="presOf" srcId="{5C29688D-34CF-4AD6-A8DF-69139D6818B6}" destId="{327E85D7-4A09-43C1-B779-C902D2B8938D}" srcOrd="0" destOrd="0" presId="urn:microsoft.com/office/officeart/2005/8/layout/vProcess5"/>
    <dgm:cxn modelId="{8BA70A2B-D683-4917-9AB7-998FA2E93647}" type="presOf" srcId="{17C5F527-9E5F-40AA-BB3C-233BFBAE3C1E}" destId="{E79F97B7-85F0-437D-A317-9E211E28F4DD}" srcOrd="1" destOrd="0" presId="urn:microsoft.com/office/officeart/2005/8/layout/vProcess5"/>
    <dgm:cxn modelId="{A22B232C-1FA7-435A-AA4B-F3827BDE3B8B}" srcId="{17C5F527-9E5F-40AA-BB3C-233BFBAE3C1E}" destId="{8ED3A60C-EE48-4E27-A712-5D44B7DF01A2}" srcOrd="0" destOrd="0" parTransId="{61EF66C1-AA64-4376-BE90-236A26CCE5C8}" sibTransId="{76430E07-582D-4264-88EA-AA95C42EF3B1}"/>
    <dgm:cxn modelId="{2DA7D630-0510-415B-BE5E-90D406A8C26C}" type="presOf" srcId="{B3FF38CB-ED30-490C-A2C9-56936EF6059B}" destId="{7A7671A9-1459-464F-B845-A25BE4CC3893}" srcOrd="0" destOrd="0" presId="urn:microsoft.com/office/officeart/2005/8/layout/vProcess5"/>
    <dgm:cxn modelId="{A6C80032-C8D2-4179-9FC6-41040C9DE6AD}" type="presOf" srcId="{AE6D4156-41FB-4D3B-A9F1-F547252FCC68}" destId="{0A89CB12-7A0C-4C28-AF5B-3248CFB58C4F}" srcOrd="0" destOrd="0" presId="urn:microsoft.com/office/officeart/2005/8/layout/vProcess5"/>
    <dgm:cxn modelId="{B0007835-564D-454F-A416-C68B1DBACBD8}" type="presOf" srcId="{4299A609-F742-4DD0-8B84-A75057B9F3B2}" destId="{AF913685-F9C6-4BC3-A0DF-FE1A3C1A26A3}" srcOrd="0" destOrd="0" presId="urn:microsoft.com/office/officeart/2005/8/layout/vProcess5"/>
    <dgm:cxn modelId="{9A919C41-A202-4B04-BF4D-2AE8327B62A0}" type="presOf" srcId="{AE6D4156-41FB-4D3B-A9F1-F547252FCC68}" destId="{498941F5-E2F9-4BA7-8A30-35BDFD2684F8}" srcOrd="1" destOrd="0" presId="urn:microsoft.com/office/officeart/2005/8/layout/vProcess5"/>
    <dgm:cxn modelId="{AA7F8E62-E7BE-4F58-96BE-C297069FA0C6}" type="presOf" srcId="{CBFC927B-8462-4739-88FB-E63E88D8ADC5}" destId="{B67F7B57-6A82-4B28-9BEA-81FF28CE649A}" srcOrd="0" destOrd="0" presId="urn:microsoft.com/office/officeart/2005/8/layout/vProcess5"/>
    <dgm:cxn modelId="{CD8BB74D-798C-414D-B180-0EED77F1B48B}" type="presOf" srcId="{65C68B09-50EB-434D-8E47-161DE39EDCF9}" destId="{96CC5E83-588E-4B6A-9938-718ACF7C7AAB}" srcOrd="1" destOrd="1" presId="urn:microsoft.com/office/officeart/2005/8/layout/vProcess5"/>
    <dgm:cxn modelId="{6F74D857-AC56-4F6C-A3FA-1BEF761EB70E}" type="presOf" srcId="{8ED3A60C-EE48-4E27-A712-5D44B7DF01A2}" destId="{47D82CD6-C121-411D-AACB-8BA5290625EB}" srcOrd="0" destOrd="1" presId="urn:microsoft.com/office/officeart/2005/8/layout/vProcess5"/>
    <dgm:cxn modelId="{31F6049C-BC5B-4A00-B22D-8752856C5BD7}" srcId="{5C29688D-34CF-4AD6-A8DF-69139D6818B6}" destId="{CBFC927B-8462-4739-88FB-E63E88D8ADC5}" srcOrd="1" destOrd="0" parTransId="{B2B391F2-37B8-4373-8ADB-5C7EB9796258}" sibTransId="{8C535FE4-3032-4654-B2C0-5588F162A471}"/>
    <dgm:cxn modelId="{C10C33BC-6016-441F-960F-B5935C0ADB44}" srcId="{5C29688D-34CF-4AD6-A8DF-69139D6818B6}" destId="{6397D6B8-7EF7-432C-B30A-C70CB83C54C5}" srcOrd="2" destOrd="0" parTransId="{A5EF22E4-0A3A-46D0-B72A-01116135BB94}" sibTransId="{B3FF38CB-ED30-490C-A2C9-56936EF6059B}"/>
    <dgm:cxn modelId="{54EE6EBC-5197-405C-9A1F-E6708333FAAC}" srcId="{6397D6B8-7EF7-432C-B30A-C70CB83C54C5}" destId="{65C68B09-50EB-434D-8E47-161DE39EDCF9}" srcOrd="0" destOrd="0" parTransId="{AF98B96C-F664-4C35-90F6-05A2D49323DC}" sibTransId="{AB64B7A4-2C59-4FBB-8721-6380CFED9270}"/>
    <dgm:cxn modelId="{1F80A4CC-7CB0-4CAB-B86D-01C38FA36315}" srcId="{5C29688D-34CF-4AD6-A8DF-69139D6818B6}" destId="{17C5F527-9E5F-40AA-BB3C-233BFBAE3C1E}" srcOrd="3" destOrd="0" parTransId="{1EDDDDC7-11A3-46C5-A07D-E334A784387C}" sibTransId="{305170D1-51B4-4877-B1CF-46B03814C9CE}"/>
    <dgm:cxn modelId="{809192DD-07B2-43F2-8F5C-B388013E49DE}" type="presOf" srcId="{CBFC927B-8462-4739-88FB-E63E88D8ADC5}" destId="{15E461D9-83BB-45D9-B74E-76CDE1465917}" srcOrd="1" destOrd="0" presId="urn:microsoft.com/office/officeart/2005/8/layout/vProcess5"/>
    <dgm:cxn modelId="{972ED1E8-C14F-4E36-B6C9-8A00CAF902C4}" type="presOf" srcId="{17C5F527-9E5F-40AA-BB3C-233BFBAE3C1E}" destId="{47D82CD6-C121-411D-AACB-8BA5290625EB}" srcOrd="0" destOrd="0" presId="urn:microsoft.com/office/officeart/2005/8/layout/vProcess5"/>
    <dgm:cxn modelId="{5B4069EA-0CE0-4AE9-854D-E6882E7435F9}" type="presOf" srcId="{65C68B09-50EB-434D-8E47-161DE39EDCF9}" destId="{62A650FF-F125-4675-BB8A-55B2C78E67B0}" srcOrd="0" destOrd="1" presId="urn:microsoft.com/office/officeart/2005/8/layout/vProcess5"/>
    <dgm:cxn modelId="{4340C8F0-85D5-4411-B0B9-995E9A87800C}" type="presOf" srcId="{6397D6B8-7EF7-432C-B30A-C70CB83C54C5}" destId="{96CC5E83-588E-4B6A-9938-718ACF7C7AAB}" srcOrd="1" destOrd="0" presId="urn:microsoft.com/office/officeart/2005/8/layout/vProcess5"/>
    <dgm:cxn modelId="{9FEFCEF5-34FD-44E5-B267-C0D8F5CA0EE7}" type="presOf" srcId="{8C535FE4-3032-4654-B2C0-5588F162A471}" destId="{84639B1B-CB05-4D52-9313-C7382559D363}" srcOrd="0" destOrd="0" presId="urn:microsoft.com/office/officeart/2005/8/layout/vProcess5"/>
    <dgm:cxn modelId="{18AA0DF4-0AAA-4E69-BF69-E403BF1F912D}" type="presParOf" srcId="{327E85D7-4A09-43C1-B779-C902D2B8938D}" destId="{3C1B0E60-47F0-446D-8F74-784CB2CE6118}" srcOrd="0" destOrd="0" presId="urn:microsoft.com/office/officeart/2005/8/layout/vProcess5"/>
    <dgm:cxn modelId="{6A5E128C-404E-45EA-A42D-B0370D60F4D4}" type="presParOf" srcId="{327E85D7-4A09-43C1-B779-C902D2B8938D}" destId="{0A89CB12-7A0C-4C28-AF5B-3248CFB58C4F}" srcOrd="1" destOrd="0" presId="urn:microsoft.com/office/officeart/2005/8/layout/vProcess5"/>
    <dgm:cxn modelId="{658F28D1-0AD4-49AC-A4FA-4D1D4A92E328}" type="presParOf" srcId="{327E85D7-4A09-43C1-B779-C902D2B8938D}" destId="{B67F7B57-6A82-4B28-9BEA-81FF28CE649A}" srcOrd="2" destOrd="0" presId="urn:microsoft.com/office/officeart/2005/8/layout/vProcess5"/>
    <dgm:cxn modelId="{E41EBEBB-39FA-4970-8517-973000427D26}" type="presParOf" srcId="{327E85D7-4A09-43C1-B779-C902D2B8938D}" destId="{62A650FF-F125-4675-BB8A-55B2C78E67B0}" srcOrd="3" destOrd="0" presId="urn:microsoft.com/office/officeart/2005/8/layout/vProcess5"/>
    <dgm:cxn modelId="{3BF9BFD7-9312-4BB4-8B23-165B66B3275D}" type="presParOf" srcId="{327E85D7-4A09-43C1-B779-C902D2B8938D}" destId="{47D82CD6-C121-411D-AACB-8BA5290625EB}" srcOrd="4" destOrd="0" presId="urn:microsoft.com/office/officeart/2005/8/layout/vProcess5"/>
    <dgm:cxn modelId="{16685096-683D-4F91-BDD9-5DD2EDDA3E5F}" type="presParOf" srcId="{327E85D7-4A09-43C1-B779-C902D2B8938D}" destId="{AF913685-F9C6-4BC3-A0DF-FE1A3C1A26A3}" srcOrd="5" destOrd="0" presId="urn:microsoft.com/office/officeart/2005/8/layout/vProcess5"/>
    <dgm:cxn modelId="{D8F1FFE9-2B79-4B2D-B329-E6734E82921F}" type="presParOf" srcId="{327E85D7-4A09-43C1-B779-C902D2B8938D}" destId="{84639B1B-CB05-4D52-9313-C7382559D363}" srcOrd="6" destOrd="0" presId="urn:microsoft.com/office/officeart/2005/8/layout/vProcess5"/>
    <dgm:cxn modelId="{71DCAC30-8E31-41A0-8450-564EED3988C2}" type="presParOf" srcId="{327E85D7-4A09-43C1-B779-C902D2B8938D}" destId="{7A7671A9-1459-464F-B845-A25BE4CC3893}" srcOrd="7" destOrd="0" presId="urn:microsoft.com/office/officeart/2005/8/layout/vProcess5"/>
    <dgm:cxn modelId="{1E359ACC-0068-414D-B2CC-EEBA3C8333D8}" type="presParOf" srcId="{327E85D7-4A09-43C1-B779-C902D2B8938D}" destId="{498941F5-E2F9-4BA7-8A30-35BDFD2684F8}" srcOrd="8" destOrd="0" presId="urn:microsoft.com/office/officeart/2005/8/layout/vProcess5"/>
    <dgm:cxn modelId="{47CC561F-C841-43DC-BC88-1EFF5E510CD7}" type="presParOf" srcId="{327E85D7-4A09-43C1-B779-C902D2B8938D}" destId="{15E461D9-83BB-45D9-B74E-76CDE1465917}" srcOrd="9" destOrd="0" presId="urn:microsoft.com/office/officeart/2005/8/layout/vProcess5"/>
    <dgm:cxn modelId="{AC76C1FA-756D-4E7E-96C5-D40DCCD22921}" type="presParOf" srcId="{327E85D7-4A09-43C1-B779-C902D2B8938D}" destId="{96CC5E83-588E-4B6A-9938-718ACF7C7AAB}" srcOrd="10" destOrd="0" presId="urn:microsoft.com/office/officeart/2005/8/layout/vProcess5"/>
    <dgm:cxn modelId="{EFA6BF75-9F1A-48A7-A8AD-E1F390E90A81}" type="presParOf" srcId="{327E85D7-4A09-43C1-B779-C902D2B8938D}" destId="{E79F97B7-85F0-437D-A317-9E211E28F4D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ADCCE-E8E6-43B3-8533-288CC5B1EE6D}">
      <dsp:nvSpPr>
        <dsp:cNvPr id="0" name=""/>
        <dsp:cNvSpPr/>
      </dsp:nvSpPr>
      <dsp:spPr>
        <a:xfrm>
          <a:off x="2120497" y="0"/>
          <a:ext cx="1413665" cy="811417"/>
        </a:xfrm>
        <a:prstGeom prst="trapezoid">
          <a:avLst>
            <a:gd name="adj" fmla="val 87111"/>
          </a:avLst>
        </a:prstGeom>
        <a:solidFill>
          <a:srgbClr val="CFB3CD"/>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endParaRPr lang="en-US" sz="1400" kern="1200" dirty="0">
            <a:solidFill>
              <a:schemeClr val="bg1"/>
            </a:solidFill>
            <a:latin typeface="Montserrat" panose="00000500000000000000"/>
          </a:endParaRPr>
        </a:p>
        <a:p>
          <a:pPr marL="0" lvl="0" indent="0" algn="ctr" defTabSz="622300">
            <a:lnSpc>
              <a:spcPct val="100000"/>
            </a:lnSpc>
            <a:spcBef>
              <a:spcPct val="0"/>
            </a:spcBef>
            <a:spcAft>
              <a:spcPts val="0"/>
            </a:spcAft>
            <a:buNone/>
          </a:pPr>
          <a:endParaRPr lang="en-US" sz="1400" kern="1200" dirty="0">
            <a:solidFill>
              <a:schemeClr val="bg1"/>
            </a:solidFill>
            <a:latin typeface="Montserrat" panose="00000500000000000000"/>
          </a:endParaRPr>
        </a:p>
        <a:p>
          <a:pPr marL="0" lvl="0" indent="0" algn="ctr" defTabSz="622300">
            <a:lnSpc>
              <a:spcPct val="100000"/>
            </a:lnSpc>
            <a:spcBef>
              <a:spcPct val="0"/>
            </a:spcBef>
            <a:spcAft>
              <a:spcPts val="0"/>
            </a:spcAft>
            <a:buNone/>
          </a:pPr>
          <a:r>
            <a:rPr lang="en-US" sz="1400" kern="1200" dirty="0">
              <a:solidFill>
                <a:schemeClr val="bg1"/>
              </a:solidFill>
              <a:latin typeface="Montserrat" panose="00000500000000000000"/>
            </a:rPr>
            <a:t>Moderate </a:t>
          </a:r>
        </a:p>
        <a:p>
          <a:pPr marL="0" lvl="0" indent="0" algn="ctr" defTabSz="622300">
            <a:lnSpc>
              <a:spcPct val="90000"/>
            </a:lnSpc>
            <a:spcBef>
              <a:spcPct val="0"/>
            </a:spcBef>
            <a:spcAft>
              <a:spcPct val="35000"/>
            </a:spcAft>
            <a:buNone/>
          </a:pPr>
          <a:r>
            <a:rPr lang="en-US" sz="1400" kern="1200" dirty="0">
              <a:solidFill>
                <a:schemeClr val="bg1"/>
              </a:solidFill>
              <a:latin typeface="Montserrat" panose="00000500000000000000"/>
            </a:rPr>
            <a:t>to severe use</a:t>
          </a:r>
        </a:p>
      </dsp:txBody>
      <dsp:txXfrm>
        <a:off x="2120497" y="0"/>
        <a:ext cx="1413665" cy="811417"/>
      </dsp:txXfrm>
    </dsp:sp>
    <dsp:sp modelId="{D352C384-EF39-47F4-AD4D-E9A142FB4C1F}">
      <dsp:nvSpPr>
        <dsp:cNvPr id="0" name=""/>
        <dsp:cNvSpPr/>
      </dsp:nvSpPr>
      <dsp:spPr>
        <a:xfrm>
          <a:off x="1413665" y="811417"/>
          <a:ext cx="2827330" cy="811417"/>
        </a:xfrm>
        <a:prstGeom prst="trapezoid">
          <a:avLst>
            <a:gd name="adj" fmla="val 87111"/>
          </a:avLst>
        </a:prstGeom>
        <a:solidFill>
          <a:srgbClr val="AC8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ontserrat" panose="00000500000000000000"/>
            </a:rPr>
            <a:t>Risky or problematic use</a:t>
          </a:r>
        </a:p>
      </dsp:txBody>
      <dsp:txXfrm>
        <a:off x="1908447" y="811417"/>
        <a:ext cx="1837764" cy="811417"/>
      </dsp:txXfrm>
    </dsp:sp>
    <dsp:sp modelId="{D2203D2A-90EC-49A9-A198-7780ED99222D}">
      <dsp:nvSpPr>
        <dsp:cNvPr id="0" name=""/>
        <dsp:cNvSpPr/>
      </dsp:nvSpPr>
      <dsp:spPr>
        <a:xfrm>
          <a:off x="706832" y="1622834"/>
          <a:ext cx="4240995" cy="811417"/>
        </a:xfrm>
        <a:prstGeom prst="trapezoid">
          <a:avLst>
            <a:gd name="adj" fmla="val 87111"/>
          </a:avLst>
        </a:prstGeom>
        <a:solidFill>
          <a:srgbClr val="44BAE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ontserrat" panose="00000500000000000000"/>
            </a:rPr>
            <a:t>Low-risk use</a:t>
          </a:r>
        </a:p>
      </dsp:txBody>
      <dsp:txXfrm>
        <a:off x="1449006" y="1622834"/>
        <a:ext cx="2756646" cy="811417"/>
      </dsp:txXfrm>
    </dsp:sp>
    <dsp:sp modelId="{1C4ED446-70D9-48B6-B7C3-BEC2FD0D2378}">
      <dsp:nvSpPr>
        <dsp:cNvPr id="0" name=""/>
        <dsp:cNvSpPr/>
      </dsp:nvSpPr>
      <dsp:spPr>
        <a:xfrm>
          <a:off x="0" y="2434251"/>
          <a:ext cx="5654660" cy="811417"/>
        </a:xfrm>
        <a:prstGeom prst="trapezoid">
          <a:avLst>
            <a:gd name="adj" fmla="val 87111"/>
          </a:avLst>
        </a:prstGeom>
        <a:solidFill>
          <a:srgbClr val="1A547A"/>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ontserrat" panose="00000500000000000000"/>
            </a:rPr>
            <a:t>Abstinence</a:t>
          </a:r>
        </a:p>
      </dsp:txBody>
      <dsp:txXfrm>
        <a:off x="989565" y="2434251"/>
        <a:ext cx="3675529" cy="811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9CB12-7A0C-4C28-AF5B-3248CFB58C4F}">
      <dsp:nvSpPr>
        <dsp:cNvPr id="0" name=""/>
        <dsp:cNvSpPr/>
      </dsp:nvSpPr>
      <dsp:spPr>
        <a:xfrm>
          <a:off x="971324" y="241241"/>
          <a:ext cx="3651829" cy="3966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Raise the subject.</a:t>
          </a:r>
        </a:p>
      </dsp:txBody>
      <dsp:txXfrm>
        <a:off x="982942" y="252859"/>
        <a:ext cx="2763198" cy="373425"/>
      </dsp:txXfrm>
    </dsp:sp>
    <dsp:sp modelId="{B67F7B57-6A82-4B28-9BEA-81FF28CE649A}">
      <dsp:nvSpPr>
        <dsp:cNvPr id="0" name=""/>
        <dsp:cNvSpPr/>
      </dsp:nvSpPr>
      <dsp:spPr>
        <a:xfrm>
          <a:off x="978460" y="830449"/>
          <a:ext cx="3633501" cy="3966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Provide feedback without judgment.</a:t>
          </a:r>
        </a:p>
      </dsp:txBody>
      <dsp:txXfrm>
        <a:off x="990078" y="842067"/>
        <a:ext cx="2799459" cy="373425"/>
      </dsp:txXfrm>
    </dsp:sp>
    <dsp:sp modelId="{62A650FF-F125-4675-BB8A-55B2C78E67B0}">
      <dsp:nvSpPr>
        <dsp:cNvPr id="0" name=""/>
        <dsp:cNvSpPr/>
      </dsp:nvSpPr>
      <dsp:spPr>
        <a:xfrm>
          <a:off x="993181" y="1431228"/>
          <a:ext cx="3624104" cy="836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Enhance motivation.</a:t>
          </a:r>
        </a:p>
        <a:p>
          <a:pPr marL="57150" lvl="1" indent="-57150" algn="l" defTabSz="444500">
            <a:lnSpc>
              <a:spcPct val="90000"/>
            </a:lnSpc>
            <a:spcBef>
              <a:spcPct val="0"/>
            </a:spcBef>
            <a:spcAft>
              <a:spcPct val="15000"/>
            </a:spcAft>
            <a:buChar char="•"/>
          </a:pPr>
          <a:r>
            <a:rPr lang="en-US" sz="1000" kern="1200" dirty="0"/>
            <a:t>“One a scale of 1 to 10, how ready are you to stop using, cut back, or enroll in a program?” … “Why didn’t you pick a lower number?”</a:t>
          </a:r>
        </a:p>
      </dsp:txBody>
      <dsp:txXfrm>
        <a:off x="1017675" y="1455722"/>
        <a:ext cx="2770936" cy="787304"/>
      </dsp:txXfrm>
    </dsp:sp>
    <dsp:sp modelId="{47D82CD6-C121-411D-AACB-8BA5290625EB}">
      <dsp:nvSpPr>
        <dsp:cNvPr id="0" name=""/>
        <dsp:cNvSpPr/>
      </dsp:nvSpPr>
      <dsp:spPr>
        <a:xfrm>
          <a:off x="993298" y="2454033"/>
          <a:ext cx="3645395" cy="7102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Negotiate a goal.</a:t>
          </a:r>
        </a:p>
        <a:p>
          <a:pPr marL="57150" lvl="1" indent="-57150" algn="l" defTabSz="444500">
            <a:lnSpc>
              <a:spcPct val="90000"/>
            </a:lnSpc>
            <a:spcBef>
              <a:spcPct val="0"/>
            </a:spcBef>
            <a:spcAft>
              <a:spcPct val="15000"/>
            </a:spcAft>
            <a:buChar char="•"/>
          </a:pPr>
          <a:r>
            <a:rPr lang="en-US" sz="1000" kern="1200" dirty="0"/>
            <a:t>Meet the patient “where they are” and try to make a goal that is acceptable to them.</a:t>
          </a:r>
        </a:p>
      </dsp:txBody>
      <dsp:txXfrm>
        <a:off x="1014100" y="2474835"/>
        <a:ext cx="2790330" cy="668634"/>
      </dsp:txXfrm>
    </dsp:sp>
    <dsp:sp modelId="{AF913685-F9C6-4BC3-A0DF-FE1A3C1A26A3}">
      <dsp:nvSpPr>
        <dsp:cNvPr id="0" name=""/>
        <dsp:cNvSpPr/>
      </dsp:nvSpPr>
      <dsp:spPr>
        <a:xfrm>
          <a:off x="4027832" y="528636"/>
          <a:ext cx="346565" cy="41558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105809" y="528636"/>
        <a:ext cx="190611" cy="329810"/>
      </dsp:txXfrm>
    </dsp:sp>
    <dsp:sp modelId="{84639B1B-CB05-4D52-9313-C7382559D363}">
      <dsp:nvSpPr>
        <dsp:cNvPr id="0" name=""/>
        <dsp:cNvSpPr/>
      </dsp:nvSpPr>
      <dsp:spPr>
        <a:xfrm>
          <a:off x="4034980" y="1120319"/>
          <a:ext cx="346565" cy="41558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112957" y="1120319"/>
        <a:ext cx="190611" cy="329810"/>
      </dsp:txXfrm>
    </dsp:sp>
    <dsp:sp modelId="{7A7671A9-1459-464F-B845-A25BE4CC3893}">
      <dsp:nvSpPr>
        <dsp:cNvPr id="0" name=""/>
        <dsp:cNvSpPr/>
      </dsp:nvSpPr>
      <dsp:spPr>
        <a:xfrm>
          <a:off x="4045788" y="2121692"/>
          <a:ext cx="367798" cy="44370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128543" y="2121692"/>
        <a:ext cx="202288" cy="35267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features/costsofdrinking/index.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u.edu/bniart/"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integration.samhsa.gov/clinical-practice/sbirt" TargetMode="External"/><Relationship Id="rId4" Type="http://schemas.openxmlformats.org/officeDocument/2006/relationships/hyperlink" Target="https://medicine.yale.edu/sbir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8d0692b9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78d0692b90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78d0692b90_2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RASS and SAS may be more appropriate for ICU settings as they don’t require patient participation.</a:t>
            </a:r>
          </a:p>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74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Past h/o AWS, DTs, as well as family history of AWS (not in PAWS) are strong predictors of the development of AWS.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PAWSS is this is the most evidence-based instrument to predict complicated withdrawal. </a:t>
            </a:r>
            <a:r>
              <a:rPr lang="en-US" sz="1100" b="0" i="0" u="none" strike="noStrike" cap="none" dirty="0">
                <a:solidFill>
                  <a:srgbClr val="000000"/>
                </a:solidFill>
                <a:latin typeface="Arial"/>
                <a:ea typeface="Arial"/>
                <a:cs typeface="Arial"/>
                <a:sym typeface="Arial"/>
              </a:rPr>
              <a:t>(90% sensitivity)</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Reference: </a:t>
            </a:r>
            <a:r>
              <a:rPr lang="en-US" dirty="0"/>
              <a:t>Maldonado et al. </a:t>
            </a:r>
            <a:r>
              <a:rPr lang="en-US" i="1" dirty="0"/>
              <a:t>Alcohol and Alcoholism</a:t>
            </a:r>
            <a:r>
              <a:rPr lang="en-US" dirty="0"/>
              <a:t>. 2015</a:t>
            </a:r>
          </a:p>
          <a:p>
            <a:pPr marL="0" lvl="0" indent="0" algn="l" rtl="0">
              <a:spcBef>
                <a:spcPts val="0"/>
              </a:spcBef>
              <a:spcAft>
                <a:spcPts val="0"/>
              </a:spcAft>
              <a:buNone/>
            </a:pPr>
            <a:r>
              <a:rPr lang="en-US" dirty="0"/>
              <a:t>Available on MD Calc</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5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57070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59331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865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97476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369542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19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Benzos</a:t>
            </a: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First line treatment for all AWS, particularly for anyone with history of severe AWS, AWS seizure, or DTs.</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benzos have been shown to be more effective than others but some are likely more rewarding/addictive.  Also, time to onset, peak, and metabolism should be considered. (e.g. fast onset for initial treatment; avoid repeated doses of benzos with slow peak concentration because staked doses could result in overmedicating/oversedation;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For the next few slides:</a:t>
            </a:r>
            <a:endParaRPr lang="en-US" dirty="0"/>
          </a:p>
          <a:p>
            <a:pPr marL="0" lvl="0" indent="0" algn="l" rtl="0">
              <a:spcBef>
                <a:spcPts val="0"/>
              </a:spcBef>
              <a:spcAft>
                <a:spcPts val="0"/>
              </a:spcAft>
              <a:buNone/>
            </a:pPr>
            <a:r>
              <a:rPr lang="en-US" sz="1100" b="1" dirty="0">
                <a:solidFill>
                  <a:schemeClr val="dk1"/>
                </a:solidFill>
                <a:latin typeface="Calibri"/>
                <a:ea typeface="Calibri"/>
                <a:cs typeface="Calibri"/>
                <a:sym typeface="Calibri"/>
              </a:rPr>
              <a:t>Benzo choice for immediate stabilization should have a rapid </a:t>
            </a:r>
            <a:r>
              <a:rPr lang="en-US" sz="1100" dirty="0">
                <a:solidFill>
                  <a:schemeClr val="dk1"/>
                </a:solidFill>
                <a:latin typeface="Calibri"/>
                <a:ea typeface="Calibri"/>
                <a:cs typeface="Calibri"/>
                <a:sym typeface="Calibri"/>
              </a:rPr>
              <a:t>onset and peak, such as Midazolam (IV/IM) or diazepam (IV only). Diazepam IV is ideal because rapid onset and long acting to serve as initial treatment and basal treatment..</a:t>
            </a:r>
            <a:endParaRPr lang="en-US" dirty="0"/>
          </a:p>
          <a:p>
            <a:pPr marL="0" lvl="0" indent="0" algn="l" rtl="0">
              <a:spcBef>
                <a:spcPts val="0"/>
              </a:spcBef>
              <a:spcAft>
                <a:spcPts val="0"/>
              </a:spcAft>
              <a:buNone/>
            </a:pPr>
            <a:endParaRPr lang="en-US"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For prophylaxis or treatment when immediate stabilization is not necessary. </a:t>
            </a:r>
            <a:r>
              <a:rPr lang="en-US" sz="1100" b="0" dirty="0">
                <a:solidFill>
                  <a:schemeClr val="dk1"/>
                </a:solidFill>
                <a:latin typeface="Calibri"/>
                <a:ea typeface="Calibri"/>
                <a:cs typeface="Calibri"/>
                <a:sym typeface="Calibri"/>
              </a:rPr>
              <a:t>The benzo of choice should have a longer </a:t>
            </a:r>
            <a:r>
              <a:rPr lang="en-US" sz="1100" dirty="0">
                <a:solidFill>
                  <a:schemeClr val="dk1"/>
                </a:solidFill>
                <a:latin typeface="Calibri"/>
                <a:ea typeface="Calibri"/>
                <a:cs typeface="Calibri"/>
                <a:sym typeface="Calibri"/>
              </a:rPr>
              <a:t>acting with active metabolites to produce long effect and “</a:t>
            </a:r>
            <a:r>
              <a:rPr lang="en-US" sz="1100" dirty="0" err="1">
                <a:solidFill>
                  <a:schemeClr val="dk1"/>
                </a:solidFill>
                <a:latin typeface="Calibri"/>
                <a:ea typeface="Calibri"/>
                <a:cs typeface="Calibri"/>
                <a:sym typeface="Calibri"/>
              </a:rPr>
              <a:t>autotaper</a:t>
            </a:r>
            <a:r>
              <a:rPr lang="en-US" sz="1100" dirty="0">
                <a:solidFill>
                  <a:schemeClr val="dk1"/>
                </a:solidFill>
                <a:latin typeface="Calibri"/>
                <a:ea typeface="Calibri"/>
                <a:cs typeface="Calibri"/>
                <a:sym typeface="Calibri"/>
              </a:rPr>
              <a:t>” effect with less risk of rebound withdrawal (e.g., chlordiazepoxide).</a:t>
            </a:r>
            <a:endParaRPr lang="en-US" dirty="0"/>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b="1" dirty="0">
                <a:solidFill>
                  <a:schemeClr val="dk1"/>
                </a:solidFill>
                <a:latin typeface="Calibri"/>
                <a:ea typeface="Calibri"/>
                <a:cs typeface="Calibri"/>
                <a:sym typeface="Calibri"/>
              </a:rPr>
              <a:t>Patients with severe liver function impairment:  </a:t>
            </a:r>
            <a:r>
              <a:rPr lang="en-US" sz="1100" dirty="0">
                <a:solidFill>
                  <a:schemeClr val="dk1"/>
                </a:solidFill>
                <a:latin typeface="Calibri"/>
                <a:ea typeface="Calibri"/>
                <a:cs typeface="Calibri"/>
                <a:sym typeface="Calibri"/>
              </a:rPr>
              <a:t>Use benzos that are less dependent on hepatic metabolism (e.g., lorazepam), particularly if active liver failure, encephalopathy, dementia, and in older patients.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lvl="0" indent="0" algn="l" rtl="0">
              <a:spcBef>
                <a:spcPts val="0"/>
              </a:spcBef>
              <a:spcAft>
                <a:spcPts val="0"/>
              </a:spcAft>
              <a:buNone/>
            </a:pPr>
            <a:r>
              <a:rPr lang="en-US" sz="1050" u="sng" dirty="0">
                <a:solidFill>
                  <a:schemeClr val="dk1"/>
                </a:solidFill>
                <a:latin typeface="Calibri"/>
                <a:ea typeface="Calibri"/>
                <a:cs typeface="Calibri"/>
                <a:sym typeface="Calibri"/>
              </a:rPr>
              <a:t>Reference: many individual references. The following </a:t>
            </a:r>
            <a:r>
              <a:rPr lang="en-US" sz="1050" dirty="0">
                <a:solidFill>
                  <a:schemeClr val="dk1"/>
                </a:solidFill>
                <a:latin typeface="Calibri"/>
                <a:ea typeface="Calibri"/>
                <a:cs typeface="Calibri"/>
                <a:sym typeface="Calibri"/>
              </a:rPr>
              <a:t>summarize many sources of data related to alcohol pathophysiology and management of withdrawal, AUD, and other complications: </a:t>
            </a:r>
            <a:endParaRPr lang="en-US" sz="105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a:t>
            </a:r>
          </a:p>
          <a:p>
            <a:pPr marL="0" lvl="0" indent="0" algn="l" rtl="0">
              <a:spcBef>
                <a:spcPts val="0"/>
              </a:spcBef>
              <a:spcAft>
                <a:spcPts val="0"/>
              </a:spcAft>
              <a:buNone/>
            </a:pPr>
            <a:r>
              <a:rPr lang="en-US" sz="1050" dirty="0" err="1">
                <a:solidFill>
                  <a:schemeClr val="dk1"/>
                </a:solidFill>
                <a:latin typeface="Calibri"/>
                <a:cs typeface="Calibri"/>
                <a:sym typeface="Calibri"/>
              </a:rPr>
              <a:t>Soyka</a:t>
            </a:r>
            <a:r>
              <a:rPr lang="en-US" sz="1050" dirty="0">
                <a:solidFill>
                  <a:schemeClr val="dk1"/>
                </a:solidFill>
                <a:latin typeface="Calibri"/>
                <a:cs typeface="Calibri"/>
                <a:sym typeface="Calibri"/>
              </a:rPr>
              <a:t> et al. (2016) WFSBP Treatment Guidelines for biological treatment of substance use and related disorders, part 1: Alcoholism, first revision</a:t>
            </a:r>
            <a:endParaRPr lang="en-US" dirty="0"/>
          </a:p>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751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dirty="0"/>
              <a:t>Mason 2018 </a:t>
            </a:r>
            <a:r>
              <a:rPr lang="en-US" i="1" dirty="0"/>
              <a:t>Expert </a:t>
            </a:r>
            <a:r>
              <a:rPr lang="en-US" i="1" dirty="0" err="1"/>
              <a:t>Opin</a:t>
            </a:r>
            <a:r>
              <a:rPr lang="en-US" i="1" dirty="0"/>
              <a:t> </a:t>
            </a:r>
            <a:r>
              <a:rPr lang="en-US" i="1" dirty="0" err="1"/>
              <a:t>Investig</a:t>
            </a:r>
            <a:r>
              <a:rPr lang="en-US" i="1" dirty="0"/>
              <a:t> Drugs – (</a:t>
            </a:r>
            <a:r>
              <a:rPr lang="en-US" dirty="0"/>
              <a:t>Gabapentin) </a:t>
            </a:r>
          </a:p>
          <a:p>
            <a:pPr marL="0" lvl="0" indent="0" algn="l" rtl="0">
              <a:spcBef>
                <a:spcPts val="0"/>
              </a:spcBef>
              <a:spcAft>
                <a:spcPts val="0"/>
              </a:spcAft>
              <a:buNone/>
            </a:pPr>
            <a:r>
              <a:rPr lang="en-US" dirty="0"/>
              <a:t>Leung 2019 </a:t>
            </a:r>
            <a:r>
              <a:rPr lang="en-US" i="1" dirty="0"/>
              <a:t>Psychosomatics – </a:t>
            </a:r>
            <a:r>
              <a:rPr lang="en-US" i="0" dirty="0"/>
              <a:t>(Gabapentin)</a:t>
            </a:r>
          </a:p>
          <a:p>
            <a:pPr marL="0" lvl="0" indent="0" algn="l" rtl="0">
              <a:spcBef>
                <a:spcPts val="0"/>
              </a:spcBef>
              <a:spcAft>
                <a:spcPts val="0"/>
              </a:spcAft>
              <a:buNone/>
            </a:pPr>
            <a:r>
              <a:rPr lang="en-US" sz="1100" dirty="0">
                <a:solidFill>
                  <a:schemeClr val="dk1"/>
                </a:solidFill>
                <a:latin typeface="Calibri"/>
                <a:ea typeface="Calibri"/>
                <a:cs typeface="Calibri"/>
                <a:sym typeface="Calibri"/>
              </a:rPr>
              <a:t>Reviews: </a:t>
            </a:r>
            <a:r>
              <a:rPr lang="en-US" sz="1100" dirty="0" err="1">
                <a:solidFill>
                  <a:schemeClr val="dk1"/>
                </a:solidFill>
                <a:latin typeface="Calibri"/>
                <a:ea typeface="Calibri"/>
                <a:cs typeface="Calibri"/>
                <a:sym typeface="Calibri"/>
              </a:rPr>
              <a:t>Goldfrank’s</a:t>
            </a:r>
            <a:r>
              <a:rPr lang="en-US" sz="1100" dirty="0">
                <a:solidFill>
                  <a:schemeClr val="dk1"/>
                </a:solidFill>
                <a:latin typeface="Calibri"/>
                <a:ea typeface="Calibri"/>
                <a:cs typeface="Calibri"/>
                <a:sym typeface="Calibri"/>
              </a:rPr>
              <a:t> Toxicology; </a:t>
            </a:r>
            <a:r>
              <a:rPr lang="en-US" sz="1100" dirty="0" err="1">
                <a:solidFill>
                  <a:schemeClr val="dk1"/>
                </a:solidFill>
                <a:latin typeface="Calibri"/>
                <a:cs typeface="Calibri"/>
                <a:sym typeface="Calibri"/>
              </a:rPr>
              <a:t>Soyka</a:t>
            </a:r>
            <a:r>
              <a:rPr lang="en-US" sz="1100" dirty="0">
                <a:solidFill>
                  <a:schemeClr val="dk1"/>
                </a:solidFill>
                <a:latin typeface="Calibri"/>
                <a:cs typeface="Calibri"/>
                <a:sym typeface="Calibri"/>
              </a:rPr>
              <a:t> et al 2016</a:t>
            </a:r>
            <a:endParaRPr lang="en-US" dirty="0"/>
          </a:p>
        </p:txBody>
      </p:sp>
    </p:spTree>
    <p:extLst>
      <p:ext uri="{BB962C8B-B14F-4D97-AF65-F5344CB8AC3E}">
        <p14:creationId xmlns:p14="http://schemas.microsoft.com/office/powerpoint/2010/main" val="57648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8d0692b90_2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78d0692b90_2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78d0692b90_2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505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George </a:t>
            </a:r>
            <a:r>
              <a:rPr lang="en-US" dirty="0" err="1"/>
              <a:t>Koob’s</a:t>
            </a:r>
            <a:r>
              <a:rPr lang="en-US" dirty="0"/>
              <a:t> </a:t>
            </a:r>
            <a:r>
              <a:rPr lang="en-US" dirty="0" err="1"/>
              <a:t>Youtube</a:t>
            </a:r>
            <a:r>
              <a:rPr lang="en-US" dirty="0"/>
              <a:t> is excellent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Nora Volkow articles</a:t>
            </a:r>
          </a:p>
          <a:p>
            <a:pPr marL="0" lvl="0" indent="0" algn="l" rtl="0">
              <a:spcBef>
                <a:spcPts val="0"/>
              </a:spcBef>
              <a:spcAft>
                <a:spcPts val="0"/>
              </a:spcAft>
              <a:buNone/>
            </a:pPr>
            <a:endParaRPr lang="en-US" dirty="0"/>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47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Naltrexone</a:t>
            </a:r>
            <a:r>
              <a:rPr lang="en-US" sz="1100" dirty="0">
                <a:solidFill>
                  <a:schemeClr val="dk1"/>
                </a:solidFill>
                <a:latin typeface="Calibri"/>
                <a:ea typeface="Calibri"/>
                <a:cs typeface="Calibri"/>
                <a:sym typeface="Calibri"/>
              </a:rPr>
              <a:t> is an option to reduce cravings for the treatment of  AUD; it does not treat AWS. As it is an opioid receptor antagonist (acts like naloxone), t must not be given to anyone with opioid use, dependence, or requirements. It is a great choice for someone with OUD in full remission and not on opioid agonist treatment (BUP or MMT).  If you are uncertain about opioid use, you can confirm by doing a naloxone challenge prior to administering.  Also, caution in anyone with severe liver disease (not recommended for anyone with AST or ALT more than 5x upper limit of normal = </a:t>
            </a:r>
            <a:r>
              <a:rPr lang="en-US" sz="1100" dirty="0" err="1">
                <a:solidFill>
                  <a:schemeClr val="dk1"/>
                </a:solidFill>
                <a:latin typeface="Calibri"/>
                <a:ea typeface="Calibri"/>
                <a:cs typeface="Calibri"/>
                <a:sym typeface="Calibri"/>
              </a:rPr>
              <a:t>approx</a:t>
            </a:r>
            <a:r>
              <a:rPr lang="en-US" sz="1100" dirty="0">
                <a:solidFill>
                  <a:schemeClr val="dk1"/>
                </a:solidFill>
                <a:latin typeface="Calibri"/>
                <a:ea typeface="Calibri"/>
                <a:cs typeface="Calibri"/>
                <a:sym typeface="Calibri"/>
              </a:rPr>
              <a:t> 200).  </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No sedation risk. No abuse risk. May continue to drink while taking.</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Dose 50mg po </a:t>
            </a:r>
            <a:r>
              <a:rPr lang="en-US" sz="1100" dirty="0" err="1">
                <a:solidFill>
                  <a:schemeClr val="dk1"/>
                </a:solidFill>
                <a:latin typeface="Calibri"/>
                <a:ea typeface="Calibri"/>
                <a:cs typeface="Calibri"/>
                <a:sym typeface="Calibri"/>
              </a:rPr>
              <a:t>qday</a:t>
            </a:r>
            <a:r>
              <a:rPr lang="en-US" sz="1100" dirty="0">
                <a:solidFill>
                  <a:schemeClr val="dk1"/>
                </a:solidFill>
                <a:latin typeface="Calibri"/>
                <a:ea typeface="Calibri"/>
                <a:cs typeface="Calibri"/>
                <a:sym typeface="Calibri"/>
              </a:rPr>
              <a:t> or long acting injection 380mg q28days.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References:</a:t>
            </a:r>
          </a:p>
          <a:p>
            <a:pPr marL="0" lvl="0" indent="0" algn="l" rtl="0">
              <a:spcBef>
                <a:spcPts val="0"/>
              </a:spcBef>
              <a:spcAft>
                <a:spcPts val="0"/>
              </a:spcAft>
              <a:buNone/>
            </a:pPr>
            <a:r>
              <a:rPr lang="en-US" dirty="0" err="1"/>
              <a:t>Kranzler</a:t>
            </a:r>
            <a:r>
              <a:rPr lang="en-US" dirty="0"/>
              <a:t> et al. JAMA 2018. Diagnosis and Pharmacotherapy of Alcohol Use Disorder (Review)</a:t>
            </a:r>
          </a:p>
          <a:p>
            <a:pPr marL="0" lvl="0" indent="0" algn="l" rtl="0">
              <a:spcBef>
                <a:spcPts val="0"/>
              </a:spcBef>
              <a:spcAft>
                <a:spcPts val="0"/>
              </a:spcAft>
              <a:buNone/>
            </a:pPr>
            <a:r>
              <a:rPr lang="en-US" dirty="0"/>
              <a:t>Additional subsequent trials support Gabapentin (</a:t>
            </a:r>
            <a:r>
              <a:rPr lang="en-US" sz="1050" b="0" i="0" u="none" strike="noStrike" cap="none" dirty="0" err="1">
                <a:solidFill>
                  <a:srgbClr val="000000"/>
                </a:solidFill>
                <a:effectLst/>
                <a:latin typeface="Arial"/>
                <a:ea typeface="Arial"/>
                <a:cs typeface="Arial"/>
                <a:sym typeface="Arial"/>
              </a:rPr>
              <a:t>Rentsch</a:t>
            </a:r>
            <a:r>
              <a:rPr lang="en-US" sz="1050" b="0" i="0" u="none" strike="noStrike" cap="none" dirty="0">
                <a:solidFill>
                  <a:srgbClr val="000000"/>
                </a:solidFill>
                <a:effectLst/>
                <a:latin typeface="Arial"/>
                <a:ea typeface="Arial"/>
                <a:cs typeface="Arial"/>
                <a:sym typeface="Arial"/>
              </a:rPr>
              <a:t> et al. 2019)</a:t>
            </a:r>
            <a:endParaRPr lang="en-US" dirty="0"/>
          </a:p>
          <a:p>
            <a:pPr marL="0" lvl="0" indent="0" algn="l" rtl="0">
              <a:spcBef>
                <a:spcPts val="0"/>
              </a:spcBef>
              <a:spcAft>
                <a:spcPts val="0"/>
              </a:spcAft>
              <a:buNone/>
            </a:pPr>
            <a:r>
              <a:rPr lang="en-US" dirty="0"/>
              <a:t>Up to Date articles by </a:t>
            </a:r>
            <a:r>
              <a:rPr lang="en-US" dirty="0" err="1"/>
              <a:t>Saitz</a:t>
            </a:r>
            <a:r>
              <a:rPr lang="en-US" dirty="0"/>
              <a:t> and Hoffman provide </a:t>
            </a:r>
            <a:r>
              <a:rPr lang="en-US" dirty="0" err="1"/>
              <a:t>refrerenced</a:t>
            </a:r>
            <a:r>
              <a:rPr lang="en-US" dirty="0"/>
              <a:t> reviews.</a:t>
            </a:r>
          </a:p>
          <a:p>
            <a:pPr marL="0" lvl="0" indent="0" algn="l" rtl="0">
              <a:spcBef>
                <a:spcPts val="0"/>
              </a:spcBef>
              <a:spcAft>
                <a:spcPts val="0"/>
              </a:spcAft>
              <a:buNone/>
            </a:pPr>
            <a:r>
              <a:rPr lang="en-US" dirty="0"/>
              <a:t>Naltrexone in ED patients (McCormack)</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83861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References:</a:t>
            </a:r>
          </a:p>
          <a:p>
            <a:pPr marL="0" lvl="0" indent="0" algn="l" rtl="0">
              <a:spcBef>
                <a:spcPts val="0"/>
              </a:spcBef>
              <a:spcAft>
                <a:spcPts val="0"/>
              </a:spcAft>
              <a:buNone/>
            </a:pPr>
            <a:r>
              <a:rPr lang="en-US" dirty="0" err="1"/>
              <a:t>Kranzler</a:t>
            </a:r>
            <a:r>
              <a:rPr lang="en-US" dirty="0"/>
              <a:t> et al. JAMA 2018. Diagnosis and Pharmacotherapy of Alcohol Use Disorder (Review)</a:t>
            </a:r>
          </a:p>
          <a:p>
            <a:pPr marL="0" lvl="0" indent="0" algn="l" rtl="0">
              <a:spcBef>
                <a:spcPts val="0"/>
              </a:spcBef>
              <a:spcAft>
                <a:spcPts val="0"/>
              </a:spcAft>
              <a:buNone/>
            </a:pPr>
            <a:r>
              <a:rPr lang="en-US" dirty="0"/>
              <a:t>Additional subsequent trials support Gabapentin (</a:t>
            </a:r>
            <a:r>
              <a:rPr lang="en-US" sz="1100" b="0" i="0" u="none" strike="noStrike" cap="none" dirty="0" err="1">
                <a:solidFill>
                  <a:srgbClr val="000000"/>
                </a:solidFill>
                <a:effectLst/>
                <a:latin typeface="Arial"/>
                <a:ea typeface="Arial"/>
                <a:cs typeface="Arial"/>
                <a:sym typeface="Arial"/>
              </a:rPr>
              <a:t>Rentsch</a:t>
            </a:r>
            <a:r>
              <a:rPr lang="en-US" sz="1100" b="0" i="0" u="none" strike="noStrike" cap="none" dirty="0">
                <a:solidFill>
                  <a:srgbClr val="000000"/>
                </a:solidFill>
                <a:effectLst/>
                <a:latin typeface="Arial"/>
                <a:ea typeface="Arial"/>
                <a:cs typeface="Arial"/>
                <a:sym typeface="Arial"/>
              </a:rPr>
              <a:t> et al. 2019)</a:t>
            </a:r>
            <a:endParaRPr lang="en-US" dirty="0"/>
          </a:p>
          <a:p>
            <a:pPr marL="0" lvl="0" indent="0" algn="l" rtl="0">
              <a:spcBef>
                <a:spcPts val="0"/>
              </a:spcBef>
              <a:spcAft>
                <a:spcPts val="0"/>
              </a:spcAft>
              <a:buNone/>
            </a:pPr>
            <a:r>
              <a:rPr lang="en-US" dirty="0"/>
              <a:t>Up to Date articles by </a:t>
            </a:r>
            <a:r>
              <a:rPr lang="en-US" dirty="0" err="1"/>
              <a:t>Saitz</a:t>
            </a:r>
            <a:r>
              <a:rPr lang="en-US" dirty="0"/>
              <a:t> and Hoffman provide </a:t>
            </a:r>
            <a:r>
              <a:rPr lang="en-US" dirty="0" err="1"/>
              <a:t>refrerenced</a:t>
            </a:r>
            <a:r>
              <a:rPr lang="en-US" dirty="0"/>
              <a:t> reviews.</a:t>
            </a:r>
          </a:p>
          <a:p>
            <a:pPr marL="0" lvl="0" indent="0" algn="l" rtl="0">
              <a:spcBef>
                <a:spcPts val="0"/>
              </a:spcBef>
              <a:spcAft>
                <a:spcPts val="0"/>
              </a:spcAft>
              <a:buNone/>
            </a:pPr>
            <a:r>
              <a:rPr lang="en-US" dirty="0"/>
              <a:t>Naltrexone in ED patients (McCormack)</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824911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Counseling: </a:t>
            </a:r>
            <a:r>
              <a:rPr lang="en-US" dirty="0"/>
              <a:t>some types of counseling that have been shown to help people with alcohol problems:</a:t>
            </a:r>
          </a:p>
          <a:p>
            <a:pPr marL="552450" lvl="1" indent="-171450" algn="l" rtl="0">
              <a:spcBef>
                <a:spcPts val="0"/>
              </a:spcBef>
              <a:spcAft>
                <a:spcPts val="0"/>
              </a:spcAft>
              <a:buClr>
                <a:schemeClr val="dk1"/>
              </a:buClr>
              <a:buSzPts val="1200"/>
              <a:buFont typeface="Arial" panose="020B0604020202020204" pitchFamily="34" charset="0"/>
              <a:buChar char="•"/>
            </a:pPr>
            <a:r>
              <a:rPr lang="en-US" dirty="0"/>
              <a:t>Cognitive-Behavioral Therapy</a:t>
            </a:r>
          </a:p>
          <a:p>
            <a:pPr marL="552450" lvl="1" indent="-171450" algn="l" rtl="0">
              <a:spcBef>
                <a:spcPts val="0"/>
              </a:spcBef>
              <a:spcAft>
                <a:spcPts val="0"/>
              </a:spcAft>
              <a:buClr>
                <a:schemeClr val="dk1"/>
              </a:buClr>
              <a:buSzPts val="1200"/>
              <a:buFont typeface="Arial" panose="020B0604020202020204" pitchFamily="34" charset="0"/>
              <a:buChar char="•"/>
            </a:pPr>
            <a:r>
              <a:rPr lang="en-US" dirty="0"/>
              <a:t>Motivational Enhancement Therapy</a:t>
            </a:r>
          </a:p>
          <a:p>
            <a:pPr marL="552450" lvl="1" indent="-171450" algn="l" rtl="0">
              <a:spcBef>
                <a:spcPts val="0"/>
              </a:spcBef>
              <a:spcAft>
                <a:spcPts val="0"/>
              </a:spcAft>
              <a:buClr>
                <a:schemeClr val="dk1"/>
              </a:buClr>
              <a:buSzPts val="1200"/>
              <a:buFont typeface="Arial" panose="020B0604020202020204" pitchFamily="34" charset="0"/>
              <a:buChar char="•"/>
            </a:pPr>
            <a:r>
              <a:rPr lang="en-US" dirty="0"/>
              <a:t>Marital or Family Counseling</a:t>
            </a:r>
          </a:p>
          <a:p>
            <a:pPr marL="514350" lvl="0" indent="-457200" algn="l" rtl="0">
              <a:spcBef>
                <a:spcPts val="0"/>
              </a:spcBef>
              <a:spcAft>
                <a:spcPts val="0"/>
              </a:spcAft>
              <a:buNone/>
            </a:pPr>
            <a:r>
              <a:rPr lang="en-US" dirty="0"/>
              <a:t>Counseling can be combined with medications or support groups.</a:t>
            </a:r>
          </a:p>
          <a:p>
            <a:pPr marL="514350" lvl="0" indent="-457200" algn="l" rtl="0">
              <a:spcBef>
                <a:spcPts val="0"/>
              </a:spcBef>
              <a:spcAft>
                <a:spcPts val="0"/>
              </a:spcAft>
              <a:buNone/>
            </a:pPr>
            <a:r>
              <a:rPr lang="en-US" dirty="0"/>
              <a:t>Costs may or may not be covered by insurance.</a:t>
            </a:r>
          </a:p>
          <a:p>
            <a:pPr marL="514350" lvl="0" indent="-457200" algn="l" rtl="0">
              <a:spcBef>
                <a:spcPts val="0"/>
              </a:spcBef>
              <a:spcAft>
                <a:spcPts val="0"/>
              </a:spcAft>
              <a:buNone/>
            </a:pPr>
            <a:endParaRPr lang="en-US" dirty="0"/>
          </a:p>
          <a:p>
            <a:pPr marL="514350" lvl="0" indent="-457200" algn="l" rtl="0">
              <a:spcBef>
                <a:spcPts val="0"/>
              </a:spcBef>
              <a:spcAft>
                <a:spcPts val="0"/>
              </a:spcAft>
              <a:buNone/>
            </a:pPr>
            <a:endParaRPr lang="en-US" dirty="0"/>
          </a:p>
          <a:p>
            <a:pPr marL="514350" lvl="0" indent="-457200" algn="l" rtl="0">
              <a:spcBef>
                <a:spcPts val="0"/>
              </a:spcBef>
              <a:spcAft>
                <a:spcPts val="0"/>
              </a:spcAft>
              <a:buNone/>
            </a:pPr>
            <a:r>
              <a:rPr lang="en-US" sz="1100" u="sng" dirty="0">
                <a:solidFill>
                  <a:schemeClr val="dk1"/>
                </a:solidFill>
                <a:latin typeface="Calibri"/>
                <a:cs typeface="Calibri"/>
                <a:sym typeface="Calibri"/>
              </a:rPr>
              <a:t>References:</a:t>
            </a:r>
            <a:r>
              <a:rPr lang="en-US" sz="1100" dirty="0">
                <a:solidFill>
                  <a:schemeClr val="dk1"/>
                </a:solidFill>
                <a:latin typeface="Calibri"/>
                <a:cs typeface="Calibri"/>
                <a:sym typeface="Calibri"/>
              </a:rPr>
              <a:t> Many options, including summary in </a:t>
            </a:r>
            <a:r>
              <a:rPr lang="en-US" sz="1100" dirty="0" err="1">
                <a:solidFill>
                  <a:schemeClr val="dk1"/>
                </a:solidFill>
                <a:latin typeface="Calibri"/>
                <a:cs typeface="Calibri"/>
                <a:sym typeface="Calibri"/>
              </a:rPr>
              <a:t>Soyka</a:t>
            </a:r>
            <a:r>
              <a:rPr lang="en-US" sz="1100" dirty="0">
                <a:solidFill>
                  <a:schemeClr val="dk1"/>
                </a:solidFill>
                <a:latin typeface="Calibri"/>
                <a:cs typeface="Calibri"/>
                <a:sym typeface="Calibri"/>
              </a:rPr>
              <a:t> et al. (2016) WFSBP Treatment Guidelines </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58518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3115190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8d0692b90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78d0692b90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References include </a:t>
            </a:r>
            <a:r>
              <a:rPr lang="en-US" sz="1200" dirty="0" err="1"/>
              <a:t>Goldfrank’s</a:t>
            </a:r>
            <a:r>
              <a:rPr lang="en-US" sz="1200" dirty="0"/>
              <a:t> Toxicology</a:t>
            </a:r>
          </a:p>
          <a:p>
            <a:pPr marL="0" lvl="0" indent="0" algn="l" rtl="0">
              <a:spcBef>
                <a:spcPts val="0"/>
              </a:spcBef>
              <a:spcAft>
                <a:spcPts val="0"/>
              </a:spcAft>
              <a:buNone/>
            </a:pP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Arial"/>
                <a:ea typeface="Calibri"/>
                <a:cs typeface="Calibri"/>
                <a:sym typeface="Calibri"/>
              </a:rPr>
              <a:t>Remember </a:t>
            </a:r>
            <a:r>
              <a:rPr lang="en-US" sz="1200" b="1" i="0" u="none" strike="noStrike" cap="none" dirty="0">
                <a:solidFill>
                  <a:schemeClr val="dk1"/>
                </a:solidFill>
                <a:latin typeface="Arial"/>
                <a:ea typeface="Calibri"/>
                <a:cs typeface="Calibri"/>
                <a:sym typeface="Calibri"/>
              </a:rPr>
              <a:t>thiamine </a:t>
            </a:r>
            <a:r>
              <a:rPr lang="en-US" sz="1200" b="0" i="0" u="none" strike="noStrike" cap="none" dirty="0">
                <a:solidFill>
                  <a:schemeClr val="dk1"/>
                </a:solidFill>
                <a:latin typeface="Arial"/>
                <a:ea typeface="Calibri"/>
                <a:cs typeface="Calibri"/>
                <a:sym typeface="Calibri"/>
              </a:rPr>
              <a:t>replacement in patients with chronic AUD.  </a:t>
            </a:r>
            <a:r>
              <a:rPr lang="en-US" sz="1200" b="0" i="0" u="none" strike="noStrike" cap="none">
                <a:solidFill>
                  <a:schemeClr val="dk1"/>
                </a:solidFill>
                <a:latin typeface="Arial"/>
                <a:ea typeface="Calibri"/>
                <a:cs typeface="Calibri"/>
                <a:sym typeface="Calibri"/>
              </a:rPr>
              <a:t>Magnesium and other vitamins/minerals may also be deficient.</a:t>
            </a:r>
            <a:endParaRPr lang="en-US" sz="12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endParaRPr lang="en-US" sz="1200" dirty="0"/>
          </a:p>
        </p:txBody>
      </p:sp>
      <p:sp>
        <p:nvSpPr>
          <p:cNvPr id="273" name="Google Shape;273;g78d0692b90_2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According to the 2018 </a:t>
            </a:r>
            <a:r>
              <a:rPr lang="en-US" sz="1100" dirty="0">
                <a:latin typeface="Arial"/>
                <a:ea typeface="Arial"/>
                <a:cs typeface="Arial"/>
                <a:sym typeface="Arial"/>
              </a:rPr>
              <a:t>National Survey on Drug Use and Health (SAMHSA), 20.3 million </a:t>
            </a:r>
            <a:r>
              <a:rPr lang="en-US" sz="1100" dirty="0"/>
              <a:t>People Aged 12 or Older </a:t>
            </a:r>
            <a:r>
              <a:rPr lang="en-US" sz="1100" dirty="0">
                <a:latin typeface="Arial"/>
                <a:ea typeface="Arial"/>
                <a:cs typeface="Arial"/>
                <a:sym typeface="Arial"/>
              </a:rPr>
              <a:t>have current diagnosis of SUD (all drugs/alcohol)</a:t>
            </a:r>
            <a:endParaRPr lang="en-US" dirty="0"/>
          </a:p>
          <a:p>
            <a:pPr marL="0" marR="0" lvl="0" indent="0" algn="l" rtl="0">
              <a:lnSpc>
                <a:spcPct val="100000"/>
              </a:lnSpc>
              <a:spcBef>
                <a:spcPts val="0"/>
              </a:spcBef>
              <a:spcAft>
                <a:spcPts val="0"/>
              </a:spcAft>
              <a:buClr>
                <a:schemeClr val="dk1"/>
              </a:buClr>
              <a:buSzPts val="1200"/>
              <a:buFont typeface="Arial"/>
              <a:buNone/>
            </a:pPr>
            <a:r>
              <a:rPr lang="en-US" sz="1100" dirty="0">
                <a:latin typeface="Arial"/>
                <a:ea typeface="Arial"/>
                <a:cs typeface="Arial"/>
                <a:sym typeface="Arial"/>
              </a:rPr>
              <a:t>The vast majority - 14.8 million people have AUD (73% of those with SUD).</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100" dirty="0"/>
              <a:t>Only 11.1% received specialty SUD Treatment in the past year among people ≧ 12 years of  age who needed SUD treatment in the past year.</a:t>
            </a:r>
          </a:p>
          <a:p>
            <a:pPr marL="0" marR="0" lvl="0" indent="0" algn="l" rtl="0">
              <a:lnSpc>
                <a:spcPct val="100000"/>
              </a:lnSpc>
              <a:spcBef>
                <a:spcPts val="0"/>
              </a:spcBef>
              <a:spcAft>
                <a:spcPts val="0"/>
              </a:spcAft>
              <a:buClr>
                <a:schemeClr val="dk1"/>
              </a:buClr>
              <a:buSzPts val="1200"/>
              <a:buFont typeface="Calibri"/>
              <a:buNone/>
            </a:pPr>
            <a:endParaRPr lang="en-US" sz="1100" dirty="0">
              <a:latin typeface="Arial"/>
              <a:ea typeface="Arial"/>
              <a:cs typeface="Arial"/>
              <a:sym typeface="Arial"/>
            </a:endParaRPr>
          </a:p>
          <a:p>
            <a:pPr marL="0" lvl="0" indent="0" algn="l" rtl="0">
              <a:spcBef>
                <a:spcPts val="0"/>
              </a:spcBef>
              <a:spcAft>
                <a:spcPts val="0"/>
              </a:spcAft>
              <a:buNone/>
            </a:pPr>
            <a:r>
              <a:rPr lang="en-US" sz="1100" dirty="0"/>
              <a:t>Additional information and References:</a:t>
            </a:r>
          </a:p>
          <a:p>
            <a:pPr marL="0" lvl="0" indent="0" algn="l" rtl="0">
              <a:spcBef>
                <a:spcPts val="0"/>
              </a:spcBef>
              <a:spcAft>
                <a:spcPts val="0"/>
              </a:spcAft>
              <a:buNone/>
            </a:pPr>
            <a:r>
              <a:rPr lang="en-US" sz="1100" dirty="0">
                <a:hlinkClick r:id="rId3"/>
              </a:rPr>
              <a:t>https://www.cdc.gov/features/costsofdrinking/index.html</a:t>
            </a:r>
            <a:endParaRPr lang="en-US" sz="1100" dirty="0"/>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costs reached </a:t>
            </a:r>
            <a:r>
              <a:rPr lang="en-US" sz="1100" b="1" i="0" u="none" strike="noStrike" cap="none" dirty="0">
                <a:solidFill>
                  <a:srgbClr val="000000"/>
                </a:solidFill>
                <a:effectLst/>
                <a:latin typeface="Arial"/>
                <a:ea typeface="Arial"/>
                <a:cs typeface="Arial"/>
                <a:sym typeface="Arial"/>
              </a:rPr>
              <a:t>$249 billion</a:t>
            </a:r>
            <a:r>
              <a:rPr lang="en-US" sz="1100" b="0" i="0" u="none" strike="noStrike" cap="none" dirty="0">
                <a:solidFill>
                  <a:srgbClr val="000000"/>
                </a:solidFill>
                <a:effectLst/>
                <a:latin typeface="Arial"/>
                <a:ea typeface="Arial"/>
                <a:cs typeface="Arial"/>
                <a:sym typeface="Arial"/>
              </a:rPr>
              <a:t> in 2010, or about </a:t>
            </a:r>
            <a:r>
              <a:rPr lang="en-US" sz="1100" b="1" i="0" u="none" strike="noStrike" cap="none" dirty="0">
                <a:solidFill>
                  <a:srgbClr val="000000"/>
                </a:solidFill>
                <a:effectLst/>
                <a:latin typeface="Arial"/>
                <a:ea typeface="Arial"/>
                <a:cs typeface="Arial"/>
                <a:sym typeface="Arial"/>
              </a:rPr>
              <a:t>$2.05 per drink</a:t>
            </a:r>
            <a:r>
              <a:rPr lang="en-US" sz="1100" b="0" i="0" u="none" strike="noStrike" cap="none" dirty="0">
                <a:solidFill>
                  <a:srgbClr val="000000"/>
                </a:solidFill>
                <a:effectLst/>
                <a:latin typeface="Arial"/>
                <a:ea typeface="Arial"/>
                <a:cs typeface="Arial"/>
                <a:sym typeface="Arial"/>
              </a:rPr>
              <a:t>. Most (77%) were due to </a:t>
            </a:r>
            <a:r>
              <a:rPr lang="en-US" sz="1100" b="1" i="0" u="none" strike="noStrike" cap="none" dirty="0">
                <a:solidFill>
                  <a:srgbClr val="000000"/>
                </a:solidFill>
                <a:effectLst/>
                <a:latin typeface="Arial"/>
                <a:ea typeface="Arial"/>
                <a:cs typeface="Arial"/>
                <a:sym typeface="Arial"/>
              </a:rPr>
              <a:t>binge drinking</a:t>
            </a:r>
            <a:r>
              <a:rPr lang="en-US" sz="1100" b="0" i="0" u="none" strike="noStrike" cap="none" dirty="0">
                <a:solidFill>
                  <a:srgbClr val="000000"/>
                </a:solidFill>
                <a:effectLst/>
                <a:latin typeface="Arial"/>
                <a:ea typeface="Arial"/>
                <a:cs typeface="Arial"/>
                <a:sym typeface="Arial"/>
              </a:rPr>
              <a:t>. Binge drinking is defined as drinking four or more alcoholic beverages per occasion for women or five or more drinks per occasion for men.</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White, et al. Trends in Alcohol-Related ED Visits in the United States…Alcohol Clin Exp Res. 2018: The rate of alcohol-related ED visits increased by 47% between 2006 and 2014. The total annual costs of alcohol-related visits increased from $4.1 billion to $15.3 billion during this time. </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Many references for alcohol and ED (D’Onofrio, Bernstein, etc.)</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7964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diagram depicts the spectrum of alcohol consumption.  </a:t>
            </a:r>
          </a:p>
          <a:p>
            <a:pPr marL="0" lvl="0" indent="0" algn="l" rtl="0">
              <a:spcBef>
                <a:spcPts val="0"/>
              </a:spcBef>
              <a:spcAft>
                <a:spcPts val="0"/>
              </a:spcAft>
              <a:buNone/>
            </a:pPr>
            <a:r>
              <a:rPr lang="en-US" dirty="0"/>
              <a:t>In the triangle, each segment moving from the bottom to the top, represents increasing drinking severity, consumption, and consequence associated with drinking.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Above the black dotted line is </a:t>
            </a:r>
            <a:r>
              <a:rPr lang="en-US" b="1" dirty="0"/>
              <a:t>unhealthy drinking</a:t>
            </a:r>
            <a:r>
              <a:rPr lang="en-US" dirty="0"/>
              <a:t>, which has a wide range of severity:  </a:t>
            </a:r>
            <a:r>
              <a:rPr lang="en-US" sz="1100" b="0" i="0" u="none" strike="noStrike" cap="none" dirty="0">
                <a:solidFill>
                  <a:srgbClr val="000000"/>
                </a:solidFill>
                <a:latin typeface="Arial"/>
                <a:ea typeface="Times New Roman"/>
                <a:cs typeface="Times New Roman"/>
                <a:sym typeface="Times New Roman"/>
              </a:rPr>
              <a:t>(risky -  hazardous/problematic – mild-severe AUD)</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Intervention should be proportional with level of severity.</a:t>
            </a:r>
          </a:p>
          <a:p>
            <a:pPr marL="0" lvl="0" indent="0" algn="l" rtl="0">
              <a:spcBef>
                <a:spcPts val="0"/>
              </a:spcBef>
              <a:spcAft>
                <a:spcPts val="0"/>
              </a:spcAft>
              <a:buNone/>
            </a:pPr>
            <a:r>
              <a:rPr lang="en-US" u="sng" dirty="0"/>
              <a:t>Mild-Moderate</a:t>
            </a:r>
            <a:r>
              <a:rPr lang="en-US" dirty="0"/>
              <a:t>:  Brief advice and brief intervention (BI) are appropriate and effective in reducing consequence of drinking and AUD progression.</a:t>
            </a:r>
          </a:p>
          <a:p>
            <a:pPr marL="0" lvl="0" indent="0" algn="l" rtl="0">
              <a:spcBef>
                <a:spcPts val="0"/>
              </a:spcBef>
              <a:spcAft>
                <a:spcPts val="0"/>
              </a:spcAft>
              <a:buNone/>
            </a:pPr>
            <a:r>
              <a:rPr lang="en-US" u="sng" dirty="0"/>
              <a:t>Moderate-Severe</a:t>
            </a:r>
            <a:r>
              <a:rPr lang="en-US" dirty="0"/>
              <a:t>:  BI alone has not been shown to be effective in ED patients  More substantive intervention is indicated and effective.  Consider AUD pharmacotherapy and referral.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Diagram based on work from </a:t>
            </a:r>
            <a:r>
              <a:rPr lang="en-US" dirty="0" err="1"/>
              <a:t>Barbor</a:t>
            </a:r>
            <a:r>
              <a:rPr lang="en-US" dirty="0"/>
              <a:t> (AUDIT), </a:t>
            </a:r>
            <a:r>
              <a:rPr lang="en-US" dirty="0" err="1"/>
              <a:t>Saitz</a:t>
            </a:r>
            <a:r>
              <a:rPr lang="en-US" dirty="0"/>
              <a:t> (NEJM), McNeely, and McCormack, and others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ED effectiveness reviews include : Schmidt et al. Addiction 2016; </a:t>
            </a:r>
            <a:r>
              <a:rPr lang="en-US" dirty="0" err="1"/>
              <a:t>Barata</a:t>
            </a:r>
            <a:r>
              <a:rPr lang="en-US" dirty="0"/>
              <a:t>, West J EM 2017</a:t>
            </a:r>
          </a:p>
        </p:txBody>
      </p:sp>
    </p:spTree>
    <p:extLst>
      <p:ext uri="{BB962C8B-B14F-4D97-AF65-F5344CB8AC3E}">
        <p14:creationId xmlns:p14="http://schemas.microsoft.com/office/powerpoint/2010/main" val="58156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2775"/>
              <a:buFont typeface="Arial"/>
              <a:buNone/>
              <a:tabLst/>
              <a:defRPr/>
            </a:pPr>
            <a:r>
              <a:rPr lang="en-US" dirty="0"/>
              <a:t>Validated Screening question (Smith et al 2009) or AUDIT-C is recommended by US Preventive Task Force.</a:t>
            </a:r>
          </a:p>
          <a:p>
            <a:pPr marL="0" marR="0" lvl="0" indent="0" algn="l" defTabSz="914400" rtl="0" eaLnBrk="1" fontAlgn="auto" latinLnBrk="0" hangingPunct="1">
              <a:lnSpc>
                <a:spcPct val="100000"/>
              </a:lnSpc>
              <a:spcBef>
                <a:spcPts val="0"/>
              </a:spcBef>
              <a:spcAft>
                <a:spcPts val="0"/>
              </a:spcAft>
              <a:buClr>
                <a:srgbClr val="000000"/>
              </a:buClr>
              <a:buSzPts val="2775"/>
              <a:buFont typeface="Arial"/>
              <a:buNone/>
              <a:tabLst/>
              <a:defRPr/>
            </a:pPr>
            <a:endParaRPr lang="en-US" dirty="0"/>
          </a:p>
          <a:p>
            <a:pPr marL="0" indent="0">
              <a:lnSpc>
                <a:spcPct val="100000"/>
              </a:lnSpc>
              <a:spcBef>
                <a:spcPts val="0"/>
              </a:spcBef>
              <a:buSzPts val="2775"/>
              <a:buNone/>
            </a:pPr>
            <a:r>
              <a:rPr lang="en-US" sz="1100" b="1" i="0" u="none" strike="noStrike" cap="none" dirty="0">
                <a:solidFill>
                  <a:srgbClr val="000000"/>
                </a:solidFill>
                <a:latin typeface="Arial"/>
                <a:ea typeface="Times New Roman"/>
                <a:cs typeface="Times New Roman"/>
                <a:sym typeface="Times New Roman"/>
              </a:rPr>
              <a:t>How many times in the past year have you had [X] or more alcoholic drinks in a day? </a:t>
            </a:r>
          </a:p>
          <a:p>
            <a:pPr marL="457200" indent="-228600">
              <a:lnSpc>
                <a:spcPct val="100000"/>
              </a:lnSpc>
              <a:spcBef>
                <a:spcPts val="0"/>
              </a:spcBef>
              <a:buSzPts val="2775"/>
            </a:pPr>
            <a:r>
              <a:rPr lang="en-US" sz="1100" b="0" i="0" u="none" strike="noStrike" cap="none" dirty="0">
                <a:solidFill>
                  <a:srgbClr val="000000"/>
                </a:solidFill>
                <a:latin typeface="Arial"/>
                <a:ea typeface="Times New Roman"/>
                <a:cs typeface="Times New Roman"/>
                <a:sym typeface="Times New Roman"/>
              </a:rPr>
              <a:t>Males: X = 5 drinks</a:t>
            </a:r>
          </a:p>
          <a:p>
            <a:pPr marL="457200" indent="-228600">
              <a:lnSpc>
                <a:spcPct val="100000"/>
              </a:lnSpc>
              <a:spcBef>
                <a:spcPts val="0"/>
              </a:spcBef>
              <a:buSzPts val="2775"/>
            </a:pPr>
            <a:r>
              <a:rPr lang="en-US" sz="1100" b="0" i="0" u="none" strike="noStrike" cap="none" dirty="0">
                <a:solidFill>
                  <a:srgbClr val="000000"/>
                </a:solidFill>
                <a:latin typeface="Arial"/>
                <a:ea typeface="Times New Roman"/>
                <a:cs typeface="Times New Roman"/>
                <a:sym typeface="Times New Roman"/>
              </a:rPr>
              <a:t>Females: X = 4 drinks</a:t>
            </a:r>
          </a:p>
          <a:p>
            <a:pPr marL="457200" marR="0" lvl="0" indent="-228600" algn="l" defTabSz="914400" rtl="0" eaLnBrk="1" fontAlgn="auto" latinLnBrk="0" hangingPunct="1">
              <a:lnSpc>
                <a:spcPct val="100000"/>
              </a:lnSpc>
              <a:spcBef>
                <a:spcPts val="0"/>
              </a:spcBef>
              <a:spcAft>
                <a:spcPts val="0"/>
              </a:spcAft>
              <a:buClr>
                <a:srgbClr val="000000"/>
              </a:buClr>
              <a:buSzPts val="2775"/>
              <a:buFont typeface="Arial"/>
              <a:buChar char="●"/>
              <a:tabLst/>
              <a:defRPr/>
            </a:pPr>
            <a:r>
              <a:rPr lang="en-US" dirty="0"/>
              <a:t>A standard drink= one can of beer, 5oz glass of wine, a shot of liquor.</a:t>
            </a:r>
            <a:endParaRPr lang="en-US" sz="1100" b="0" i="0" u="none" strike="noStrike" cap="none" dirty="0">
              <a:solidFill>
                <a:srgbClr val="000000"/>
              </a:solidFill>
              <a:latin typeface="Arial"/>
              <a:cs typeface="Times New Roman"/>
              <a:sym typeface="Times New Roman"/>
            </a:endParaRPr>
          </a:p>
          <a:p>
            <a:pPr marL="228600" marR="0" lvl="0" indent="0" algn="l" defTabSz="914400" rtl="0" eaLnBrk="1" fontAlgn="auto" latinLnBrk="0" hangingPunct="1">
              <a:lnSpc>
                <a:spcPct val="100000"/>
              </a:lnSpc>
              <a:spcBef>
                <a:spcPts val="0"/>
              </a:spcBef>
              <a:spcAft>
                <a:spcPts val="0"/>
              </a:spcAft>
              <a:buClr>
                <a:srgbClr val="000000"/>
              </a:buClr>
              <a:buSzPts val="2775"/>
              <a:buFont typeface="Arial"/>
              <a:buNone/>
              <a:tabLst/>
              <a:defRPr/>
            </a:pPr>
            <a:endParaRPr lang="en-US" sz="1100" b="0" i="0" u="none" strike="noStrike" cap="none" dirty="0">
              <a:solidFill>
                <a:srgbClr val="000000"/>
              </a:solidFill>
              <a:latin typeface="Arial"/>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775"/>
              <a:buFont typeface="Arial"/>
              <a:buNone/>
              <a:tabLst/>
              <a:defRPr/>
            </a:pPr>
            <a:r>
              <a:rPr lang="en-US" sz="1100" b="0" i="0" u="none" strike="noStrike" cap="none" dirty="0">
                <a:solidFill>
                  <a:srgbClr val="000000"/>
                </a:solidFill>
                <a:latin typeface="Arial"/>
                <a:ea typeface="Times New Roman"/>
                <a:cs typeface="Times New Roman"/>
                <a:sym typeface="Times New Roman"/>
              </a:rPr>
              <a:t>Any (non-zero) heavy drinking days is a positive </a:t>
            </a:r>
            <a:r>
              <a:rPr lang="en-US" sz="1100" b="0" i="0" u="sng" strike="noStrike" cap="none" dirty="0">
                <a:solidFill>
                  <a:srgbClr val="000000"/>
                </a:solidFill>
                <a:latin typeface="Arial"/>
                <a:ea typeface="Times New Roman"/>
                <a:cs typeface="Times New Roman"/>
                <a:sym typeface="Times New Roman"/>
              </a:rPr>
              <a:t>screen</a:t>
            </a:r>
            <a:r>
              <a:rPr lang="en-US" sz="1100" b="0" i="0" u="none" strike="noStrike" cap="none" dirty="0">
                <a:solidFill>
                  <a:srgbClr val="000000"/>
                </a:solidFill>
                <a:latin typeface="Arial"/>
                <a:ea typeface="Times New Roman"/>
                <a:cs typeface="Times New Roman"/>
                <a:sym typeface="Times New Roman"/>
              </a:rPr>
              <a:t> for unhealthy drinking.</a:t>
            </a:r>
          </a:p>
          <a:p>
            <a:pPr marL="0" marR="0" lvl="0" indent="0" algn="l" defTabSz="914400" rtl="0" eaLnBrk="1" fontAlgn="auto" latinLnBrk="0" hangingPunct="1">
              <a:lnSpc>
                <a:spcPct val="100000"/>
              </a:lnSpc>
              <a:spcBef>
                <a:spcPts val="0"/>
              </a:spcBef>
              <a:spcAft>
                <a:spcPts val="0"/>
              </a:spcAft>
              <a:buClr>
                <a:srgbClr val="000000"/>
              </a:buClr>
              <a:buSzPts val="2775"/>
              <a:buFont typeface="Arial"/>
              <a:buNone/>
              <a:tabLst/>
              <a:defRPr/>
            </a:pPr>
            <a:endParaRPr lang="en-US" sz="1100" b="0" i="0" u="none" strike="noStrike" cap="none" dirty="0">
              <a:solidFill>
                <a:srgbClr val="000000"/>
              </a:solidFill>
              <a:latin typeface="Arial"/>
              <a:ea typeface="Times New Roman"/>
              <a:cs typeface="Times New Roman"/>
              <a:sym typeface="Times New Roman"/>
            </a:endParaRPr>
          </a:p>
          <a:p>
            <a:pPr marL="0" indent="0">
              <a:lnSpc>
                <a:spcPct val="100000"/>
              </a:lnSpc>
              <a:spcBef>
                <a:spcPts val="0"/>
              </a:spcBef>
              <a:buSzPts val="2775"/>
              <a:buNone/>
            </a:pPr>
            <a:r>
              <a:rPr lang="en-US" sz="1100" b="0" i="0" u="none" strike="noStrike" cap="none" dirty="0">
                <a:solidFill>
                  <a:srgbClr val="000000"/>
                </a:solidFill>
                <a:latin typeface="Arial"/>
                <a:ea typeface="Times New Roman"/>
                <a:cs typeface="Times New Roman"/>
                <a:sym typeface="Times New Roman"/>
              </a:rPr>
              <a:t>There is a wide spectrum of unhealthy drinking: from risky to severe AUD.</a:t>
            </a:r>
          </a:p>
          <a:p>
            <a:pPr marL="0" marR="0" lvl="0" indent="0" algn="l" defTabSz="914400" rtl="0" eaLnBrk="1" fontAlgn="auto" latinLnBrk="0" hangingPunct="1">
              <a:lnSpc>
                <a:spcPct val="100000"/>
              </a:lnSpc>
              <a:spcBef>
                <a:spcPts val="0"/>
              </a:spcBef>
              <a:spcAft>
                <a:spcPts val="0"/>
              </a:spcAft>
              <a:buClr>
                <a:srgbClr val="000000"/>
              </a:buClr>
              <a:buSzPts val="2775"/>
              <a:buFont typeface="Arial"/>
              <a:buNone/>
              <a:tabLst/>
              <a:defRPr/>
            </a:pPr>
            <a:r>
              <a:rPr lang="en-US" sz="1100" b="0" i="0" u="none" strike="noStrike" cap="none" dirty="0">
                <a:solidFill>
                  <a:srgbClr val="000000"/>
                </a:solidFill>
                <a:latin typeface="Arial"/>
                <a:cs typeface="Times New Roman"/>
                <a:sym typeface="Times New Roman"/>
              </a:rPr>
              <a:t>This slide shows how t</a:t>
            </a:r>
            <a:r>
              <a:rPr lang="en-US" dirty="0"/>
              <a:t>he reported frequency of heavy drinking can be used as an indicator of severity to differentiate between patients who should receive brief advice/BI versus a more substantive intervention.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Arial"/>
                <a:ea typeface="Times New Roman"/>
                <a:cs typeface="Times New Roman"/>
                <a:sym typeface="Times New Roman"/>
              </a:rPr>
              <a:t>Other tools for further </a:t>
            </a:r>
            <a:r>
              <a:rPr lang="en-US" sz="1100" b="0" i="0" u="sng" strike="noStrike" cap="none" dirty="0">
                <a:solidFill>
                  <a:srgbClr val="000000"/>
                </a:solidFill>
                <a:latin typeface="Arial"/>
                <a:ea typeface="Times New Roman"/>
                <a:cs typeface="Times New Roman"/>
                <a:sym typeface="Times New Roman"/>
              </a:rPr>
              <a:t>assessment</a:t>
            </a:r>
            <a:r>
              <a:rPr lang="en-US" sz="1100" b="0" i="0" u="none" strike="noStrike" cap="none" dirty="0">
                <a:solidFill>
                  <a:srgbClr val="000000"/>
                </a:solidFill>
                <a:latin typeface="Arial"/>
                <a:ea typeface="Times New Roman"/>
                <a:cs typeface="Times New Roman"/>
                <a:sym typeface="Times New Roman"/>
              </a:rPr>
              <a:t> of degree of unhealthy drinking include the AUDIT, DSM-5 AUD criteria, or simply quantifying frequency of heavy drinking days.</a:t>
            </a:r>
          </a:p>
          <a:p>
            <a:pPr marL="285750" indent="-285750">
              <a:lnSpc>
                <a:spcPct val="100000"/>
              </a:lnSpc>
              <a:spcBef>
                <a:spcPts val="0"/>
              </a:spcBef>
              <a:buSzPts val="2775"/>
            </a:pPr>
            <a:endParaRPr lang="en-US" sz="1100" b="0" i="0" u="none" strike="noStrike" cap="none" dirty="0">
              <a:solidFill>
                <a:srgbClr val="000000"/>
              </a:solidFill>
              <a:latin typeface="Arial"/>
              <a:ea typeface="Times New Roman"/>
              <a:cs typeface="Times New Roman"/>
              <a:sym typeface="Times New Roman"/>
            </a:endParaRPr>
          </a:p>
          <a:p>
            <a:pPr marL="0" lvl="0" indent="0" algn="l" rtl="0">
              <a:spcBef>
                <a:spcPts val="0"/>
              </a:spcBef>
              <a:spcAft>
                <a:spcPts val="0"/>
              </a:spcAft>
              <a:buNone/>
            </a:pPr>
            <a:r>
              <a:rPr lang="en-US" dirty="0"/>
              <a:t>Other notes: </a:t>
            </a:r>
          </a:p>
          <a:p>
            <a:pPr marL="0" lvl="0" indent="0" algn="l" rtl="0">
              <a:spcBef>
                <a:spcPts val="0"/>
              </a:spcBef>
              <a:spcAft>
                <a:spcPts val="0"/>
              </a:spcAft>
              <a:buNone/>
            </a:pPr>
            <a:r>
              <a:rPr lang="en-US" b="1" u="sng" dirty="0"/>
              <a:t>Safe drinking limits (NIAAA):</a:t>
            </a:r>
            <a:endParaRPr lang="en-US" dirty="0"/>
          </a:p>
          <a:p>
            <a:pPr marL="0" lvl="0" indent="0" algn="l" rtl="0">
              <a:spcBef>
                <a:spcPts val="0"/>
              </a:spcBef>
              <a:spcAft>
                <a:spcPts val="0"/>
              </a:spcAft>
              <a:buNone/>
            </a:pPr>
            <a:r>
              <a:rPr lang="en-US" dirty="0"/>
              <a:t>Males: up to 14 drinks/week; no more than 4 drinks/day</a:t>
            </a:r>
          </a:p>
          <a:p>
            <a:pPr marL="0" lvl="0" indent="0" algn="l" rtl="0">
              <a:spcBef>
                <a:spcPts val="0"/>
              </a:spcBef>
              <a:spcAft>
                <a:spcPts val="0"/>
              </a:spcAft>
              <a:buNone/>
            </a:pPr>
            <a:r>
              <a:rPr lang="en-US" dirty="0"/>
              <a:t>Females: up to 7 drinks/week; no more than 3 drinks/day</a:t>
            </a:r>
          </a:p>
          <a:p>
            <a:pPr marL="0" lvl="0" indent="0" algn="l" rtl="0">
              <a:spcBef>
                <a:spcPts val="0"/>
              </a:spcBef>
              <a:spcAft>
                <a:spcPts val="0"/>
              </a:spcAft>
              <a:buNone/>
            </a:pPr>
            <a:r>
              <a:rPr lang="en-US" dirty="0"/>
              <a:t>-Anything more is unhealthy drinking.</a:t>
            </a:r>
          </a:p>
          <a:p>
            <a:pPr marL="0" lvl="0" indent="0" algn="l" rtl="0">
              <a:spcBef>
                <a:spcPts val="0"/>
              </a:spcBef>
              <a:spcAft>
                <a:spcPts val="0"/>
              </a:spcAft>
              <a:buNone/>
            </a:pPr>
            <a:r>
              <a:rPr lang="en-US" dirty="0"/>
              <a:t>-Women have higher BAC than men per drink, because of absorption/metabolism even if same weight.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References: Smith et al. 2009, Dawson 2010, </a:t>
            </a:r>
            <a:r>
              <a:rPr lang="en-US" sz="1200" dirty="0" err="1"/>
              <a:t>Saitz</a:t>
            </a:r>
            <a:r>
              <a:rPr lang="en-US" sz="1200" dirty="0"/>
              <a:t> 2014,  McCormack 2017 </a:t>
            </a:r>
          </a:p>
        </p:txBody>
      </p:sp>
    </p:spTree>
    <p:extLst>
      <p:ext uri="{BB962C8B-B14F-4D97-AF65-F5344CB8AC3E}">
        <p14:creationId xmlns:p14="http://schemas.microsoft.com/office/powerpoint/2010/main" val="69456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8d0692b90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8d0692b90_2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00399"/>
              </a:buClr>
              <a:buSzPts val="1800"/>
              <a:buFont typeface="Cambria"/>
              <a:buNone/>
            </a:pPr>
            <a:r>
              <a:rPr lang="en-US" sz="1100" b="1" dirty="0">
                <a:solidFill>
                  <a:srgbClr val="200399"/>
                </a:solidFill>
                <a:latin typeface="Cambria"/>
                <a:ea typeface="Cambria"/>
                <a:cs typeface="Cambria"/>
                <a:sym typeface="Cambria"/>
              </a:rPr>
              <a:t>Many studies have shown that providers and other staff don’t ask about or address unhealthy drinking because they feel uncomfortable or inadequately trained</a:t>
            </a:r>
          </a:p>
          <a:p>
            <a:pPr marL="0" lvl="0" indent="0" algn="l" rtl="0">
              <a:spcBef>
                <a:spcPts val="0"/>
              </a:spcBef>
              <a:spcAft>
                <a:spcPts val="0"/>
              </a:spcAft>
              <a:buClr>
                <a:srgbClr val="200399"/>
              </a:buClr>
              <a:buSzPts val="1800"/>
              <a:buFont typeface="Cambria"/>
              <a:buNone/>
            </a:pPr>
            <a:endParaRPr lang="en-US" sz="1100" b="1" dirty="0">
              <a:solidFill>
                <a:srgbClr val="200399"/>
              </a:solidFill>
              <a:latin typeface="Cambria"/>
              <a:ea typeface="Cambria"/>
              <a:cs typeface="Cambria"/>
              <a:sym typeface="Cambria"/>
            </a:endParaRPr>
          </a:p>
          <a:p>
            <a:pPr marL="0" lvl="0" indent="0" algn="l" rtl="0">
              <a:spcBef>
                <a:spcPts val="0"/>
              </a:spcBef>
              <a:spcAft>
                <a:spcPts val="0"/>
              </a:spcAft>
              <a:buClr>
                <a:srgbClr val="200399"/>
              </a:buClr>
              <a:buSzPts val="1800"/>
              <a:buFont typeface="Cambria"/>
              <a:buNone/>
            </a:pPr>
            <a:r>
              <a:rPr lang="en-US" sz="1100" b="1" dirty="0">
                <a:solidFill>
                  <a:srgbClr val="200399"/>
                </a:solidFill>
                <a:latin typeface="Cambria"/>
                <a:ea typeface="Cambria"/>
                <a:cs typeface="Cambria"/>
                <a:sym typeface="Cambria"/>
              </a:rPr>
              <a:t>Many resources available, including: </a:t>
            </a:r>
          </a:p>
          <a:p>
            <a:r>
              <a:rPr lang="en-US" sz="800" b="0" i="0" u="none" strike="noStrike" cap="none" dirty="0">
                <a:solidFill>
                  <a:srgbClr val="000000"/>
                </a:solidFill>
                <a:effectLst/>
                <a:latin typeface="Arial"/>
                <a:ea typeface="Arial"/>
                <a:cs typeface="Arial"/>
                <a:sym typeface="Arial"/>
              </a:rPr>
              <a:t>BMC BNI-ART: </a:t>
            </a:r>
            <a:r>
              <a:rPr lang="en-US" dirty="0">
                <a:hlinkClick r:id="rId3"/>
              </a:rPr>
              <a:t>https://www.bu.edu/bniart/</a:t>
            </a:r>
            <a:endParaRPr lang="en-US" sz="800" b="0" i="0" u="none" strike="noStrike" cap="none" dirty="0">
              <a:solidFill>
                <a:srgbClr val="000000"/>
              </a:solidFill>
              <a:effectLst/>
              <a:latin typeface="Arial"/>
              <a:ea typeface="Arial"/>
              <a:cs typeface="Arial"/>
              <a:sym typeface="Arial"/>
            </a:endParaRPr>
          </a:p>
          <a:p>
            <a:r>
              <a:rPr lang="en-US" sz="800" b="0" i="0" u="none" strike="noStrike" cap="none" dirty="0">
                <a:solidFill>
                  <a:srgbClr val="000000"/>
                </a:solidFill>
                <a:effectLst/>
                <a:latin typeface="Arial"/>
                <a:ea typeface="Arial"/>
                <a:cs typeface="Arial"/>
                <a:sym typeface="Arial"/>
              </a:rPr>
              <a:t>Yale ED SBIRT: </a:t>
            </a:r>
            <a:r>
              <a:rPr lang="en-US" dirty="0">
                <a:hlinkClick r:id="rId4"/>
              </a:rPr>
              <a:t>https://medicine.yale.edu/sbirt/</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b="0" i="0" u="none" strike="noStrike" cap="none" dirty="0">
                <a:solidFill>
                  <a:srgbClr val="000000"/>
                </a:solidFill>
                <a:effectLst/>
                <a:latin typeface="Arial"/>
                <a:ea typeface="Arial"/>
                <a:cs typeface="Arial"/>
                <a:sym typeface="Arial"/>
              </a:rPr>
              <a:t>SAMHSA : </a:t>
            </a:r>
            <a:r>
              <a:rPr lang="en-US" sz="800" b="0" i="0" u="none" strike="noStrike" cap="none" dirty="0">
                <a:solidFill>
                  <a:srgbClr val="000000"/>
                </a:solidFill>
                <a:effectLst/>
                <a:latin typeface="Arial"/>
                <a:ea typeface="Arial"/>
                <a:cs typeface="Arial"/>
                <a:sym typeface="Arial"/>
                <a:hlinkClick r:id="rId5"/>
              </a:rPr>
              <a:t>https://www.integration.samhsa.gov/clinical-practice/sbirt</a:t>
            </a:r>
            <a:endParaRPr lang="en-US" sz="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Clr>
                <a:srgbClr val="200399"/>
              </a:buClr>
              <a:buSzPts val="1800"/>
              <a:buFont typeface="Cambria"/>
              <a:buNone/>
            </a:pPr>
            <a:endParaRPr lang="en-US" sz="1100" dirty="0">
              <a:solidFill>
                <a:srgbClr val="000000"/>
              </a:solidFill>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200399"/>
              </a:buClr>
              <a:buSzPts val="1800"/>
              <a:buFont typeface="Cambria"/>
              <a:buNone/>
              <a:tabLst/>
              <a:defRPr/>
            </a:pPr>
            <a:r>
              <a:rPr lang="en-US" sz="1100" b="0" i="0" u="none" strike="noStrike" cap="none" dirty="0">
                <a:solidFill>
                  <a:srgbClr val="000000"/>
                </a:solidFill>
                <a:latin typeface="Arial"/>
                <a:ea typeface="Arial"/>
                <a:cs typeface="Arial"/>
                <a:sym typeface="Arial"/>
              </a:rPr>
              <a:t>Not sufficient (alone) for higher severity AUD</a:t>
            </a:r>
            <a:endParaRPr lang="en-US" sz="1100" b="0" i="0" u="sng" strike="noStrike" cap="none" dirty="0">
              <a:solidFill>
                <a:srgbClr val="000000"/>
              </a:solidFill>
              <a:latin typeface="Arial"/>
              <a:ea typeface="Arial"/>
              <a:cs typeface="Arial"/>
              <a:sym typeface="Arial"/>
            </a:endParaRPr>
          </a:p>
          <a:p>
            <a:pPr marL="0" lvl="0" indent="0" algn="l" rtl="0">
              <a:spcBef>
                <a:spcPts val="0"/>
              </a:spcBef>
              <a:spcAft>
                <a:spcPts val="0"/>
              </a:spcAft>
              <a:buClr>
                <a:srgbClr val="200399"/>
              </a:buClr>
              <a:buSzPts val="1800"/>
              <a:buFont typeface="Cambria"/>
              <a:buNone/>
            </a:pPr>
            <a:endParaRPr lang="en-US" sz="1100" dirty="0">
              <a:solidFill>
                <a:srgbClr val="000000"/>
              </a:solidFill>
              <a:latin typeface="Cambria"/>
              <a:ea typeface="Cambria"/>
              <a:cs typeface="Cambria"/>
              <a:sym typeface="Cambria"/>
            </a:endParaRPr>
          </a:p>
        </p:txBody>
      </p:sp>
      <p:sp>
        <p:nvSpPr>
          <p:cNvPr id="265" name="Google Shape;265;g78d0692b90_2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dirty="0">
                <a:solidFill>
                  <a:schemeClr val="dk1"/>
                </a:solidFill>
                <a:latin typeface="Calibri"/>
                <a:ea typeface="Calibri"/>
                <a:cs typeface="Calibri"/>
                <a:sym typeface="Calibri"/>
              </a:rPr>
              <a:t>The effects of chronic alcohol consumption on neurotransmitter function best explains the clinical findings.</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1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l-GR" sz="1100" dirty="0">
                <a:solidFill>
                  <a:schemeClr val="dk1"/>
                </a:solidFill>
                <a:latin typeface="Calibri"/>
                <a:ea typeface="Calibri"/>
                <a:cs typeface="Calibri"/>
                <a:sym typeface="Calibri"/>
              </a:rPr>
              <a:t>γ-</a:t>
            </a:r>
            <a:r>
              <a:rPr lang="en-US" sz="1100" dirty="0">
                <a:solidFill>
                  <a:schemeClr val="dk1"/>
                </a:solidFill>
                <a:latin typeface="Calibri"/>
                <a:ea typeface="Calibri"/>
                <a:cs typeface="Calibri"/>
                <a:sym typeface="Calibri"/>
              </a:rPr>
              <a:t>aminobutyric acid (GABA)</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N-methyl-D-aspartate (NMDA) subtype of glutamate receptor</a:t>
            </a:r>
          </a:p>
          <a:p>
            <a:pPr marL="0" lvl="0" indent="0" algn="l" rtl="0">
              <a:spcBef>
                <a:spcPts val="0"/>
              </a:spcBef>
              <a:spcAft>
                <a:spcPts val="0"/>
              </a:spcAft>
              <a:buNone/>
            </a:pPr>
            <a:endParaRPr lang="en-US" sz="11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u="sng" dirty="0">
                <a:solidFill>
                  <a:schemeClr val="dk1"/>
                </a:solidFill>
                <a:latin typeface="Calibri"/>
                <a:ea typeface="Calibri"/>
                <a:cs typeface="Calibri"/>
                <a:sym typeface="Calibri"/>
              </a:rPr>
              <a:t>Reference: </a:t>
            </a:r>
            <a:r>
              <a:rPr lang="en-US" sz="1050" dirty="0" err="1">
                <a:solidFill>
                  <a:schemeClr val="dk1"/>
                </a:solidFill>
                <a:latin typeface="Calibri"/>
                <a:ea typeface="Calibri"/>
                <a:cs typeface="Calibri"/>
                <a:sym typeface="Calibri"/>
              </a:rPr>
              <a:t>Goldfrank’s</a:t>
            </a:r>
            <a:r>
              <a:rPr lang="en-US" sz="1050" dirty="0">
                <a:solidFill>
                  <a:schemeClr val="dk1"/>
                </a:solidFill>
                <a:latin typeface="Calibri"/>
                <a:ea typeface="Calibri"/>
                <a:cs typeface="Calibri"/>
                <a:sym typeface="Calibri"/>
              </a:rPr>
              <a:t> Toxicology summarizes many sources of data for alcohol pathophysiology, withdrawal, and other complications, as well as treatment options.</a:t>
            </a:r>
            <a:endParaRPr lang="en-US" sz="1050"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25% = almost 25% of those with AWS develop hallucinosis.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a:solidFill>
                  <a:schemeClr val="dk1"/>
                </a:solidFill>
                <a:latin typeface="Calibri"/>
                <a:ea typeface="Calibri"/>
                <a:cs typeface="Calibri"/>
                <a:sym typeface="Calibri"/>
              </a:rPr>
              <a:t>Reference: </a:t>
            </a:r>
            <a:r>
              <a:rPr lang="en-US" sz="1100" dirty="0" err="1">
                <a:solidFill>
                  <a:schemeClr val="dk1"/>
                </a:solidFill>
                <a:latin typeface="Calibri"/>
                <a:ea typeface="Calibri"/>
                <a:cs typeface="Calibri"/>
                <a:sym typeface="Calibri"/>
              </a:rPr>
              <a:t>Goldfrank’s</a:t>
            </a:r>
            <a:r>
              <a:rPr lang="en-US" sz="1100" dirty="0">
                <a:solidFill>
                  <a:schemeClr val="dk1"/>
                </a:solidFill>
                <a:latin typeface="Calibri"/>
                <a:ea typeface="Calibri"/>
                <a:cs typeface="Calibri"/>
                <a:sym typeface="Calibri"/>
              </a:rPr>
              <a:t> Toxicology summarizes many sources of data for alcohol pathophysiology, withdrawal, and other complications, as well as treatment options.</a:t>
            </a:r>
            <a:endParaRPr lang="en-US" sz="1100" dirty="0"/>
          </a:p>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8d0692b90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none" dirty="0">
                <a:solidFill>
                  <a:schemeClr val="dk1"/>
                </a:solidFill>
                <a:latin typeface="Calibri"/>
                <a:ea typeface="Calibri"/>
                <a:cs typeface="Calibri"/>
                <a:sym typeface="Calibri"/>
              </a:rPr>
              <a:t>Severe AWS is not DTs.   True DTs is rarely seen (more frequently mis-classified) and requires to the stated criteria/timeline.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sng"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a:solidFill>
                  <a:schemeClr val="dk1"/>
                </a:solidFill>
                <a:latin typeface="Calibri"/>
                <a:ea typeface="Calibri"/>
                <a:cs typeface="Calibri"/>
                <a:sym typeface="Calibri"/>
              </a:rPr>
              <a:t>Reference: </a:t>
            </a:r>
            <a:r>
              <a:rPr lang="en-US" sz="1100" dirty="0" err="1">
                <a:solidFill>
                  <a:schemeClr val="dk1"/>
                </a:solidFill>
                <a:latin typeface="Calibri"/>
                <a:ea typeface="Calibri"/>
                <a:cs typeface="Calibri"/>
                <a:sym typeface="Calibri"/>
              </a:rPr>
              <a:t>Goldfrank’s</a:t>
            </a:r>
            <a:r>
              <a:rPr lang="en-US" sz="1100" dirty="0">
                <a:solidFill>
                  <a:schemeClr val="dk1"/>
                </a:solidFill>
                <a:latin typeface="Calibri"/>
                <a:ea typeface="Calibri"/>
                <a:cs typeface="Calibri"/>
                <a:sym typeface="Calibri"/>
              </a:rPr>
              <a:t> Toxicology summarizes many sources of data for alcohol pathophysiology, withdrawal, and other complications, as well as treatment options.</a:t>
            </a:r>
            <a:endParaRPr lang="en-US" sz="1100" dirty="0"/>
          </a:p>
          <a:p>
            <a:pPr marL="0" lvl="0" indent="0" algn="l" rtl="0">
              <a:spcBef>
                <a:spcPts val="0"/>
              </a:spcBef>
              <a:spcAft>
                <a:spcPts val="0"/>
              </a:spcAft>
              <a:buNone/>
            </a:pPr>
            <a:endParaRPr lang="en-US" dirty="0"/>
          </a:p>
        </p:txBody>
      </p:sp>
      <p:sp>
        <p:nvSpPr>
          <p:cNvPr id="278" name="Google Shape;278;g78d0692b90_2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47" name="Google Shape;47;p11"/>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3405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053002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lt1"/>
        </a:solidFill>
        <a:effectLst/>
      </p:bgPr>
    </p:bg>
    <p:spTree>
      <p:nvGrpSpPr>
        <p:cNvPr id="1" name="Shape 29"/>
        <p:cNvGrpSpPr/>
        <p:nvPr/>
      </p:nvGrpSpPr>
      <p:grpSpPr>
        <a:xfrm>
          <a:off x="0" y="0"/>
          <a:ext cx="0" cy="0"/>
          <a:chOff x="0" y="0"/>
          <a:chExt cx="0" cy="0"/>
        </a:xfrm>
      </p:grpSpPr>
      <p:pic>
        <p:nvPicPr>
          <p:cNvPr id="2" name="Picture 1">
            <a:extLst>
              <a:ext uri="{FF2B5EF4-FFF2-40B4-BE49-F238E27FC236}">
                <a16:creationId xmlns:a16="http://schemas.microsoft.com/office/drawing/2014/main" id="{B66E8C90-863F-42E5-BE16-9100CA894A29}"/>
              </a:ext>
            </a:extLst>
          </p:cNvPr>
          <p:cNvPicPr>
            <a:picLocks noChangeAspect="1"/>
          </p:cNvPicPr>
          <p:nvPr userDrawn="1"/>
        </p:nvPicPr>
        <p:blipFill rotWithShape="1">
          <a:blip r:embed="rId2"/>
          <a:srcRect l="81777" b="17018"/>
          <a:stretch/>
        </p:blipFill>
        <p:spPr>
          <a:xfrm flipH="1">
            <a:off x="7744702" y="0"/>
            <a:ext cx="1411328" cy="5143501"/>
          </a:xfrm>
          <a:prstGeom prst="rect">
            <a:avLst/>
          </a:prstGeom>
        </p:spPr>
      </p:pic>
      <p:pic>
        <p:nvPicPr>
          <p:cNvPr id="3" name="Picture 2">
            <a:extLst>
              <a:ext uri="{FF2B5EF4-FFF2-40B4-BE49-F238E27FC236}">
                <a16:creationId xmlns:a16="http://schemas.microsoft.com/office/drawing/2014/main" id="{14E82BEC-21C1-4483-A6F2-DC221CAF7FF7}"/>
              </a:ext>
            </a:extLst>
          </p:cNvPr>
          <p:cNvPicPr>
            <a:picLocks noChangeAspect="1"/>
          </p:cNvPicPr>
          <p:nvPr userDrawn="1"/>
        </p:nvPicPr>
        <p:blipFill rotWithShape="1">
          <a:blip r:embed="rId2"/>
          <a:srcRect b="17018"/>
          <a:stretch/>
        </p:blipFill>
        <p:spPr>
          <a:xfrm>
            <a:off x="0" y="-1"/>
            <a:ext cx="7744703" cy="5143501"/>
          </a:xfrm>
          <a:prstGeom prst="rect">
            <a:avLst/>
          </a:prstGeom>
        </p:spPr>
      </p:pic>
      <p:sp>
        <p:nvSpPr>
          <p:cNvPr id="4" name="Rectangle 3">
            <a:extLst>
              <a:ext uri="{FF2B5EF4-FFF2-40B4-BE49-F238E27FC236}">
                <a16:creationId xmlns:a16="http://schemas.microsoft.com/office/drawing/2014/main" id="{993B0952-E507-4C21-BAF3-FA2F634599E2}"/>
              </a:ext>
            </a:extLst>
          </p:cNvPr>
          <p:cNvSpPr/>
          <p:nvPr userDrawn="1"/>
        </p:nvSpPr>
        <p:spPr>
          <a:xfrm>
            <a:off x="-12032" y="0"/>
            <a:ext cx="9156032" cy="6388769"/>
          </a:xfrm>
          <a:prstGeom prst="rect">
            <a:avLst/>
          </a:prstGeom>
          <a:gradFill flip="none" rotWithShape="1">
            <a:gsLst>
              <a:gs pos="0">
                <a:srgbClr val="023346">
                  <a:alpha val="87000"/>
                </a:srgbClr>
              </a:gs>
              <a:gs pos="43000">
                <a:srgbClr val="023346">
                  <a:alpha val="47000"/>
                </a:srgbClr>
              </a:gs>
              <a:gs pos="74000">
                <a:srgbClr val="066D7C">
                  <a:alpha val="30000"/>
                </a:srgbClr>
              </a:gs>
              <a:gs pos="100000">
                <a:srgbClr val="066D7C">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5" name="Slide Number Placeholder 2">
            <a:extLst>
              <a:ext uri="{FF2B5EF4-FFF2-40B4-BE49-F238E27FC236}">
                <a16:creationId xmlns:a16="http://schemas.microsoft.com/office/drawing/2014/main" id="{2EC77517-E6F6-494F-A1D8-D5FCC8B09945}"/>
              </a:ext>
            </a:extLst>
          </p:cNvPr>
          <p:cNvSpPr txBox="1">
            <a:spLocks/>
          </p:cNvSpPr>
          <p:nvPr userDrawn="1"/>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a:t>
            </a:fld>
            <a:endParaRPr lang="en-US">
              <a:solidFill>
                <a:schemeClr val="bg1"/>
              </a:solidFill>
              <a:latin typeface="Montserrat" panose="00000500000000000000" pitchFamily="2" charset="0"/>
            </a:endParaRPr>
          </a:p>
        </p:txBody>
      </p:sp>
    </p:spTree>
    <p:extLst>
      <p:ext uri="{BB962C8B-B14F-4D97-AF65-F5344CB8AC3E}">
        <p14:creationId xmlns:p14="http://schemas.microsoft.com/office/powerpoint/2010/main" val="1352601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505628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922012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lt1"/>
        </a:solidFill>
        <a:effectLst/>
      </p:bgPr>
    </p:bg>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77294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57607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58443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6168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52ED-07A0-474E-BFDD-4B8F00E1AE1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C12CA5-3397-4B1F-93F0-CEBBB3E66B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8702DC-6254-4C8B-AC0D-0301D9F5BA3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03537FBD-A9BB-42FF-96FD-A8BA400AA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62C0F-AFF3-4432-A30C-23D9F56D124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79094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close up of a building&#10;&#10;Description automatically generated">
            <a:extLst>
              <a:ext uri="{FF2B5EF4-FFF2-40B4-BE49-F238E27FC236}">
                <a16:creationId xmlns:a16="http://schemas.microsoft.com/office/drawing/2014/main" id="{FDB3F7CE-550E-4610-B5DF-1FA801605E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a:extLst>
              <a:ext uri="{FF2B5EF4-FFF2-40B4-BE49-F238E27FC236}">
                <a16:creationId xmlns:a16="http://schemas.microsoft.com/office/drawing/2014/main" id="{5D582A24-9A29-4124-8324-34FBD73D9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94770-34B0-4982-98C8-938CA7BBE2EA}"/>
              </a:ext>
            </a:extLst>
          </p:cNvPr>
          <p:cNvSpPr>
            <a:spLocks noGrp="1"/>
          </p:cNvSpPr>
          <p:nvPr>
            <p:ph idx="1"/>
          </p:nvPr>
        </p:nvSpPr>
        <p:spPr>
          <a:xfrm>
            <a:off x="628650" y="1385887"/>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02A5F-09CB-4349-8D49-4D52A7029FA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EB57945C-3E03-4513-B0E7-25D236025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C272D-BB9A-4E7C-8A6E-4C7836A259B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56937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6314-BCD1-4E9B-AE4C-94AA2FA047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68DD65-5D09-477C-8574-D8AAD9E99D7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3CFF89-8D96-45B3-ADFC-E67C36D58F5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D1ABF8F3-1610-41FA-80CD-53038BD6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73CA3-8C21-4F6B-B4A0-6FE5D953B6C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00730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AA3D-7431-464F-9186-E7B55F23B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F25C9-91E6-4C58-AD11-058DA6C1BE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D00767-00C7-45AA-9918-DFEB699BBF9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0D500A-3039-4F62-BA4F-1462D48847EB}"/>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FE1EAA7B-872C-4ECB-897D-CB42E37F5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E2922-B930-4533-AC81-F0B7480B612B}"/>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8423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7E7F-4AE3-49FF-A594-BFFF943CB0E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9D3942-CB5C-4F9B-8005-3096659B605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4C331-9327-43A5-92B2-DE6BDB5EAB5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B971-C93B-4070-963A-46298322D62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F8464-A47E-4B6F-BDF4-2EBBB0D436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EA124-7444-4963-95BC-252C50FEFCAE}"/>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8" name="Footer Placeholder 7">
            <a:extLst>
              <a:ext uri="{FF2B5EF4-FFF2-40B4-BE49-F238E27FC236}">
                <a16:creationId xmlns:a16="http://schemas.microsoft.com/office/drawing/2014/main" id="{FCC02BF8-91AB-4C48-BC0D-E2836FAA8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E80BFC-748F-41F2-AA3F-8223A0196C33}"/>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560918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0A93-15BF-4B09-B677-107B9DF1B7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C9A4B4-40DE-4BF0-84A6-5E13A8C306F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4" name="Footer Placeholder 3">
            <a:extLst>
              <a:ext uri="{FF2B5EF4-FFF2-40B4-BE49-F238E27FC236}">
                <a16:creationId xmlns:a16="http://schemas.microsoft.com/office/drawing/2014/main" id="{133ABF2A-338E-4D47-9A79-034E960A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F26117-B279-49B9-920A-6B9D3B132A5E}"/>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401298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6154-5A64-4C60-A1A5-BEBE28D0E432}"/>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3" name="Footer Placeholder 2">
            <a:extLst>
              <a:ext uri="{FF2B5EF4-FFF2-40B4-BE49-F238E27FC236}">
                <a16:creationId xmlns:a16="http://schemas.microsoft.com/office/drawing/2014/main" id="{78772B5C-6F14-4B21-9B0E-54EE88BDBF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1220D6-1C6C-4B8C-B2F1-E4F80DA219D9}"/>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242062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C418-A697-4179-8652-1B684C78244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3ACAEA-76C5-459F-8FA6-DAA0B21905E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257E9-66F0-4658-A7CB-7A551DA422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2E149A-957C-4F82-A7B4-A29D328FC81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C0DEDF76-256F-4F19-9BE1-10D3E739E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5BC49-5106-46FE-A0DC-7F0AF5C08E1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43875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7141-989B-4E84-B75D-AEF380FBFA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182509-3458-47DC-8DC5-1E8D5C91A1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0FA7246-E76C-4914-A005-0666929B58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01059-8866-4290-BEC4-CCAA7D6D383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DF40731A-5759-4EAD-B93F-CDFF17C3C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1DE64-2E58-4F6F-A9EA-EDD82D1B7A3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69184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7F30-90E9-4AD4-9646-113533B3DB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4010DF-6ECD-40D5-942B-C82D15EED3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B327-1BE0-4E32-A813-229721EAE2BF}"/>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161FF75E-AAB6-4ED6-AF51-548CE6E68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48345-1E3F-4E42-868C-BEF0CF9009D7}"/>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3098297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FC74B-9C0A-4B98-8697-B44C4064508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EA76F-07DF-4000-A8DE-7DFD091CCBD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BC27D-A6A3-4819-9159-393DFBA6D5C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22E06892-8091-496F-AF77-39DB93E6C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81BA9-80DD-4CAF-BEEB-819844334F28}"/>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1444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1_Two Content">
    <p:bg>
      <p:bgPr>
        <a:solidFill>
          <a:schemeClr val="lt1"/>
        </a:solidFill>
        <a:effectLst/>
      </p:bgPr>
    </p:bg>
    <p:spTree>
      <p:nvGrpSpPr>
        <p:cNvPr id="1" name="Shape 28"/>
        <p:cNvGrpSpPr/>
        <p:nvPr/>
      </p:nvGrpSpPr>
      <p:grpSpPr>
        <a:xfrm>
          <a:off x="0" y="0"/>
          <a:ext cx="0" cy="0"/>
          <a:chOff x="0" y="0"/>
          <a:chExt cx="0" cy="0"/>
        </a:xfrm>
      </p:grpSpPr>
      <p:pic>
        <p:nvPicPr>
          <p:cNvPr id="3" name="Imagen 1" descr="Imagen que contiene exterior, montaña, nieve, hombre&#10;&#10;Descripción generada automáticamente">
            <a:extLst>
              <a:ext uri="{FF2B5EF4-FFF2-40B4-BE49-F238E27FC236}">
                <a16:creationId xmlns:a16="http://schemas.microsoft.com/office/drawing/2014/main" id="{B6B7A762-144E-422F-AE44-291598BE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04"/>
          <a:stretch/>
        </p:blipFill>
        <p:spPr>
          <a:xfrm>
            <a:off x="0" y="-1"/>
            <a:ext cx="9144000" cy="5143501"/>
          </a:xfrm>
          <a:prstGeom prst="rect">
            <a:avLst/>
          </a:prstGeom>
        </p:spPr>
      </p:pic>
    </p:spTree>
    <p:extLst>
      <p:ext uri="{BB962C8B-B14F-4D97-AF65-F5344CB8AC3E}">
        <p14:creationId xmlns:p14="http://schemas.microsoft.com/office/powerpoint/2010/main" val="295315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cSld name="1_Comparison">
    <p:bg>
      <p:bgPr>
        <a:solidFill>
          <a:schemeClr val="lt1"/>
        </a:solidFill>
        <a:effectLst/>
      </p:bgPr>
    </p:bg>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8282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48324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4" name="Google Shape;24;p5"/>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1" name="Google Shape;31;p7"/>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0" name="Google Shape;40;p9"/>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5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22960" y="457200"/>
            <a:ext cx="7543800" cy="85725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2764640" y="4844841"/>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418040" y="4863891"/>
            <a:ext cx="725961"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900" b="0" i="0" u="none" strike="noStrike" cap="none">
                <a:solidFill>
                  <a:srgbClr val="515B61"/>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515B61"/>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515B61"/>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515B61"/>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515B61"/>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515B61"/>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515B61"/>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515B61"/>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515B6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3829887"/>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7DD09-0878-41E6-9A0F-7EDF7AE5D3E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8F205-9C71-4394-987C-AED735C988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68A7D-B158-488A-B125-E360A6295F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B6CE96AB-569D-47C9-A192-3032D6E9BB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1FD22-1DC4-4469-BA1A-877EACD009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D68A29-66D6-4EDE-82FF-42BE2EE452F8}" type="slidenum">
              <a:rPr lang="en-US" smtClean="0"/>
              <a:t>‹#›</a:t>
            </a:fld>
            <a:endParaRPr lang="en-US"/>
          </a:p>
        </p:txBody>
      </p:sp>
    </p:spTree>
    <p:extLst>
      <p:ext uri="{BB962C8B-B14F-4D97-AF65-F5344CB8AC3E}">
        <p14:creationId xmlns:p14="http://schemas.microsoft.com/office/powerpoint/2010/main" val="381771143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3" name="Picture 2" descr="A person sitting at a table with bottles of alcohol&#10;&#10;Description automatically generated with low confidence">
            <a:extLst>
              <a:ext uri="{FF2B5EF4-FFF2-40B4-BE49-F238E27FC236}">
                <a16:creationId xmlns:a16="http://schemas.microsoft.com/office/drawing/2014/main" id="{8B9EA286-9197-4B2A-9ABC-16B2D3187BF7}"/>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1428750" y="0"/>
            <a:ext cx="7715250" cy="5143500"/>
          </a:xfrm>
          <a:prstGeom prst="rect">
            <a:avLst/>
          </a:prstGeom>
        </p:spPr>
      </p:pic>
      <p:pic>
        <p:nvPicPr>
          <p:cNvPr id="6" name="Picture 5">
            <a:extLst>
              <a:ext uri="{FF2B5EF4-FFF2-40B4-BE49-F238E27FC236}">
                <a16:creationId xmlns:a16="http://schemas.microsoft.com/office/drawing/2014/main" id="{9E600DC3-81D4-44E8-9633-A99D135EFF8D}"/>
              </a:ext>
            </a:extLst>
          </p:cNvPr>
          <p:cNvPicPr>
            <a:picLocks noChangeAspect="1"/>
          </p:cNvPicPr>
          <p:nvPr/>
        </p:nvPicPr>
        <p:blipFill rotWithShape="1">
          <a:blip r:embed="rId4">
            <a:alphaModFix/>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Lst>
          </a:blip>
          <a:srcRect l="38150" r="2250"/>
          <a:stretch/>
        </p:blipFill>
        <p:spPr>
          <a:xfrm rot="991039">
            <a:off x="6587767" y="4137593"/>
            <a:ext cx="820239" cy="917469"/>
          </a:xfrm>
          <a:prstGeom prst="snip2DiagRect">
            <a:avLst>
              <a:gd name="adj1" fmla="val 41295"/>
              <a:gd name="adj2" fmla="val 12616"/>
            </a:avLst>
          </a:prstGeom>
        </p:spPr>
      </p:pic>
      <p:sp>
        <p:nvSpPr>
          <p:cNvPr id="7" name="Rectangle 6">
            <a:extLst>
              <a:ext uri="{FF2B5EF4-FFF2-40B4-BE49-F238E27FC236}">
                <a16:creationId xmlns:a16="http://schemas.microsoft.com/office/drawing/2014/main" id="{63444F48-33AC-463E-8FB1-39AADCE3C9EE}"/>
              </a:ext>
            </a:extLst>
          </p:cNvPr>
          <p:cNvSpPr/>
          <p:nvPr/>
        </p:nvSpPr>
        <p:spPr>
          <a:xfrm>
            <a:off x="0" y="-9231"/>
            <a:ext cx="9144000" cy="5143500"/>
          </a:xfrm>
          <a:prstGeom prst="rect">
            <a:avLst/>
          </a:prstGeom>
          <a:gradFill flip="none" rotWithShape="1">
            <a:gsLst>
              <a:gs pos="18000">
                <a:schemeClr val="tx1"/>
              </a:gs>
              <a:gs pos="61000">
                <a:schemeClr val="tx1">
                  <a:alpha val="50000"/>
                </a:schemeClr>
              </a:gs>
              <a:gs pos="97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1;p13">
            <a:extLst>
              <a:ext uri="{FF2B5EF4-FFF2-40B4-BE49-F238E27FC236}">
                <a16:creationId xmlns:a16="http://schemas.microsoft.com/office/drawing/2014/main" id="{B88DE256-6331-46EA-A4E7-EE787B62B507}"/>
              </a:ext>
            </a:extLst>
          </p:cNvPr>
          <p:cNvSpPr txBox="1"/>
          <p:nvPr/>
        </p:nvSpPr>
        <p:spPr>
          <a:xfrm>
            <a:off x="559345" y="1013580"/>
            <a:ext cx="7146435" cy="1749585"/>
          </a:xfrm>
          <a:prstGeom prst="rect">
            <a:avLst/>
          </a:prstGeom>
          <a:noFill/>
          <a:ln>
            <a:noFill/>
          </a:ln>
        </p:spPr>
        <p:txBody>
          <a:bodyPr spcFirstLastPara="1" wrap="square" lIns="68569" tIns="34275" rIns="68569" bIns="34275" anchor="b" anchorCtr="0">
            <a:noAutofit/>
          </a:bodyPr>
          <a:lstStyle/>
          <a:p>
            <a:pPr defTabSz="685800">
              <a:lnSpc>
                <a:spcPct val="85000"/>
              </a:lnSpc>
              <a:buClr>
                <a:srgbClr val="FFFFFF"/>
              </a:buClr>
              <a:buSzPts val="5400"/>
            </a:pPr>
            <a:r>
              <a:rPr lang="en-US" sz="4000" b="1" dirty="0">
                <a:solidFill>
                  <a:schemeClr val="bg1"/>
                </a:solidFill>
                <a:latin typeface="Montserrat" panose="00000500000000000000" pitchFamily="2" charset="0"/>
                <a:ea typeface="Calibri"/>
                <a:cs typeface="Calibri"/>
                <a:sym typeface="Calibri"/>
              </a:rPr>
              <a:t>Module #5</a:t>
            </a:r>
            <a:br>
              <a:rPr lang="en-US" sz="4000" b="1" dirty="0">
                <a:solidFill>
                  <a:schemeClr val="bg1"/>
                </a:solidFill>
                <a:latin typeface="Montserrat" panose="00000500000000000000" pitchFamily="2" charset="0"/>
                <a:ea typeface="Calibri"/>
                <a:cs typeface="Calibri"/>
                <a:sym typeface="Calibri"/>
              </a:rPr>
            </a:br>
            <a:r>
              <a:rPr lang="en-US" sz="4000" b="1" dirty="0">
                <a:solidFill>
                  <a:schemeClr val="bg1"/>
                </a:solidFill>
                <a:latin typeface="Montserrat" panose="00000500000000000000" pitchFamily="2" charset="0"/>
                <a:ea typeface="Calibri"/>
                <a:cs typeface="Calibri"/>
                <a:sym typeface="Calibri"/>
              </a:rPr>
              <a:t>Alcohol and Benzodiazepines:</a:t>
            </a:r>
          </a:p>
          <a:p>
            <a:pPr defTabSz="685800">
              <a:lnSpc>
                <a:spcPct val="85000"/>
              </a:lnSpc>
              <a:buClr>
                <a:srgbClr val="FFFFFF"/>
              </a:buClr>
              <a:buSzPts val="5400"/>
            </a:pPr>
            <a:r>
              <a:rPr lang="en-US" sz="4000" b="1" dirty="0">
                <a:solidFill>
                  <a:schemeClr val="bg1"/>
                </a:solidFill>
                <a:latin typeface="Montserrat" panose="00000500000000000000" pitchFamily="2" charset="0"/>
                <a:ea typeface="Calibri"/>
                <a:cs typeface="Calibri"/>
                <a:sym typeface="Calibri"/>
              </a:rPr>
              <a:t>Unhealthy Use and Use Disorders</a:t>
            </a:r>
          </a:p>
        </p:txBody>
      </p:sp>
      <p:sp>
        <p:nvSpPr>
          <p:cNvPr id="131" name="Google Shape;131;p25"/>
          <p:cNvSpPr txBox="1"/>
          <p:nvPr/>
        </p:nvSpPr>
        <p:spPr>
          <a:xfrm>
            <a:off x="559346" y="4025067"/>
            <a:ext cx="3630818" cy="713846"/>
          </a:xfrm>
          <a:prstGeom prst="rect">
            <a:avLst/>
          </a:prstGeom>
          <a:noFill/>
          <a:ln>
            <a:noFill/>
          </a:ln>
        </p:spPr>
        <p:txBody>
          <a:bodyPr spcFirstLastPara="1" wrap="square" lIns="68569" tIns="34275" rIns="68569" bIns="34275" anchor="t" anchorCtr="0">
            <a:noAutofit/>
          </a:bodyPr>
          <a:lstStyle/>
          <a:p>
            <a:pPr>
              <a:buClr>
                <a:schemeClr val="dk1"/>
              </a:buClr>
              <a:buSzPts val="1200"/>
            </a:pPr>
            <a:r>
              <a:rPr lang="en" sz="800" i="1" dirty="0">
                <a:solidFill>
                  <a:schemeClr val="bg1"/>
                </a:solidFill>
                <a:latin typeface="Montserrat Light" panose="00000400000000000000" pitchFamily="2" charset="0"/>
                <a:ea typeface="Times New Roman"/>
                <a:cs typeface="Times New Roman"/>
                <a:sym typeface="Times New Roman"/>
              </a:rPr>
              <a:t>Funding for this initiative was made possible (in part) by grant no. 1H79FG000021-01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sz="1000" i="1" dirty="0">
              <a:solidFill>
                <a:schemeClr val="bg1"/>
              </a:solidFill>
              <a:latin typeface="Montserrat Light" panose="00000400000000000000" pitchFamily="2" charset="0"/>
            </a:endParaRPr>
          </a:p>
        </p:txBody>
      </p:sp>
      <p:sp>
        <p:nvSpPr>
          <p:cNvPr id="4" name="TextBox 3">
            <a:extLst>
              <a:ext uri="{FF2B5EF4-FFF2-40B4-BE49-F238E27FC236}">
                <a16:creationId xmlns:a16="http://schemas.microsoft.com/office/drawing/2014/main" id="{C3107D4D-6E20-46BF-A388-639086F48BFE}"/>
              </a:ext>
            </a:extLst>
          </p:cNvPr>
          <p:cNvSpPr txBox="1"/>
          <p:nvPr/>
        </p:nvSpPr>
        <p:spPr>
          <a:xfrm>
            <a:off x="552700" y="2852536"/>
            <a:ext cx="3470044" cy="1169551"/>
          </a:xfrm>
          <a:prstGeom prst="rect">
            <a:avLst/>
          </a:prstGeom>
          <a:noFill/>
        </p:spPr>
        <p:txBody>
          <a:bodyPr wrap="square" rtlCol="0">
            <a:spAutoFit/>
          </a:bodyPr>
          <a:lstStyle/>
          <a:p>
            <a:r>
              <a:rPr lang="en-US" sz="1000" b="1" dirty="0">
                <a:solidFill>
                  <a:schemeClr val="bg1"/>
                </a:solidFill>
                <a:latin typeface="Montserrat" panose="00000500000000000000" pitchFamily="2" charset="0"/>
              </a:rPr>
              <a:t>Module Primary Author</a:t>
            </a:r>
          </a:p>
          <a:p>
            <a:r>
              <a:rPr lang="en-US" sz="1000" dirty="0">
                <a:solidFill>
                  <a:schemeClr val="bg1"/>
                </a:solidFill>
                <a:latin typeface="Montserrat" panose="00000500000000000000" pitchFamily="2" charset="0"/>
              </a:rPr>
              <a:t>Ryan McCormack</a:t>
            </a:r>
          </a:p>
          <a:p>
            <a:endParaRPr lang="en-US" sz="1000" dirty="0">
              <a:solidFill>
                <a:schemeClr val="bg1"/>
              </a:solidFill>
              <a:latin typeface="Montserrat" panose="00000500000000000000" pitchFamily="2" charset="0"/>
            </a:endParaRPr>
          </a:p>
          <a:p>
            <a:r>
              <a:rPr lang="en-US" sz="1000" b="1" dirty="0">
                <a:solidFill>
                  <a:schemeClr val="bg1"/>
                </a:solidFill>
                <a:latin typeface="Montserrat" panose="00000500000000000000" pitchFamily="2" charset="0"/>
              </a:rPr>
              <a:t>Authoring Group</a:t>
            </a:r>
          </a:p>
          <a:p>
            <a:r>
              <a:rPr lang="en-US" sz="1000" dirty="0">
                <a:solidFill>
                  <a:schemeClr val="bg1"/>
                </a:solidFill>
                <a:latin typeface="Montserrat" panose="00000500000000000000" pitchFamily="2" charset="0"/>
              </a:rPr>
              <a:t>Steven L. Bernstein, Kathryn Hawk, Lindsey Jennings, Lucinda Lai, Alexis LaPietra,  Ryan McCormack, Lewis S. Nelson, and Reuben Strayer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30151" y="349770"/>
            <a:ext cx="632786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Tools to Assess AWS</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10</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74154" y="98538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9" name="Google Shape;89;p20">
            <a:extLst>
              <a:ext uri="{FF2B5EF4-FFF2-40B4-BE49-F238E27FC236}">
                <a16:creationId xmlns:a16="http://schemas.microsoft.com/office/drawing/2014/main" id="{94DF6278-828F-42C3-A13D-D915BECA3F64}"/>
              </a:ext>
            </a:extLst>
          </p:cNvPr>
          <p:cNvSpPr txBox="1"/>
          <p:nvPr/>
        </p:nvSpPr>
        <p:spPr>
          <a:xfrm>
            <a:off x="630151" y="1326951"/>
            <a:ext cx="6656474" cy="3066445"/>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2000" dirty="0">
                <a:solidFill>
                  <a:srgbClr val="1A547A"/>
                </a:solidFill>
                <a:latin typeface="Montserrat" panose="00000500000000000000" pitchFamily="2" charset="0"/>
                <a:ea typeface="Calibri"/>
                <a:cs typeface="Calibri"/>
                <a:sym typeface="Calibri"/>
              </a:rPr>
              <a:t>None is great for all settings or severities.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Calibri"/>
                <a:sym typeface="Calibri"/>
              </a:rPr>
              <a:t>Clinical Institute Withdrawal Assessment of Alcohol Scale, Revised (CIWA-</a:t>
            </a:r>
            <a:r>
              <a:rPr lang="en-US" sz="1800" dirty="0" err="1">
                <a:solidFill>
                  <a:srgbClr val="1A547A"/>
                </a:solidFill>
                <a:latin typeface="Montserrat" panose="00000500000000000000" pitchFamily="2" charset="0"/>
                <a:ea typeface="Calibri"/>
                <a:cs typeface="Calibri"/>
                <a:sym typeface="Calibri"/>
              </a:rPr>
              <a:t>Ar</a:t>
            </a:r>
            <a:r>
              <a:rPr lang="en-US" sz="1800" dirty="0">
                <a:solidFill>
                  <a:srgbClr val="1A547A"/>
                </a:solidFill>
                <a:latin typeface="Montserrat" panose="00000500000000000000" pitchFamily="2" charset="0"/>
                <a:ea typeface="Calibri"/>
                <a:cs typeface="Calibri"/>
                <a:sym typeface="Calibri"/>
              </a:rPr>
              <a:t>)</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Calibri"/>
                <a:sym typeface="Calibri"/>
              </a:rPr>
              <a:t>Glasgow Modified Alcohol Withdrawal Scale (GMAWS)</a:t>
            </a:r>
          </a:p>
          <a:p>
            <a:pPr marL="19050">
              <a:buClr>
                <a:srgbClr val="1A547A"/>
              </a:buClr>
              <a:buSzPct val="80000"/>
            </a:pPr>
            <a:endParaRPr lang="en-US" sz="2000" dirty="0">
              <a:solidFill>
                <a:srgbClr val="1A547A"/>
              </a:solidFill>
              <a:latin typeface="Montserrat" panose="00000500000000000000" pitchFamily="2" charset="0"/>
              <a:ea typeface="Calibri"/>
              <a:cs typeface="Calibri"/>
              <a:sym typeface="Calibri"/>
            </a:endParaRPr>
          </a:p>
          <a:p>
            <a:pPr marL="19050">
              <a:buClr>
                <a:srgbClr val="1A547A"/>
              </a:buClr>
              <a:buSzPct val="80000"/>
            </a:pPr>
            <a:r>
              <a:rPr lang="en-US" sz="2000" dirty="0">
                <a:solidFill>
                  <a:srgbClr val="1A547A"/>
                </a:solidFill>
                <a:latin typeface="Montserrat" panose="00000500000000000000" pitchFamily="2" charset="0"/>
                <a:ea typeface="Calibri"/>
                <a:cs typeface="Calibri"/>
                <a:sym typeface="Calibri"/>
              </a:rPr>
              <a:t>Assessing the level of sedation-agitation and vital signs is the primary focus in the ED.</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Times New Roman"/>
                <a:sym typeface="Times New Roman"/>
              </a:rPr>
              <a:t>Richmond Agitation Sedation Scale (RASS)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Times New Roman"/>
                <a:sym typeface="Times New Roman"/>
              </a:rPr>
              <a:t>Riker Sedation Anesthesia Scale (SAS)</a:t>
            </a:r>
            <a:endParaRPr lang="en-US" sz="1800" dirty="0">
              <a:solidFill>
                <a:srgbClr val="1A547A"/>
              </a:solidFill>
              <a:latin typeface="Montserrat" panose="00000500000000000000" pitchFamily="2" charset="0"/>
              <a:ea typeface="Calibri"/>
              <a:cs typeface="Calibri"/>
              <a:sym typeface="Calibri"/>
            </a:endParaRPr>
          </a:p>
        </p:txBody>
      </p:sp>
    </p:spTree>
    <p:extLst>
      <p:ext uri="{BB962C8B-B14F-4D97-AF65-F5344CB8AC3E}">
        <p14:creationId xmlns:p14="http://schemas.microsoft.com/office/powerpoint/2010/main" val="3229098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780583B2-F007-47D7-AA1D-57C78740F0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590"/>
          <a:stretch/>
        </p:blipFill>
        <p:spPr>
          <a:xfrm>
            <a:off x="0" y="0"/>
            <a:ext cx="6666664" cy="5143500"/>
          </a:xfrm>
          <a:prstGeom prst="rect">
            <a:avLst/>
          </a:prstGeom>
        </p:spPr>
      </p:pic>
      <p:sp>
        <p:nvSpPr>
          <p:cNvPr id="11" name="Rectangle 10">
            <a:extLst>
              <a:ext uri="{FF2B5EF4-FFF2-40B4-BE49-F238E27FC236}">
                <a16:creationId xmlns:a16="http://schemas.microsoft.com/office/drawing/2014/main" id="{AB487EF1-ADAF-40A3-8CC0-B02039C296F7}"/>
              </a:ext>
            </a:extLst>
          </p:cNvPr>
          <p:cNvSpPr/>
          <p:nvPr/>
        </p:nvSpPr>
        <p:spPr>
          <a:xfrm flipH="1">
            <a:off x="2070202" y="0"/>
            <a:ext cx="7073796" cy="5143500"/>
          </a:xfrm>
          <a:prstGeom prst="rect">
            <a:avLst/>
          </a:prstGeom>
          <a:gradFill flip="none" rotWithShape="1">
            <a:gsLst>
              <a:gs pos="38000">
                <a:schemeClr val="bg1"/>
              </a:gs>
              <a:gs pos="100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3404141" y="398467"/>
            <a:ext cx="522030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Who will develop complicated Alcohol Withdrawal Syndrome?</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11</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3499578" y="1274116"/>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182727DF-485D-41AD-8494-DE81A47580F3}"/>
              </a:ext>
            </a:extLst>
          </p:cNvPr>
          <p:cNvSpPr txBox="1">
            <a:spLocks/>
          </p:cNvSpPr>
          <p:nvPr/>
        </p:nvSpPr>
        <p:spPr>
          <a:xfrm>
            <a:off x="3404140" y="1424344"/>
            <a:ext cx="5220309" cy="2690574"/>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dirty="0">
                <a:solidFill>
                  <a:srgbClr val="1A547A"/>
                </a:solidFill>
                <a:latin typeface="Montserrat" panose="00000500000000000000" pitchFamily="2" charset="0"/>
                <a:ea typeface="Times New Roman"/>
                <a:cs typeface="Times New Roman"/>
                <a:sym typeface="Times New Roman"/>
              </a:rPr>
              <a:t>Prediction of Alcohol Withdrawal Severity Scale (PAWSS)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Greater than or equal to 3 criteria is high risk for moderate to severe AWS:</a:t>
            </a:r>
          </a:p>
          <a:p>
            <a:pPr marL="647700" lvl="1" indent="-285750">
              <a:buClr>
                <a:srgbClr val="1A547A"/>
              </a:buClr>
              <a:buSzPct val="80000"/>
              <a:buFont typeface="Montserrat" panose="00000500000000000000" pitchFamily="2" charset="0"/>
              <a:buChar char="O"/>
            </a:pPr>
            <a:r>
              <a:rPr lang="en-US" sz="1200" b="1" dirty="0">
                <a:solidFill>
                  <a:srgbClr val="1A547A"/>
                </a:solidFill>
                <a:latin typeface="Montserrat" panose="00000500000000000000" pitchFamily="2" charset="0"/>
                <a:ea typeface="Times New Roman"/>
                <a:cs typeface="Times New Roman"/>
                <a:sym typeface="Times New Roman"/>
              </a:rPr>
              <a:t>Lifetime</a:t>
            </a:r>
            <a:r>
              <a:rPr lang="en-US" sz="1200" dirty="0">
                <a:solidFill>
                  <a:srgbClr val="1A547A"/>
                </a:solidFill>
                <a:latin typeface="Montserrat" panose="00000500000000000000" pitchFamily="2" charset="0"/>
                <a:ea typeface="Times New Roman"/>
                <a:cs typeface="Times New Roman"/>
                <a:sym typeface="Times New Roman"/>
              </a:rPr>
              <a:t> history of AWS, AWS seizure, DTs, AUD treatment (rehab, AA, etc.), and blackouts</a:t>
            </a:r>
          </a:p>
          <a:p>
            <a:pPr marL="647700" lvl="1" indent="-285750">
              <a:buClr>
                <a:srgbClr val="1A547A"/>
              </a:buClr>
              <a:buSzPct val="80000"/>
              <a:buFont typeface="Montserrat" panose="00000500000000000000" pitchFamily="2" charset="0"/>
              <a:buChar char="O"/>
            </a:pPr>
            <a:r>
              <a:rPr lang="en-US" sz="1200" b="1" dirty="0">
                <a:solidFill>
                  <a:srgbClr val="1A547A"/>
                </a:solidFill>
                <a:latin typeface="Montserrat" panose="00000500000000000000" pitchFamily="2" charset="0"/>
                <a:ea typeface="Times New Roman"/>
                <a:cs typeface="Times New Roman"/>
                <a:sym typeface="Times New Roman"/>
              </a:rPr>
              <a:t>In the last 90 days</a:t>
            </a:r>
            <a:r>
              <a:rPr lang="en-US" sz="1200" dirty="0">
                <a:solidFill>
                  <a:srgbClr val="1A547A"/>
                </a:solidFill>
                <a:latin typeface="Montserrat" panose="00000500000000000000" pitchFamily="2" charset="0"/>
                <a:ea typeface="Times New Roman"/>
                <a:cs typeface="Times New Roman"/>
                <a:sym typeface="Times New Roman"/>
              </a:rPr>
              <a:t> has ever used alcohol with benzodiazepines or alcohol with any drug of abuse</a:t>
            </a:r>
          </a:p>
          <a:p>
            <a:pPr marL="647700" lvl="1" indent="-285750">
              <a:buClr>
                <a:srgbClr val="1A547A"/>
              </a:buClr>
              <a:buSzPct val="80000"/>
              <a:buFont typeface="Montserrat" panose="00000500000000000000" pitchFamily="2" charset="0"/>
              <a:buChar char="O"/>
            </a:pPr>
            <a:r>
              <a:rPr lang="en-US" sz="1200" b="1" dirty="0">
                <a:solidFill>
                  <a:srgbClr val="1A547A"/>
                </a:solidFill>
                <a:latin typeface="Montserrat" panose="00000500000000000000" pitchFamily="2" charset="0"/>
                <a:ea typeface="Times New Roman"/>
                <a:cs typeface="Times New Roman"/>
                <a:sym typeface="Times New Roman"/>
              </a:rPr>
              <a:t>Today</a:t>
            </a:r>
            <a:r>
              <a:rPr lang="en-US" sz="1200" dirty="0">
                <a:solidFill>
                  <a:srgbClr val="1A547A"/>
                </a:solidFill>
                <a:latin typeface="Montserrat" panose="00000500000000000000" pitchFamily="2" charset="0"/>
                <a:ea typeface="Times New Roman"/>
                <a:cs typeface="Times New Roman"/>
                <a:sym typeface="Times New Roman"/>
              </a:rPr>
              <a:t> blood alcohol content greater than 200 or evidence of withdrawal</a:t>
            </a:r>
            <a:endParaRPr lang="en-US" sz="1200" b="1" dirty="0">
              <a:solidFill>
                <a:srgbClr val="1A547A"/>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362600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88" y="0"/>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1" y="431676"/>
            <a:ext cx="729309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Treatment of Alcohol Withdrawal Syndrome</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08339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12</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1" y="1227351"/>
            <a:ext cx="5685243"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b="1" dirty="0">
                <a:solidFill>
                  <a:srgbClr val="1A547A"/>
                </a:solidFill>
                <a:latin typeface="Montserrat" panose="00000500000000000000" pitchFamily="2" charset="0"/>
                <a:ea typeface="Times New Roman"/>
                <a:cs typeface="Times New Roman"/>
                <a:sym typeface="Times New Roman"/>
              </a:rPr>
              <a:t>Benzodiazepines</a:t>
            </a:r>
            <a:endParaRPr lang="en-US" sz="2000" dirty="0">
              <a:solidFill>
                <a:srgbClr val="1A547A"/>
              </a:solidFill>
              <a:latin typeface="Montserrat" panose="00000500000000000000" pitchFamily="2" charset="0"/>
              <a:ea typeface="Times New Roman"/>
              <a:cs typeface="Times New Roman"/>
              <a:sym typeface="Times New Roman"/>
            </a:endParaRP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First line and most studied</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Particularly good for complicated AWS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Match pharmacology</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Onset, peak, absorption, and metabolism</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Dose and frequency is dependent on the pharmacology of the specific benzodiazepine and should be informed by the patient’s past requirements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Learn the pharmacology of the benzodiazepines on formulary and/or that you plan to use</a:t>
            </a:r>
          </a:p>
          <a:p>
            <a:pPr marL="19050" indent="0">
              <a:buClr>
                <a:srgbClr val="1A547A"/>
              </a:buClr>
              <a:buSzPct val="80000"/>
              <a:buNone/>
            </a:pPr>
            <a:r>
              <a:rPr lang="en-US" sz="2000" dirty="0">
                <a:solidFill>
                  <a:srgbClr val="1A547A"/>
                </a:solidFill>
                <a:latin typeface="Montserrat" panose="00000500000000000000" pitchFamily="2" charset="0"/>
                <a:cs typeface="Times New Roman"/>
                <a:sym typeface="Times New Roman"/>
              </a:rPr>
              <a:t>When treating AWS, consider initiating treatment for the underlying AUD!</a:t>
            </a:r>
          </a:p>
          <a:p>
            <a:pPr marL="647700" lvl="1" indent="-285750">
              <a:buClr>
                <a:srgbClr val="1A547A"/>
              </a:buClr>
              <a:buSzPct val="80000"/>
              <a:buFont typeface="Montserrat" panose="00000500000000000000" pitchFamily="2" charset="0"/>
              <a:buChar char="O"/>
            </a:pPr>
            <a:endParaRPr lang="en-US" sz="1500" dirty="0">
              <a:solidFill>
                <a:srgbClr val="1A547A"/>
              </a:solidFill>
              <a:latin typeface="Montserrat" panose="00000500000000000000" pitchFamily="2" charset="0"/>
            </a:endParaRPr>
          </a:p>
        </p:txBody>
      </p:sp>
    </p:spTree>
    <p:extLst>
      <p:ext uri="{BB962C8B-B14F-4D97-AF65-F5344CB8AC3E}">
        <p14:creationId xmlns:p14="http://schemas.microsoft.com/office/powerpoint/2010/main" val="383612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itting on a couch&#10;&#10;Description automatically generated with medium confidence">
            <a:extLst>
              <a:ext uri="{FF2B5EF4-FFF2-40B4-BE49-F238E27FC236}">
                <a16:creationId xmlns:a16="http://schemas.microsoft.com/office/drawing/2014/main" id="{96846302-7D5F-405E-BD70-CBFB3DD4CC6C}"/>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r="15165"/>
          <a:stretch/>
        </p:blipFill>
        <p:spPr>
          <a:xfrm>
            <a:off x="1300162" y="-1237"/>
            <a:ext cx="6543675" cy="5142263"/>
          </a:xfrm>
          <a:prstGeom prst="rect">
            <a:avLst/>
          </a:prstGeom>
        </p:spPr>
      </p:pic>
      <p:pic>
        <p:nvPicPr>
          <p:cNvPr id="4" name="Picture 3" descr="A person sitting on a couch&#10;&#10;Description automatically generated with medium confidence">
            <a:extLst>
              <a:ext uri="{FF2B5EF4-FFF2-40B4-BE49-F238E27FC236}">
                <a16:creationId xmlns:a16="http://schemas.microsoft.com/office/drawing/2014/main" id="{D2ADAB33-684C-4FB0-B693-D66ECE9A3DF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r="15165"/>
          <a:stretch/>
        </p:blipFill>
        <p:spPr>
          <a:xfrm>
            <a:off x="2600325" y="0"/>
            <a:ext cx="6543675" cy="5142263"/>
          </a:xfrm>
          <a:prstGeom prst="rect">
            <a:avLst/>
          </a:prstGeom>
        </p:spPr>
      </p:pic>
      <p:sp>
        <p:nvSpPr>
          <p:cNvPr id="11" name="Rectangle 10">
            <a:extLst>
              <a:ext uri="{FF2B5EF4-FFF2-40B4-BE49-F238E27FC236}">
                <a16:creationId xmlns:a16="http://schemas.microsoft.com/office/drawing/2014/main" id="{9A0DEEBC-035D-4B41-82C2-FC2308D9264C}"/>
              </a:ext>
            </a:extLst>
          </p:cNvPr>
          <p:cNvSpPr/>
          <p:nvPr/>
        </p:nvSpPr>
        <p:spPr>
          <a:xfrm>
            <a:off x="-1" y="-2474"/>
            <a:ext cx="9144000" cy="5143500"/>
          </a:xfrm>
          <a:prstGeom prst="rect">
            <a:avLst/>
          </a:prstGeom>
          <a:gradFill flip="none" rotWithShape="1">
            <a:gsLst>
              <a:gs pos="53000">
                <a:srgbClr val="DEE2E5">
                  <a:alpha val="75000"/>
                </a:srgbClr>
              </a:gs>
              <a:gs pos="100000">
                <a:srgbClr val="DEE2E5">
                  <a:alpha val="25000"/>
                </a:srgbClr>
              </a:gs>
              <a:gs pos="20000">
                <a:srgbClr val="DEE2E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1" y="431676"/>
            <a:ext cx="2063877"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Scenario 1</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08339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13</a:t>
            </a:fld>
            <a:endParaRPr lang="en-US" dirty="0">
              <a:solidFill>
                <a:schemeClr val="bg1"/>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1" y="1230017"/>
            <a:ext cx="4485608"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dirty="0">
                <a:solidFill>
                  <a:srgbClr val="1A547A"/>
                </a:solidFill>
                <a:latin typeface="Montserrat" panose="00000500000000000000" pitchFamily="2" charset="0"/>
                <a:ea typeface="Times New Roman"/>
                <a:cs typeface="Times New Roman"/>
                <a:sym typeface="Times New Roman"/>
              </a:rPr>
              <a:t>Patient with severe acute AWS</a:t>
            </a:r>
          </a:p>
          <a:p>
            <a:pPr marL="304800" indent="-285750">
              <a:buClr>
                <a:srgbClr val="023649"/>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Agitated</a:t>
            </a:r>
          </a:p>
          <a:p>
            <a:pPr marL="304800" indent="-285750">
              <a:buClr>
                <a:srgbClr val="023649"/>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Tachycardic</a:t>
            </a:r>
          </a:p>
          <a:p>
            <a:pPr marL="304800" indent="-285750">
              <a:buClr>
                <a:srgbClr val="023649"/>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Hypertensive</a:t>
            </a:r>
          </a:p>
          <a:p>
            <a:pPr marL="304800" indent="-285750">
              <a:buClr>
                <a:srgbClr val="023649"/>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Sweating</a:t>
            </a:r>
          </a:p>
          <a:p>
            <a:pPr marL="304800" indent="-285750">
              <a:buClr>
                <a:srgbClr val="1A547A"/>
              </a:buClr>
              <a:buSzPct val="80000"/>
              <a:buFont typeface="Montserrat" panose="00000500000000000000" pitchFamily="2" charset="0"/>
              <a:buChar char="O"/>
            </a:pPr>
            <a:endParaRPr lang="en-US" sz="1800" dirty="0">
              <a:solidFill>
                <a:srgbClr val="1A547A"/>
              </a:solidFill>
              <a:latin typeface="Montserrat" panose="00000500000000000000" pitchFamily="2" charset="0"/>
              <a:ea typeface="Times New Roman"/>
              <a:cs typeface="Times New Roman"/>
              <a:sym typeface="Times New Roman"/>
            </a:endParaRPr>
          </a:p>
          <a:p>
            <a:pPr marL="19050" indent="0">
              <a:buClr>
                <a:srgbClr val="1A547A"/>
              </a:buClr>
              <a:buSzPct val="80000"/>
              <a:buNone/>
            </a:pPr>
            <a:r>
              <a:rPr lang="en-US" sz="2400" b="1" dirty="0">
                <a:solidFill>
                  <a:srgbClr val="1A547A"/>
                </a:solidFill>
                <a:latin typeface="Montserrat" panose="00000500000000000000" pitchFamily="2" charset="0"/>
                <a:ea typeface="Times New Roman"/>
                <a:cs typeface="Times New Roman"/>
                <a:sym typeface="Times New Roman"/>
              </a:rPr>
              <a:t>How would you treat this patient?</a:t>
            </a:r>
          </a:p>
        </p:txBody>
      </p:sp>
    </p:spTree>
    <p:extLst>
      <p:ext uri="{BB962C8B-B14F-4D97-AF65-F5344CB8AC3E}">
        <p14:creationId xmlns:p14="http://schemas.microsoft.com/office/powerpoint/2010/main" val="317425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14</a:t>
            </a:fld>
            <a:endParaRPr lang="en-US">
              <a:solidFill>
                <a:srgbClr val="099BAF"/>
              </a:solidFill>
              <a:latin typeface="Montserrat" panose="00000500000000000000" pitchFamily="2" charset="0"/>
            </a:endParaRPr>
          </a:p>
        </p:txBody>
      </p:sp>
      <p:sp>
        <p:nvSpPr>
          <p:cNvPr id="8" name="Google Shape;147;p27">
            <a:extLst>
              <a:ext uri="{FF2B5EF4-FFF2-40B4-BE49-F238E27FC236}">
                <a16:creationId xmlns:a16="http://schemas.microsoft.com/office/drawing/2014/main" id="{84A9EC13-8B6C-4169-B0F4-3B5B2DA231C6}"/>
              </a:ext>
            </a:extLst>
          </p:cNvPr>
          <p:cNvSpPr txBox="1">
            <a:spLocks/>
          </p:cNvSpPr>
          <p:nvPr/>
        </p:nvSpPr>
        <p:spPr>
          <a:xfrm>
            <a:off x="644439" y="1059120"/>
            <a:ext cx="8006641" cy="3834346"/>
          </a:xfrm>
          <a:prstGeom prst="rect">
            <a:avLst/>
          </a:prstGeom>
          <a:noFill/>
          <a:ln>
            <a:noFill/>
          </a:ln>
        </p:spPr>
        <p:txBody>
          <a:bodyPr spcFirstLastPara="1" vert="horz" wrap="square" lIns="68569" tIns="34275" rIns="68569"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Clr>
                <a:schemeClr val="bg1"/>
              </a:buClr>
              <a:buSzPct val="80000"/>
              <a:buFont typeface="Arial" panose="020B0604020202020204" pitchFamily="34" charset="0"/>
              <a:buNone/>
            </a:pPr>
            <a:r>
              <a:rPr lang="en-US" b="1" dirty="0">
                <a:solidFill>
                  <a:srgbClr val="1A547A"/>
                </a:solidFill>
                <a:latin typeface="Montserrat" panose="00000500000000000000" pitchFamily="2" charset="0"/>
                <a:ea typeface="Calibri"/>
                <a:cs typeface="Calibri"/>
                <a:sym typeface="Calibri"/>
              </a:rPr>
              <a:t>Patient with Severe Acute AWS</a:t>
            </a:r>
            <a:endParaRPr lang="en-US" b="1" dirty="0">
              <a:solidFill>
                <a:srgbClr val="1A547A"/>
              </a:solidFill>
              <a:latin typeface="Montserrat" panose="00000500000000000000" pitchFamily="2" charset="0"/>
              <a:ea typeface="Times New Roman"/>
              <a:cs typeface="Times New Roman"/>
              <a:sym typeface="Times New Roman"/>
            </a:endParaRPr>
          </a:p>
          <a:p>
            <a:pPr marL="0" indent="0">
              <a:lnSpc>
                <a:spcPct val="100000"/>
              </a:lnSpc>
              <a:spcBef>
                <a:spcPts val="0"/>
              </a:spcBef>
              <a:spcAft>
                <a:spcPts val="600"/>
              </a:spcAft>
              <a:buClr>
                <a:schemeClr val="bg1"/>
              </a:buClr>
              <a:buSzPct val="80000"/>
              <a:buFont typeface="Arial" panose="020B0604020202020204" pitchFamily="34" charset="0"/>
              <a:buNone/>
            </a:pPr>
            <a:r>
              <a:rPr lang="en-US" sz="1600" b="1" dirty="0">
                <a:solidFill>
                  <a:srgbClr val="1A547A"/>
                </a:solidFill>
                <a:latin typeface="Montserrat" panose="00000500000000000000" pitchFamily="2" charset="0"/>
                <a:ea typeface="Times New Roman"/>
                <a:cs typeface="Times New Roman"/>
                <a:sym typeface="Times New Roman"/>
              </a:rPr>
              <a:t>Stabilizing critical AWS: Diazepam (IV) or Midazolam (IM/IV)</a:t>
            </a:r>
          </a:p>
          <a:p>
            <a:pPr marL="28575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Both have rapid onset/peak effect and reliable absorption allowing titration q2-5 minutes.</a:t>
            </a:r>
          </a:p>
          <a:p>
            <a:pPr marL="28575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The peak effect corresponds to peak respiratory depression, which is a safer choice when rapid titration is critical.</a:t>
            </a:r>
          </a:p>
          <a:p>
            <a:pPr marL="28575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Example dosing: Diazepam 10 mg IV q2-5 minutes until goal sedation is reached; double the dose after 3 doses or if little response is achieved.</a:t>
            </a:r>
          </a:p>
          <a:p>
            <a:pPr marL="28575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Bonus: Diazepam’s long-acting metabolites provide an extended symptomatic control without an abrupt rebound.</a:t>
            </a:r>
          </a:p>
          <a:p>
            <a:pPr marL="0" indent="0">
              <a:lnSpc>
                <a:spcPct val="100000"/>
              </a:lnSpc>
              <a:spcBef>
                <a:spcPts val="0"/>
              </a:spcBef>
              <a:buClr>
                <a:schemeClr val="bg1"/>
              </a:buClr>
              <a:buSzPct val="80000"/>
              <a:buFont typeface="Arial" panose="020B0604020202020204" pitchFamily="34" charset="0"/>
              <a:buNone/>
            </a:pPr>
            <a:endParaRPr lang="en-US" sz="1400" dirty="0">
              <a:solidFill>
                <a:srgbClr val="1A547A"/>
              </a:solidFill>
              <a:latin typeface="Montserrat" panose="00000500000000000000" pitchFamily="2" charset="0"/>
              <a:ea typeface="Times New Roman"/>
              <a:cs typeface="Times New Roman"/>
              <a:sym typeface="Times New Roman"/>
            </a:endParaRPr>
          </a:p>
          <a:p>
            <a:pPr marL="0" indent="0">
              <a:lnSpc>
                <a:spcPct val="100000"/>
              </a:lnSpc>
              <a:spcBef>
                <a:spcPts val="0"/>
              </a:spcBef>
              <a:spcAft>
                <a:spcPts val="600"/>
              </a:spcAft>
              <a:buClr>
                <a:schemeClr val="bg1"/>
              </a:buClr>
              <a:buSzPct val="80000"/>
              <a:buFont typeface="Arial" panose="020B0604020202020204" pitchFamily="34" charset="0"/>
              <a:buNone/>
            </a:pPr>
            <a:r>
              <a:rPr lang="en-US" sz="1600" b="1" dirty="0">
                <a:solidFill>
                  <a:srgbClr val="1A547A"/>
                </a:solidFill>
                <a:latin typeface="Montserrat" panose="00000500000000000000" pitchFamily="2" charset="0"/>
                <a:ea typeface="Times New Roman"/>
                <a:cs typeface="Times New Roman"/>
                <a:sym typeface="Times New Roman"/>
              </a:rPr>
              <a:t>NOT recommended:</a:t>
            </a:r>
          </a:p>
          <a:p>
            <a:pPr marL="28575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Oral benzodiazepines</a:t>
            </a:r>
          </a:p>
          <a:p>
            <a:pPr marL="28575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Lorazepam (PO/IM/IV)</a:t>
            </a:r>
          </a:p>
          <a:p>
            <a:pPr marL="742950" lvl="1" indent="-285750">
              <a:lnSpc>
                <a:spcPct val="100000"/>
              </a:lnSpc>
              <a:spcBef>
                <a:spcPts val="0"/>
              </a:spcBef>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It crosses BBB slower.</a:t>
            </a:r>
          </a:p>
          <a:p>
            <a:pPr marL="742950" lvl="1" indent="-285750">
              <a:lnSpc>
                <a:spcPct val="100000"/>
              </a:lnSpc>
              <a:spcBef>
                <a:spcPts val="0"/>
              </a:spcBef>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The peak CNS effect is greater than 20 to 30 minutes</a:t>
            </a:r>
          </a:p>
          <a:p>
            <a:pPr marL="742950" lvl="1" indent="-285750">
              <a:lnSpc>
                <a:spcPct val="100000"/>
              </a:lnSpc>
              <a:spcBef>
                <a:spcPts val="0"/>
              </a:spcBef>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There is a risk of delayed oversedation as repeated doses are given before the peak effect occurs.</a:t>
            </a:r>
          </a:p>
        </p:txBody>
      </p:sp>
      <p:sp>
        <p:nvSpPr>
          <p:cNvPr id="9" name="Google Shape;41;p13">
            <a:extLst>
              <a:ext uri="{FF2B5EF4-FFF2-40B4-BE49-F238E27FC236}">
                <a16:creationId xmlns:a16="http://schemas.microsoft.com/office/drawing/2014/main" id="{83C14690-7F8F-4CC7-A10F-0BC64A525B9B}"/>
              </a:ext>
            </a:extLst>
          </p:cNvPr>
          <p:cNvSpPr txBox="1"/>
          <p:nvPr/>
        </p:nvSpPr>
        <p:spPr>
          <a:xfrm>
            <a:off x="644439" y="297650"/>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Scenario 1</a:t>
            </a:r>
          </a:p>
        </p:txBody>
      </p:sp>
      <p:cxnSp>
        <p:nvCxnSpPr>
          <p:cNvPr id="10" name="Straight Connector 9">
            <a:extLst>
              <a:ext uri="{FF2B5EF4-FFF2-40B4-BE49-F238E27FC236}">
                <a16:creationId xmlns:a16="http://schemas.microsoft.com/office/drawing/2014/main" id="{A7D5FC57-7EE9-4047-A618-7EB33F30CC72}"/>
              </a:ext>
            </a:extLst>
          </p:cNvPr>
          <p:cNvCxnSpPr>
            <a:cxnSpLocks/>
          </p:cNvCxnSpPr>
          <p:nvPr/>
        </p:nvCxnSpPr>
        <p:spPr>
          <a:xfrm>
            <a:off x="752724" y="944033"/>
            <a:ext cx="535406" cy="0"/>
          </a:xfrm>
          <a:prstGeom prst="line">
            <a:avLst/>
          </a:prstGeom>
          <a:noFill/>
          <a:ln w="57150" cap="flat" cmpd="sng" algn="ctr">
            <a:solidFill>
              <a:srgbClr val="4ABDE8">
                <a:shade val="95000"/>
                <a:satMod val="105000"/>
              </a:srgbClr>
            </a:solidFill>
            <a:prstDash val="solid"/>
          </a:ln>
          <a:effectLst/>
        </p:spPr>
      </p:cxnSp>
    </p:spTree>
    <p:extLst>
      <p:ext uri="{BB962C8B-B14F-4D97-AF65-F5344CB8AC3E}">
        <p14:creationId xmlns:p14="http://schemas.microsoft.com/office/powerpoint/2010/main" val="251666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49448E19-6835-4948-AD70-A9839BF1AA44}"/>
              </a:ext>
            </a:extLst>
          </p:cNvPr>
          <p:cNvPicPr>
            <a:picLocks noChangeAspect="1"/>
          </p:cNvPicPr>
          <p:nvPr/>
        </p:nvPicPr>
        <p:blipFill>
          <a:blip r:embed="rId3" cstate="email">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428750" y="0"/>
            <a:ext cx="7715250" cy="5143500"/>
          </a:xfrm>
          <a:prstGeom prst="rect">
            <a:avLst/>
          </a:prstGeom>
        </p:spPr>
      </p:pic>
      <p:sp>
        <p:nvSpPr>
          <p:cNvPr id="15" name="Rectangle 14">
            <a:extLst>
              <a:ext uri="{FF2B5EF4-FFF2-40B4-BE49-F238E27FC236}">
                <a16:creationId xmlns:a16="http://schemas.microsoft.com/office/drawing/2014/main" id="{9D040F9E-F65B-4695-8D50-9B444C06428A}"/>
              </a:ext>
            </a:extLst>
          </p:cNvPr>
          <p:cNvSpPr/>
          <p:nvPr/>
        </p:nvSpPr>
        <p:spPr>
          <a:xfrm>
            <a:off x="0" y="18"/>
            <a:ext cx="7712591" cy="5143482"/>
          </a:xfrm>
          <a:prstGeom prst="rect">
            <a:avLst/>
          </a:prstGeom>
          <a:gradFill flip="none" rotWithShape="1">
            <a:gsLst>
              <a:gs pos="18000">
                <a:srgbClr val="024053"/>
              </a:gs>
              <a:gs pos="100000">
                <a:srgbClr val="024053">
                  <a:alpha val="0"/>
                </a:srgbClr>
              </a:gs>
              <a:gs pos="67000">
                <a:srgbClr val="024053">
                  <a:alpha val="8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15</a:t>
            </a:fld>
            <a:endParaRPr lang="en-US" dirty="0">
              <a:solidFill>
                <a:srgbClr val="099BAF"/>
              </a:solidFill>
              <a:latin typeface="Montserrat" panose="00000500000000000000" pitchFamily="2" charset="0"/>
            </a:endParaRPr>
          </a:p>
        </p:txBody>
      </p:sp>
      <p:sp>
        <p:nvSpPr>
          <p:cNvPr id="16" name="Rectangle 15">
            <a:extLst>
              <a:ext uri="{FF2B5EF4-FFF2-40B4-BE49-F238E27FC236}">
                <a16:creationId xmlns:a16="http://schemas.microsoft.com/office/drawing/2014/main" id="{000DC62F-4EBC-46C6-B439-60E482136AD5}"/>
              </a:ext>
            </a:extLst>
          </p:cNvPr>
          <p:cNvSpPr/>
          <p:nvPr/>
        </p:nvSpPr>
        <p:spPr>
          <a:xfrm rot="16200000">
            <a:off x="1998919" y="-1998939"/>
            <a:ext cx="5143502" cy="9141340"/>
          </a:xfrm>
          <a:prstGeom prst="rect">
            <a:avLst/>
          </a:prstGeom>
          <a:gradFill flip="none" rotWithShape="1">
            <a:gsLst>
              <a:gs pos="0">
                <a:srgbClr val="024053"/>
              </a:gs>
              <a:gs pos="100000">
                <a:srgbClr val="024053">
                  <a:alpha val="0"/>
                </a:srgbClr>
              </a:gs>
              <a:gs pos="45000">
                <a:srgbClr val="024053">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1" y="431676"/>
            <a:ext cx="2063877"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Scenario 2</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08339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1" y="1230017"/>
            <a:ext cx="4485608"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dirty="0">
                <a:solidFill>
                  <a:schemeClr val="bg1"/>
                </a:solidFill>
                <a:latin typeface="Montserrat" panose="00000500000000000000" pitchFamily="2" charset="0"/>
                <a:ea typeface="Times New Roman"/>
                <a:cs typeface="Times New Roman"/>
                <a:sym typeface="Times New Roman"/>
              </a:rPr>
              <a:t>Patient with multiple alcohol detox admissions starting to feel anxious and mildly tremulous</a:t>
            </a:r>
          </a:p>
          <a:p>
            <a:pPr marL="19050" indent="0">
              <a:buClr>
                <a:srgbClr val="1A547A"/>
              </a:buClr>
              <a:buSzPct val="80000"/>
              <a:buNone/>
            </a:pPr>
            <a:endParaRPr lang="en-US" sz="1800" dirty="0">
              <a:solidFill>
                <a:schemeClr val="bg1"/>
              </a:solidFill>
              <a:latin typeface="Montserrat" panose="00000500000000000000" pitchFamily="2" charset="0"/>
              <a:ea typeface="Times New Roman"/>
              <a:cs typeface="Times New Roman"/>
              <a:sym typeface="Times New Roman"/>
            </a:endParaRPr>
          </a:p>
          <a:p>
            <a:pPr marL="19050" indent="0">
              <a:buClr>
                <a:srgbClr val="1A547A"/>
              </a:buClr>
              <a:buSzPct val="80000"/>
              <a:buNone/>
            </a:pPr>
            <a:r>
              <a:rPr lang="en-US" sz="2400" b="1" dirty="0">
                <a:solidFill>
                  <a:schemeClr val="bg1"/>
                </a:solidFill>
                <a:latin typeface="Montserrat" panose="00000500000000000000" pitchFamily="2" charset="0"/>
                <a:ea typeface="Times New Roman"/>
                <a:cs typeface="Times New Roman"/>
                <a:sym typeface="Times New Roman"/>
              </a:rPr>
              <a:t>How would you treat this patient?</a:t>
            </a:r>
          </a:p>
        </p:txBody>
      </p:sp>
      <p:sp>
        <p:nvSpPr>
          <p:cNvPr id="9" name="Slide Number Placeholder 2">
            <a:extLst>
              <a:ext uri="{FF2B5EF4-FFF2-40B4-BE49-F238E27FC236}">
                <a16:creationId xmlns:a16="http://schemas.microsoft.com/office/drawing/2014/main" id="{83AB81F5-2D95-4075-A032-A468BD666153}"/>
              </a:ext>
            </a:extLst>
          </p:cNvPr>
          <p:cNvSpPr txBox="1">
            <a:spLocks/>
          </p:cNvSpPr>
          <p:nvPr/>
        </p:nvSpPr>
        <p:spPr>
          <a:xfrm>
            <a:off x="8261310" y="4818554"/>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15</a:t>
            </a:fld>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92503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5" name="Google Shape;41;p13">
            <a:extLst>
              <a:ext uri="{FF2B5EF4-FFF2-40B4-BE49-F238E27FC236}">
                <a16:creationId xmlns:a16="http://schemas.microsoft.com/office/drawing/2014/main" id="{6F89D027-10EB-440B-9EEC-0C5D2C7B4E8A}"/>
              </a:ext>
            </a:extLst>
          </p:cNvPr>
          <p:cNvSpPr txBox="1"/>
          <p:nvPr/>
        </p:nvSpPr>
        <p:spPr>
          <a:xfrm>
            <a:off x="644439" y="504826"/>
            <a:ext cx="632786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chemeClr val="bg1"/>
                </a:solidFill>
                <a:latin typeface="Montserrat" panose="00000500000000000000" pitchFamily="2" charset="0"/>
                <a:ea typeface="Calibri"/>
                <a:cs typeface="Calibri"/>
                <a:sym typeface="Calibri"/>
              </a:rPr>
              <a:t>Scenario 2</a:t>
            </a:r>
          </a:p>
        </p:txBody>
      </p:sp>
      <p:cxnSp>
        <p:nvCxnSpPr>
          <p:cNvPr id="6" name="Straight Connector 11">
            <a:extLst>
              <a:ext uri="{FF2B5EF4-FFF2-40B4-BE49-F238E27FC236}">
                <a16:creationId xmlns:a16="http://schemas.microsoft.com/office/drawing/2014/main" id="{A8011722-4FA9-4806-ABBD-A9AFC6A5BE58}"/>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7" name="Google Shape;299;p34">
            <a:extLst>
              <a:ext uri="{FF2B5EF4-FFF2-40B4-BE49-F238E27FC236}">
                <a16:creationId xmlns:a16="http://schemas.microsoft.com/office/drawing/2014/main" id="{B6147112-337B-46E2-A8B6-AB001FF9B005}"/>
              </a:ext>
            </a:extLst>
          </p:cNvPr>
          <p:cNvSpPr txBox="1">
            <a:spLocks/>
          </p:cNvSpPr>
          <p:nvPr/>
        </p:nvSpPr>
        <p:spPr>
          <a:xfrm>
            <a:off x="644439" y="1500830"/>
            <a:ext cx="7616871" cy="249146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b="1" dirty="0">
                <a:solidFill>
                  <a:schemeClr val="bg1"/>
                </a:solidFill>
                <a:latin typeface="Montserrat" panose="00000500000000000000" pitchFamily="2" charset="0"/>
                <a:ea typeface="Times New Roman"/>
                <a:cs typeface="Times New Roman"/>
                <a:sym typeface="Times New Roman"/>
              </a:rPr>
              <a:t>Patient with multiple detox admissions starting to feel anxious and mildly tremulous</a:t>
            </a:r>
          </a:p>
          <a:p>
            <a:pPr marL="19050" indent="0">
              <a:buClr>
                <a:srgbClr val="1A547A"/>
              </a:buClr>
              <a:buSzPct val="80000"/>
              <a:buNone/>
            </a:pPr>
            <a:r>
              <a:rPr lang="en-US" sz="1600" b="1" dirty="0">
                <a:solidFill>
                  <a:schemeClr val="bg1"/>
                </a:solidFill>
                <a:latin typeface="Montserrat" panose="00000500000000000000" pitchFamily="2" charset="0"/>
                <a:ea typeface="Times New Roman"/>
                <a:cs typeface="Times New Roman"/>
                <a:sym typeface="Times New Roman"/>
              </a:rPr>
              <a:t>Early/Mild AWS or Prophylaxis: Oral, long-acting benzodiazepines</a:t>
            </a:r>
          </a:p>
          <a:p>
            <a:pPr marL="304800" indent="-285750">
              <a:buClr>
                <a:schemeClr val="bg1"/>
              </a:buClr>
              <a:buSzPct val="80000"/>
              <a:buFont typeface="Montserrat" panose="00000500000000000000" pitchFamily="2" charset="0"/>
              <a:buChar char="O"/>
            </a:pPr>
            <a:r>
              <a:rPr lang="en-US" sz="1400" dirty="0" err="1">
                <a:solidFill>
                  <a:schemeClr val="bg1"/>
                </a:solidFill>
                <a:latin typeface="Montserrat" panose="00000500000000000000" pitchFamily="2" charset="0"/>
                <a:ea typeface="Times New Roman"/>
                <a:cs typeface="Times New Roman"/>
                <a:sym typeface="Times New Roman"/>
              </a:rPr>
              <a:t>Chlodiazepoxide</a:t>
            </a:r>
            <a:r>
              <a:rPr lang="en-US" sz="1400" dirty="0">
                <a:solidFill>
                  <a:schemeClr val="bg1"/>
                </a:solidFill>
                <a:latin typeface="Montserrat" panose="00000500000000000000" pitchFamily="2" charset="0"/>
                <a:ea typeface="Times New Roman"/>
                <a:cs typeface="Times New Roman"/>
                <a:sym typeface="Times New Roman"/>
              </a:rPr>
              <a:t> 50 mg q1-2 hours prn</a:t>
            </a:r>
          </a:p>
          <a:p>
            <a:pPr marL="647700" lvl="1" indent="-285750">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Dose may be lower for older/frailer patients or those with less risk of complex AWS</a:t>
            </a:r>
          </a:p>
          <a:p>
            <a:pPr marL="647700" lvl="1" indent="-285750">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May give 2 to 3 times that in patients with severe AUD</a:t>
            </a:r>
          </a:p>
        </p:txBody>
      </p:sp>
    </p:spTree>
    <p:extLst>
      <p:ext uri="{BB962C8B-B14F-4D97-AF65-F5344CB8AC3E}">
        <p14:creationId xmlns:p14="http://schemas.microsoft.com/office/powerpoint/2010/main" val="326426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mask&#10;&#10;Description automatically generated with medium confidence">
            <a:extLst>
              <a:ext uri="{FF2B5EF4-FFF2-40B4-BE49-F238E27FC236}">
                <a16:creationId xmlns:a16="http://schemas.microsoft.com/office/drawing/2014/main" id="{66D3866C-397D-4FEF-8C91-61FE188235A8}"/>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l="4141"/>
          <a:stretch/>
        </p:blipFill>
        <p:spPr>
          <a:xfrm>
            <a:off x="0" y="-3727"/>
            <a:ext cx="8765381" cy="5143500"/>
          </a:xfrm>
          <a:prstGeom prst="rect">
            <a:avLst/>
          </a:prstGeom>
        </p:spPr>
      </p:pic>
      <p:sp>
        <p:nvSpPr>
          <p:cNvPr id="10" name="Rectangle 9">
            <a:extLst>
              <a:ext uri="{FF2B5EF4-FFF2-40B4-BE49-F238E27FC236}">
                <a16:creationId xmlns:a16="http://schemas.microsoft.com/office/drawing/2014/main" id="{8DAC433F-2963-4734-9DA2-33FFF0A886B5}"/>
              </a:ext>
            </a:extLst>
          </p:cNvPr>
          <p:cNvSpPr/>
          <p:nvPr/>
        </p:nvSpPr>
        <p:spPr>
          <a:xfrm flipH="1">
            <a:off x="1685925" y="0"/>
            <a:ext cx="7458073" cy="5143500"/>
          </a:xfrm>
          <a:prstGeom prst="rect">
            <a:avLst/>
          </a:prstGeom>
          <a:gradFill flip="none" rotWithShape="1">
            <a:gsLst>
              <a:gs pos="38000">
                <a:schemeClr val="bg1"/>
              </a:gs>
              <a:gs pos="100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3759114" y="326288"/>
            <a:ext cx="261725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Scenario 3</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17</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3867399" y="972671"/>
            <a:ext cx="536255"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3759114" y="1322292"/>
            <a:ext cx="4850876" cy="249146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dirty="0">
                <a:solidFill>
                  <a:srgbClr val="1A547A"/>
                </a:solidFill>
                <a:latin typeface="Montserrat" panose="00000500000000000000" pitchFamily="2" charset="0"/>
                <a:ea typeface="Times New Roman"/>
                <a:cs typeface="Times New Roman"/>
                <a:sym typeface="Times New Roman"/>
              </a:rPr>
              <a:t>Elderly patient with acute AWS who also has end-stage liver disease and encephalopathy</a:t>
            </a:r>
          </a:p>
          <a:p>
            <a:pPr marL="19050" indent="0">
              <a:buClr>
                <a:srgbClr val="1A547A"/>
              </a:buClr>
              <a:buSzPct val="80000"/>
              <a:buNone/>
            </a:pPr>
            <a:endParaRPr lang="en-US" sz="2000" b="1" dirty="0">
              <a:solidFill>
                <a:srgbClr val="1A547A"/>
              </a:solidFill>
              <a:latin typeface="Montserrat" panose="00000500000000000000" pitchFamily="2" charset="0"/>
              <a:ea typeface="Times New Roman"/>
              <a:cs typeface="Times New Roman"/>
              <a:sym typeface="Times New Roman"/>
            </a:endParaRPr>
          </a:p>
          <a:p>
            <a:pPr marL="19050" indent="0">
              <a:buClr>
                <a:srgbClr val="1A547A"/>
              </a:buClr>
              <a:buSzPct val="80000"/>
              <a:buNone/>
            </a:pPr>
            <a:r>
              <a:rPr lang="en-US" sz="2400" b="1" dirty="0">
                <a:solidFill>
                  <a:srgbClr val="1A547A"/>
                </a:solidFill>
                <a:latin typeface="Montserrat" panose="00000500000000000000" pitchFamily="2" charset="0"/>
                <a:ea typeface="Times New Roman"/>
                <a:cs typeface="Times New Roman"/>
                <a:sym typeface="Times New Roman"/>
              </a:rPr>
              <a:t>How would you treat this patient?</a:t>
            </a:r>
            <a:endParaRPr lang="en-US" sz="2400" dirty="0">
              <a:solidFill>
                <a:srgbClr val="1A547A"/>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1263496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632786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Scenario 3</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18</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39" y="1500830"/>
            <a:ext cx="7616871" cy="249146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b="1" dirty="0">
                <a:solidFill>
                  <a:srgbClr val="1A547A"/>
                </a:solidFill>
                <a:latin typeface="Montserrat" panose="00000500000000000000" pitchFamily="2" charset="0"/>
                <a:ea typeface="Times New Roman"/>
                <a:cs typeface="Times New Roman"/>
                <a:sym typeface="Times New Roman"/>
              </a:rPr>
              <a:t>Elderly patient with acute AWS who also has end-stage liver disease and encephalopathy</a:t>
            </a:r>
          </a:p>
          <a:p>
            <a:pPr marL="19050" indent="0">
              <a:buClr>
                <a:srgbClr val="1A547A"/>
              </a:buClr>
              <a:buSzPct val="80000"/>
              <a:buNone/>
            </a:pPr>
            <a:r>
              <a:rPr lang="en-US" sz="1600" b="1" dirty="0">
                <a:solidFill>
                  <a:srgbClr val="1A547A"/>
                </a:solidFill>
                <a:latin typeface="Montserrat" panose="00000500000000000000" pitchFamily="2" charset="0"/>
                <a:ea typeface="Times New Roman"/>
                <a:cs typeface="Times New Roman"/>
                <a:sym typeface="Times New Roman"/>
              </a:rPr>
              <a:t>Here is when lorazepam shines!</a:t>
            </a:r>
          </a:p>
          <a:p>
            <a:pPr marL="304800"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All benzodiazepines are metabolized in the liver, but lorazepam and oxazepam have fewer active metabolites and are less dependent on the liver.</a:t>
            </a:r>
          </a:p>
          <a:p>
            <a:pPr marL="304800" indent="-285750">
              <a:buClr>
                <a:srgbClr val="1A547A"/>
              </a:buClr>
              <a:buSzPct val="80000"/>
              <a:buFont typeface="Montserrat" panose="00000500000000000000" pitchFamily="2" charset="0"/>
              <a:buChar char="O"/>
            </a:pPr>
            <a:r>
              <a:rPr lang="en-US" sz="1400" b="1" dirty="0">
                <a:solidFill>
                  <a:srgbClr val="1A547A"/>
                </a:solidFill>
                <a:latin typeface="Montserrat" panose="00000500000000000000" pitchFamily="2" charset="0"/>
                <a:ea typeface="Times New Roman"/>
                <a:cs typeface="Times New Roman"/>
                <a:sym typeface="Times New Roman"/>
              </a:rPr>
              <a:t>NOTE:</a:t>
            </a:r>
            <a:r>
              <a:rPr lang="en-US" sz="1400" dirty="0">
                <a:solidFill>
                  <a:srgbClr val="1A547A"/>
                </a:solidFill>
                <a:latin typeface="Montserrat" panose="00000500000000000000" pitchFamily="2" charset="0"/>
                <a:ea typeface="Times New Roman"/>
                <a:cs typeface="Times New Roman"/>
                <a:sym typeface="Times New Roman"/>
              </a:rPr>
              <a:t> Using short-acting benzodiazepines without active metabolites increases the risk of rebound complications (</a:t>
            </a:r>
            <a:r>
              <a:rPr lang="en-US" sz="1400" dirty="0" err="1">
                <a:solidFill>
                  <a:srgbClr val="1A547A"/>
                </a:solidFill>
                <a:latin typeface="Montserrat" panose="00000500000000000000" pitchFamily="2" charset="0"/>
                <a:ea typeface="Times New Roman"/>
                <a:cs typeface="Times New Roman"/>
                <a:sym typeface="Times New Roman"/>
              </a:rPr>
              <a:t>ie</a:t>
            </a:r>
            <a:r>
              <a:rPr lang="en-US" sz="1400" dirty="0">
                <a:solidFill>
                  <a:srgbClr val="1A547A"/>
                </a:solidFill>
                <a:latin typeface="Montserrat" panose="00000500000000000000" pitchFamily="2" charset="0"/>
                <a:ea typeface="Times New Roman"/>
                <a:cs typeface="Times New Roman"/>
                <a:sym typeface="Times New Roman"/>
              </a:rPr>
              <a:t>, seizure).</a:t>
            </a:r>
          </a:p>
          <a:p>
            <a:pPr marL="304800"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Lorazepam may also be preferred to treat alcohol withdrawal seizures.</a:t>
            </a:r>
            <a:endParaRPr lang="en-US" sz="1200" dirty="0">
              <a:solidFill>
                <a:srgbClr val="1A547A"/>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3657970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90" y="0"/>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1" y="431676"/>
            <a:ext cx="729309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Other AWS Treatments</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08339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19</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1" y="1227351"/>
            <a:ext cx="5485733"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lnSpc>
                <a:spcPct val="100000"/>
              </a:lnSpc>
              <a:spcBef>
                <a:spcPts val="0"/>
              </a:spcBef>
              <a:buClr>
                <a:srgbClr val="1A547A"/>
              </a:buClr>
              <a:buSzPct val="80000"/>
              <a:buNone/>
            </a:pPr>
            <a:r>
              <a:rPr lang="en-US" sz="1600" b="1" dirty="0">
                <a:solidFill>
                  <a:srgbClr val="1A547A"/>
                </a:solidFill>
                <a:latin typeface="Montserrat" panose="00000500000000000000" pitchFamily="2" charset="0"/>
                <a:ea typeface="Times New Roman"/>
                <a:cs typeface="Times New Roman"/>
                <a:sym typeface="Times New Roman"/>
              </a:rPr>
              <a:t>Gabapentin (300 mg q6)</a:t>
            </a:r>
            <a:endParaRPr lang="en-US" sz="1600" dirty="0">
              <a:solidFill>
                <a:srgbClr val="1A547A"/>
              </a:solidFill>
              <a:latin typeface="Montserrat" panose="00000500000000000000" pitchFamily="2" charset="0"/>
              <a:ea typeface="Times New Roman"/>
              <a:cs typeface="Times New Roman"/>
              <a:sym typeface="Times New Roman"/>
            </a:endParaRP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Effective and safe alternative to benzodiazepines for mild withdrawal.</a:t>
            </a: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Not shown to be effective in preventing AWS seizures or DTs.</a:t>
            </a: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Also effectively treats AUD by reducing cravings, anxiety, insomnia, and other psychological distress.</a:t>
            </a:r>
          </a:p>
          <a:p>
            <a:pPr marL="19050" indent="0">
              <a:lnSpc>
                <a:spcPct val="100000"/>
              </a:lnSpc>
              <a:spcBef>
                <a:spcPts val="0"/>
              </a:spcBef>
              <a:buClr>
                <a:srgbClr val="1A547A"/>
              </a:buClr>
              <a:buSzPct val="80000"/>
              <a:buNone/>
            </a:pPr>
            <a:endParaRPr lang="en-US" sz="1600" b="1" dirty="0">
              <a:solidFill>
                <a:srgbClr val="1A547A"/>
              </a:solidFill>
              <a:latin typeface="Montserrat" panose="00000500000000000000" pitchFamily="2" charset="0"/>
              <a:cs typeface="Times New Roman"/>
              <a:sym typeface="Times New Roman"/>
            </a:endParaRPr>
          </a:p>
          <a:p>
            <a:pPr marL="19050" indent="0">
              <a:lnSpc>
                <a:spcPct val="100000"/>
              </a:lnSpc>
              <a:spcBef>
                <a:spcPts val="0"/>
              </a:spcBef>
              <a:buClr>
                <a:srgbClr val="1A547A"/>
              </a:buClr>
              <a:buSzPct val="80000"/>
              <a:buNone/>
            </a:pPr>
            <a:r>
              <a:rPr lang="en-US" sz="1600" b="1" dirty="0" err="1">
                <a:solidFill>
                  <a:srgbClr val="1A547A"/>
                </a:solidFill>
                <a:latin typeface="Montserrat" panose="00000500000000000000" pitchFamily="2" charset="0"/>
                <a:cs typeface="Times New Roman"/>
                <a:sym typeface="Times New Roman"/>
              </a:rPr>
              <a:t>Phenobarbitol</a:t>
            </a:r>
            <a:endParaRPr lang="en-US" sz="1600" b="1" dirty="0">
              <a:solidFill>
                <a:srgbClr val="1A547A"/>
              </a:solidFill>
              <a:latin typeface="Montserrat" panose="00000500000000000000" pitchFamily="2" charset="0"/>
              <a:cs typeface="Times New Roman"/>
              <a:sym typeface="Times New Roman"/>
            </a:endParaRP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Recommended when there is inadequate sedation despite high-dose benzodiazepines (benzo-resistant AWS).</a:t>
            </a: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Less evidence to support it as an initial treatment.</a:t>
            </a:r>
          </a:p>
          <a:p>
            <a:pPr marL="19050" indent="0">
              <a:lnSpc>
                <a:spcPct val="100000"/>
              </a:lnSpc>
              <a:spcBef>
                <a:spcPts val="0"/>
              </a:spcBef>
              <a:buClr>
                <a:srgbClr val="1A547A"/>
              </a:buClr>
              <a:buSzPct val="80000"/>
              <a:buNone/>
            </a:pPr>
            <a:endParaRPr lang="en-US" sz="1600" b="1" dirty="0">
              <a:solidFill>
                <a:srgbClr val="1A547A"/>
              </a:solidFill>
              <a:latin typeface="Montserrat" panose="00000500000000000000" pitchFamily="2" charset="0"/>
              <a:cs typeface="Times New Roman"/>
              <a:sym typeface="Times New Roman"/>
            </a:endParaRPr>
          </a:p>
          <a:p>
            <a:pPr marL="19050" indent="0">
              <a:lnSpc>
                <a:spcPct val="100000"/>
              </a:lnSpc>
              <a:spcBef>
                <a:spcPts val="0"/>
              </a:spcBef>
              <a:buClr>
                <a:srgbClr val="1A547A"/>
              </a:buClr>
              <a:buSzPct val="80000"/>
              <a:buNone/>
            </a:pPr>
            <a:r>
              <a:rPr lang="en-US" sz="1600" b="1" dirty="0">
                <a:solidFill>
                  <a:srgbClr val="1A547A"/>
                </a:solidFill>
                <a:latin typeface="Montserrat" panose="00000500000000000000" pitchFamily="2" charset="0"/>
                <a:cs typeface="Times New Roman"/>
                <a:sym typeface="Times New Roman"/>
              </a:rPr>
              <a:t>Propofol</a:t>
            </a: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Recommended when intubation is required.</a:t>
            </a:r>
          </a:p>
          <a:p>
            <a:pPr marL="304800"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Has effects on both GABA and NMDA.</a:t>
            </a:r>
          </a:p>
        </p:txBody>
      </p:sp>
    </p:spTree>
    <p:extLst>
      <p:ext uri="{BB962C8B-B14F-4D97-AF65-F5344CB8AC3E}">
        <p14:creationId xmlns:p14="http://schemas.microsoft.com/office/powerpoint/2010/main" val="3886368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10" name="Picture 9">
            <a:extLst>
              <a:ext uri="{FF2B5EF4-FFF2-40B4-BE49-F238E27FC236}">
                <a16:creationId xmlns:a16="http://schemas.microsoft.com/office/drawing/2014/main" id="{247C5E30-2E61-4E95-BF38-3C9222D4C2C6}"/>
              </a:ext>
            </a:extLst>
          </p:cNvPr>
          <p:cNvPicPr>
            <a:picLocks noChangeAspect="1"/>
          </p:cNvPicPr>
          <p:nvPr/>
        </p:nvPicPr>
        <p:blipFill rotWithShape="1">
          <a:blip r:embed="rId3"/>
          <a:srcRect l="78201"/>
          <a:stretch/>
        </p:blipFill>
        <p:spPr>
          <a:xfrm flipH="1">
            <a:off x="7350271" y="0"/>
            <a:ext cx="1793728" cy="5143500"/>
          </a:xfrm>
          <a:prstGeom prst="rect">
            <a:avLst/>
          </a:prstGeom>
        </p:spPr>
      </p:pic>
      <p:pic>
        <p:nvPicPr>
          <p:cNvPr id="3" name="Picture 2">
            <a:extLst>
              <a:ext uri="{FF2B5EF4-FFF2-40B4-BE49-F238E27FC236}">
                <a16:creationId xmlns:a16="http://schemas.microsoft.com/office/drawing/2014/main" id="{333436D5-F60E-40A1-93E0-AF2DA588C2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668"/>
          <a:stretch/>
        </p:blipFill>
        <p:spPr>
          <a:xfrm>
            <a:off x="0" y="0"/>
            <a:ext cx="7350273" cy="5143500"/>
          </a:xfrm>
          <a:prstGeom prst="rect">
            <a:avLst/>
          </a:prstGeom>
        </p:spPr>
      </p:pic>
      <p:sp>
        <p:nvSpPr>
          <p:cNvPr id="12" name="Rectangle 11">
            <a:extLst>
              <a:ext uri="{FF2B5EF4-FFF2-40B4-BE49-F238E27FC236}">
                <a16:creationId xmlns:a16="http://schemas.microsoft.com/office/drawing/2014/main" id="{1343C556-63DF-4854-9EBA-8DB837FD85DA}"/>
              </a:ext>
            </a:extLst>
          </p:cNvPr>
          <p:cNvSpPr/>
          <p:nvPr/>
        </p:nvSpPr>
        <p:spPr>
          <a:xfrm flipH="1">
            <a:off x="1157288" y="18"/>
            <a:ext cx="7986712" cy="5143482"/>
          </a:xfrm>
          <a:prstGeom prst="rect">
            <a:avLst/>
          </a:prstGeom>
          <a:gradFill flip="none" rotWithShape="1">
            <a:gsLst>
              <a:gs pos="0">
                <a:schemeClr val="bg1">
                  <a:alpha val="39000"/>
                </a:schemeClr>
              </a:gs>
              <a:gs pos="47000">
                <a:schemeClr val="bg1">
                  <a:alpha val="46000"/>
                </a:schemeClr>
              </a:gs>
              <a:gs pos="8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F3B9B765-A950-46EA-934C-74ACFF02C91E}"/>
              </a:ext>
            </a:extLst>
          </p:cNvPr>
          <p:cNvSpPr txBox="1"/>
          <p:nvPr/>
        </p:nvSpPr>
        <p:spPr>
          <a:xfrm>
            <a:off x="4394954" y="247101"/>
            <a:ext cx="332664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Learning Objectives</a:t>
            </a:r>
          </a:p>
        </p:txBody>
      </p:sp>
      <p:cxnSp>
        <p:nvCxnSpPr>
          <p:cNvPr id="7" name="Straight Connector 6">
            <a:extLst>
              <a:ext uri="{FF2B5EF4-FFF2-40B4-BE49-F238E27FC236}">
                <a16:creationId xmlns:a16="http://schemas.microsoft.com/office/drawing/2014/main" id="{CAB332B0-F4A8-41DA-ADFD-F6E506EBF1F7}"/>
              </a:ext>
            </a:extLst>
          </p:cNvPr>
          <p:cNvCxnSpPr>
            <a:cxnSpLocks/>
          </p:cNvCxnSpPr>
          <p:nvPr/>
        </p:nvCxnSpPr>
        <p:spPr>
          <a:xfrm>
            <a:off x="4503239" y="893484"/>
            <a:ext cx="53540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Google Shape;105;p22">
            <a:extLst>
              <a:ext uri="{FF2B5EF4-FFF2-40B4-BE49-F238E27FC236}">
                <a16:creationId xmlns:a16="http://schemas.microsoft.com/office/drawing/2014/main" id="{A95E5BD6-CF72-4921-9E24-EC7A216ACE5B}"/>
              </a:ext>
            </a:extLst>
          </p:cNvPr>
          <p:cNvSpPr txBox="1">
            <a:spLocks/>
          </p:cNvSpPr>
          <p:nvPr/>
        </p:nvSpPr>
        <p:spPr>
          <a:xfrm>
            <a:off x="4394954" y="1207322"/>
            <a:ext cx="4416879" cy="2961867"/>
          </a:xfrm>
          <a:prstGeom prst="rect">
            <a:avLst/>
          </a:prstGeom>
          <a:noFill/>
          <a:ln>
            <a:noFill/>
          </a:ln>
        </p:spPr>
        <p:txBody>
          <a:bodyPr spcFirstLastPara="1" wrap="square" lIns="0" tIns="34275" rIns="0"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Explain the </a:t>
            </a:r>
            <a:r>
              <a:rPr lang="en-US" sz="1600" b="1" dirty="0">
                <a:solidFill>
                  <a:srgbClr val="1A547A"/>
                </a:solidFill>
                <a:latin typeface="Montserrat" panose="00000500000000000000" pitchFamily="2" charset="0"/>
              </a:rPr>
              <a:t>scope of the problem </a:t>
            </a:r>
            <a:r>
              <a:rPr lang="en-US" sz="1600" dirty="0">
                <a:solidFill>
                  <a:srgbClr val="1A547A"/>
                </a:solidFill>
                <a:latin typeface="Montserrat" panose="00000500000000000000" pitchFamily="2" charset="0"/>
              </a:rPr>
              <a:t>with unhealthy drinking and alcohol use disorder (AUD).</a:t>
            </a:r>
          </a:p>
          <a:p>
            <a:pPr marL="342900" indent="-342900" defTabSz="685800">
              <a:spcBef>
                <a:spcPts val="600"/>
              </a:spcBef>
              <a:buClr>
                <a:srgbClr val="1A547A"/>
              </a:buClr>
              <a:buSzPts val="2800"/>
              <a:buFont typeface="Courier New" panose="02070309020205020404" pitchFamily="49" charset="0"/>
              <a:buChar char="o"/>
            </a:pPr>
            <a:r>
              <a:rPr lang="en-US" sz="1600" b="1" dirty="0">
                <a:solidFill>
                  <a:srgbClr val="1A547A"/>
                </a:solidFill>
                <a:latin typeface="Montserrat" panose="00000500000000000000" pitchFamily="2" charset="0"/>
              </a:rPr>
              <a:t>Identify</a:t>
            </a:r>
            <a:r>
              <a:rPr lang="en-US" sz="1600" dirty="0">
                <a:solidFill>
                  <a:srgbClr val="1A547A"/>
                </a:solidFill>
                <a:latin typeface="Montserrat" panose="00000500000000000000" pitchFamily="2" charset="0"/>
              </a:rPr>
              <a:t> AUD and </a:t>
            </a:r>
            <a:r>
              <a:rPr lang="en-US" sz="1600" b="1" dirty="0">
                <a:solidFill>
                  <a:srgbClr val="1A547A"/>
                </a:solidFill>
                <a:latin typeface="Montserrat" panose="00000500000000000000" pitchFamily="2" charset="0"/>
              </a:rPr>
              <a:t>assess</a:t>
            </a:r>
            <a:r>
              <a:rPr lang="en-US" sz="1600" dirty="0">
                <a:solidFill>
                  <a:srgbClr val="1A547A"/>
                </a:solidFill>
                <a:latin typeface="Montserrat" panose="00000500000000000000" pitchFamily="2" charset="0"/>
              </a:rPr>
              <a:t> patients for AUD.</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Describe </a:t>
            </a:r>
            <a:r>
              <a:rPr lang="en-US" sz="1600" b="1" dirty="0">
                <a:solidFill>
                  <a:srgbClr val="1A547A"/>
                </a:solidFill>
                <a:latin typeface="Montserrat" panose="00000500000000000000" pitchFamily="2" charset="0"/>
              </a:rPr>
              <a:t>prevention</a:t>
            </a:r>
            <a:r>
              <a:rPr lang="en-US" sz="1600" dirty="0">
                <a:solidFill>
                  <a:srgbClr val="1A547A"/>
                </a:solidFill>
                <a:latin typeface="Montserrat" panose="00000500000000000000" pitchFamily="2" charset="0"/>
              </a:rPr>
              <a:t> of and </a:t>
            </a:r>
            <a:r>
              <a:rPr lang="en-US" sz="1600" b="1" dirty="0">
                <a:solidFill>
                  <a:srgbClr val="1A547A"/>
                </a:solidFill>
                <a:latin typeface="Montserrat" panose="00000500000000000000" pitchFamily="2" charset="0"/>
              </a:rPr>
              <a:t>treatment interventions</a:t>
            </a:r>
            <a:r>
              <a:rPr lang="en-US" sz="1600" dirty="0">
                <a:solidFill>
                  <a:srgbClr val="1A547A"/>
                </a:solidFill>
                <a:latin typeface="Montserrat" panose="00000500000000000000" pitchFamily="2" charset="0"/>
              </a:rPr>
              <a:t> for AUD.</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Discuss alcohol and benzodiazepine </a:t>
            </a:r>
            <a:r>
              <a:rPr lang="en-US" sz="1600" b="1" dirty="0">
                <a:solidFill>
                  <a:srgbClr val="1A547A"/>
                </a:solidFill>
                <a:latin typeface="Montserrat" panose="00000500000000000000" pitchFamily="2" charset="0"/>
              </a:rPr>
              <a:t>withdrawal</a:t>
            </a:r>
            <a:r>
              <a:rPr lang="en-US" sz="1600" dirty="0">
                <a:solidFill>
                  <a:srgbClr val="1A547A"/>
                </a:solidFill>
                <a:latin typeface="Montserrat" panose="00000500000000000000" pitchFamily="2" charset="0"/>
              </a:rPr>
              <a:t>, including </a:t>
            </a:r>
            <a:r>
              <a:rPr lang="en-US" sz="1600" b="1" dirty="0">
                <a:solidFill>
                  <a:srgbClr val="1A547A"/>
                </a:solidFill>
                <a:latin typeface="Montserrat" panose="00000500000000000000" pitchFamily="2" charset="0"/>
              </a:rPr>
              <a:t>clinical features</a:t>
            </a:r>
            <a:r>
              <a:rPr lang="en-US" sz="1600" dirty="0">
                <a:solidFill>
                  <a:srgbClr val="1A547A"/>
                </a:solidFill>
                <a:latin typeface="Montserrat" panose="00000500000000000000" pitchFamily="2" charset="0"/>
              </a:rPr>
              <a:t>, </a:t>
            </a:r>
            <a:r>
              <a:rPr lang="en-US" sz="1600" b="1" dirty="0">
                <a:solidFill>
                  <a:srgbClr val="1A547A"/>
                </a:solidFill>
                <a:latin typeface="Montserrat" panose="00000500000000000000" pitchFamily="2" charset="0"/>
              </a:rPr>
              <a:t>timeline</a:t>
            </a:r>
            <a:r>
              <a:rPr lang="en-US" sz="1600" dirty="0">
                <a:solidFill>
                  <a:srgbClr val="1A547A"/>
                </a:solidFill>
                <a:latin typeface="Montserrat" panose="00000500000000000000" pitchFamily="2" charset="0"/>
              </a:rPr>
              <a:t>, and </a:t>
            </a:r>
            <a:r>
              <a:rPr lang="en-US" sz="1600" b="1" dirty="0">
                <a:solidFill>
                  <a:srgbClr val="1A547A"/>
                </a:solidFill>
                <a:latin typeface="Montserrat" panose="00000500000000000000" pitchFamily="2" charset="0"/>
              </a:rPr>
              <a:t>treatment</a:t>
            </a:r>
            <a:r>
              <a:rPr lang="en-US" sz="1600" dirty="0">
                <a:solidFill>
                  <a:srgbClr val="1A547A"/>
                </a:solidFill>
                <a:latin typeface="Montserrat" panose="00000500000000000000" pitchFamily="2" charset="0"/>
              </a:rPr>
              <a:t>.</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List </a:t>
            </a:r>
            <a:r>
              <a:rPr lang="en-US" sz="1600" b="1" dirty="0">
                <a:solidFill>
                  <a:srgbClr val="1A547A"/>
                </a:solidFill>
                <a:latin typeface="Montserrat" panose="00000500000000000000" pitchFamily="2" charset="0"/>
              </a:rPr>
              <a:t>medications</a:t>
            </a:r>
            <a:r>
              <a:rPr lang="en-US" sz="1600" dirty="0">
                <a:solidFill>
                  <a:srgbClr val="1A547A"/>
                </a:solidFill>
                <a:latin typeface="Montserrat" panose="00000500000000000000" pitchFamily="2" charset="0"/>
              </a:rPr>
              <a:t> for AUD.</a:t>
            </a:r>
          </a:p>
        </p:txBody>
      </p:sp>
      <p:sp>
        <p:nvSpPr>
          <p:cNvPr id="18" name="Slide Number Placeholder 2">
            <a:extLst>
              <a:ext uri="{FF2B5EF4-FFF2-40B4-BE49-F238E27FC236}">
                <a16:creationId xmlns:a16="http://schemas.microsoft.com/office/drawing/2014/main" id="{F4B2B847-0426-4D9F-8C2C-03D76C305E6F}"/>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2</a:t>
            </a:fld>
            <a:endParaRPr lang="en-US" dirty="0">
              <a:solidFill>
                <a:srgbClr val="4E9CA4"/>
              </a:solidFill>
              <a:latin typeface="Montserrat" panose="000005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E8CE37-C726-4D50-9A7E-7D3173395BB7}"/>
              </a:ext>
            </a:extLst>
          </p:cNvPr>
          <p:cNvSpPr/>
          <p:nvPr/>
        </p:nvSpPr>
        <p:spPr>
          <a:xfrm>
            <a:off x="0" y="-2696"/>
            <a:ext cx="1428750" cy="5146196"/>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383C6059-52B5-472A-9C91-356E16B93DB0}"/>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1428750" y="-513"/>
            <a:ext cx="7715250" cy="5143500"/>
          </a:xfrm>
          <a:prstGeom prst="rect">
            <a:avLst/>
          </a:prstGeom>
        </p:spPr>
      </p:pic>
      <p:sp>
        <p:nvSpPr>
          <p:cNvPr id="22" name="Rectangle 21">
            <a:extLst>
              <a:ext uri="{FF2B5EF4-FFF2-40B4-BE49-F238E27FC236}">
                <a16:creationId xmlns:a16="http://schemas.microsoft.com/office/drawing/2014/main" id="{E09A4EA0-D375-4C01-B202-B6D2BA1F0284}"/>
              </a:ext>
            </a:extLst>
          </p:cNvPr>
          <p:cNvSpPr/>
          <p:nvPr/>
        </p:nvSpPr>
        <p:spPr>
          <a:xfrm>
            <a:off x="-1" y="-2696"/>
            <a:ext cx="9143999" cy="5143500"/>
          </a:xfrm>
          <a:prstGeom prst="rect">
            <a:avLst/>
          </a:prstGeom>
          <a:gradFill flip="none" rotWithShape="1">
            <a:gsLst>
              <a:gs pos="55000">
                <a:srgbClr val="DCDCDF">
                  <a:alpha val="90000"/>
                </a:srgbClr>
              </a:gs>
              <a:gs pos="100000">
                <a:srgbClr val="DCDCDF">
                  <a:alpha val="25000"/>
                </a:srgbClr>
              </a:gs>
              <a:gs pos="0">
                <a:srgbClr val="DCDCDF"/>
              </a:gs>
            </a:gsLst>
            <a:lin ang="4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20</a:t>
            </a:fld>
            <a:endParaRPr lang="en-US">
              <a:solidFill>
                <a:srgbClr val="099BAF"/>
              </a:solidFill>
              <a:latin typeface="Montserrat" panose="00000500000000000000" pitchFamily="2" charset="0"/>
            </a:endParaRPr>
          </a:p>
        </p:txBody>
      </p:sp>
      <p:sp>
        <p:nvSpPr>
          <p:cNvPr id="11" name="Rectangle 10">
            <a:extLst>
              <a:ext uri="{FF2B5EF4-FFF2-40B4-BE49-F238E27FC236}">
                <a16:creationId xmlns:a16="http://schemas.microsoft.com/office/drawing/2014/main" id="{F562B782-8537-4543-8644-742B980025EB}"/>
              </a:ext>
            </a:extLst>
          </p:cNvPr>
          <p:cNvSpPr/>
          <p:nvPr/>
        </p:nvSpPr>
        <p:spPr>
          <a:xfrm rot="16200000">
            <a:off x="-425053" y="419661"/>
            <a:ext cx="5143500" cy="4293394"/>
          </a:xfrm>
          <a:prstGeom prst="rect">
            <a:avLst/>
          </a:prstGeom>
          <a:gradFill flip="none" rotWithShape="1">
            <a:gsLst>
              <a:gs pos="19000">
                <a:srgbClr val="DCDCDF">
                  <a:alpha val="90000"/>
                </a:srgbClr>
              </a:gs>
              <a:gs pos="100000">
                <a:srgbClr val="DCDCDF">
                  <a:alpha val="0"/>
                </a:srgbClr>
              </a:gs>
              <a:gs pos="0">
                <a:srgbClr val="DCDCDF"/>
              </a:gs>
            </a:gsLst>
            <a:lin ang="4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465844" y="326232"/>
            <a:ext cx="684221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4053"/>
                </a:solidFill>
                <a:latin typeface="Montserrat" panose="00000500000000000000" pitchFamily="2" charset="0"/>
                <a:ea typeface="Calibri"/>
                <a:cs typeface="Calibri"/>
                <a:sym typeface="Calibri"/>
              </a:rPr>
              <a:t>Benzodiazepine Withdrawal</a:t>
            </a: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574130" y="972615"/>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4" name="Google Shape;299;p34">
            <a:extLst>
              <a:ext uri="{FF2B5EF4-FFF2-40B4-BE49-F238E27FC236}">
                <a16:creationId xmlns:a16="http://schemas.microsoft.com/office/drawing/2014/main" id="{4078A0CF-1BD1-4F74-B468-04DE74B9E95B}"/>
              </a:ext>
            </a:extLst>
          </p:cNvPr>
          <p:cNvSpPr txBox="1">
            <a:spLocks/>
          </p:cNvSpPr>
          <p:nvPr/>
        </p:nvSpPr>
        <p:spPr>
          <a:xfrm>
            <a:off x="515018" y="1048757"/>
            <a:ext cx="7443120"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Benzodiazepine withdrawal has the same features as AWS via the primary reaction on GABA receptors.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The timeline of onset and duration differs from AWS:</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ea typeface="Times New Roman"/>
                <a:cs typeface="Times New Roman"/>
                <a:sym typeface="Times New Roman"/>
              </a:rPr>
              <a:t>Later onset, longer duration, more insidious onset for longer acting benzodiazepines.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The treatment for benzodiazepine withdrawal is similar to that for AWS:</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cs typeface="Times New Roman"/>
                <a:sym typeface="Times New Roman"/>
              </a:rPr>
              <a:t>Substitute using long-acting benzodiazepines, then taper.</a:t>
            </a:r>
          </a:p>
        </p:txBody>
      </p:sp>
    </p:spTree>
    <p:extLst>
      <p:ext uri="{BB962C8B-B14F-4D97-AF65-F5344CB8AC3E}">
        <p14:creationId xmlns:p14="http://schemas.microsoft.com/office/powerpoint/2010/main" val="252253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5" name="Picture 24">
            <a:extLst>
              <a:ext uri="{FF2B5EF4-FFF2-40B4-BE49-F238E27FC236}">
                <a16:creationId xmlns:a16="http://schemas.microsoft.com/office/drawing/2014/main" id="{90E3D483-096F-4C5F-B613-27F35534FDBF}"/>
              </a:ext>
            </a:extLst>
          </p:cNvPr>
          <p:cNvPicPr>
            <a:picLocks noChangeAspect="1"/>
          </p:cNvPicPr>
          <p:nvPr/>
        </p:nvPicPr>
        <p:blipFill rotWithShape="1">
          <a:blip r:embed="rId3"/>
          <a:srcRect t="15309" r="5000" b="77507"/>
          <a:stretch/>
        </p:blipFill>
        <p:spPr>
          <a:xfrm>
            <a:off x="0" y="1766"/>
            <a:ext cx="9144000" cy="1028811"/>
          </a:xfrm>
          <a:prstGeom prst="rect">
            <a:avLst/>
          </a:prstGeom>
          <a:scene3d>
            <a:camera prst="orthographicFront">
              <a:rot lat="0" lon="10799999" rev="0"/>
            </a:camera>
            <a:lightRig rig="threePt" dir="t"/>
          </a:scene3d>
        </p:spPr>
      </p:pic>
      <p:pic>
        <p:nvPicPr>
          <p:cNvPr id="3" name="Picture 2">
            <a:extLst>
              <a:ext uri="{FF2B5EF4-FFF2-40B4-BE49-F238E27FC236}">
                <a16:creationId xmlns:a16="http://schemas.microsoft.com/office/drawing/2014/main" id="{7DE7D5DA-28CF-4C38-B976-3B4A9BD99D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5309" r="5000"/>
          <a:stretch/>
        </p:blipFill>
        <p:spPr>
          <a:xfrm>
            <a:off x="0" y="801703"/>
            <a:ext cx="7329830" cy="4340031"/>
          </a:xfrm>
          <a:prstGeom prst="rect">
            <a:avLst/>
          </a:prstGeom>
          <a:scene3d>
            <a:camera prst="orthographicFront">
              <a:rot lat="0" lon="10799999" rev="0"/>
            </a:camera>
            <a:lightRig rig="threePt" dir="t"/>
          </a:scene3d>
        </p:spPr>
      </p:pic>
      <p:pic>
        <p:nvPicPr>
          <p:cNvPr id="11" name="Picture 10">
            <a:extLst>
              <a:ext uri="{FF2B5EF4-FFF2-40B4-BE49-F238E27FC236}">
                <a16:creationId xmlns:a16="http://schemas.microsoft.com/office/drawing/2014/main" id="{9502E4BE-DAB7-45B4-83EF-F7791A9B3D99}"/>
              </a:ext>
            </a:extLst>
          </p:cNvPr>
          <p:cNvPicPr>
            <a:picLocks noChangeAspect="1"/>
          </p:cNvPicPr>
          <p:nvPr/>
        </p:nvPicPr>
        <p:blipFill rotWithShape="1">
          <a:blip r:embed="rId3"/>
          <a:srcRect t="15309" r="75807"/>
          <a:stretch/>
        </p:blipFill>
        <p:spPr>
          <a:xfrm>
            <a:off x="6488582" y="801703"/>
            <a:ext cx="2655418" cy="4341798"/>
          </a:xfrm>
          <a:prstGeom prst="rect">
            <a:avLst/>
          </a:prstGeom>
          <a:scene3d>
            <a:camera prst="orthographicFront">
              <a:rot lat="0" lon="10800000" rev="0"/>
            </a:camera>
            <a:lightRig rig="threePt" dir="t"/>
          </a:scene3d>
        </p:spPr>
      </p:pic>
      <p:sp>
        <p:nvSpPr>
          <p:cNvPr id="7" name="Rectangle 6">
            <a:extLst>
              <a:ext uri="{FF2B5EF4-FFF2-40B4-BE49-F238E27FC236}">
                <a16:creationId xmlns:a16="http://schemas.microsoft.com/office/drawing/2014/main" id="{06FC30F4-0BEF-4E23-8B84-DD6AE8B969F4}"/>
              </a:ext>
            </a:extLst>
          </p:cNvPr>
          <p:cNvSpPr/>
          <p:nvPr/>
        </p:nvSpPr>
        <p:spPr>
          <a:xfrm>
            <a:off x="0" y="1766"/>
            <a:ext cx="9144000" cy="5141734"/>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Google Shape;286;p32"/>
          <p:cNvSpPr txBox="1">
            <a:spLocks noGrp="1"/>
          </p:cNvSpPr>
          <p:nvPr>
            <p:ph idx="1"/>
          </p:nvPr>
        </p:nvSpPr>
        <p:spPr>
          <a:xfrm>
            <a:off x="2278683" y="156545"/>
            <a:ext cx="5100639" cy="577100"/>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3600" b="1" dirty="0">
                <a:solidFill>
                  <a:srgbClr val="FFFFFF"/>
                </a:solidFill>
                <a:latin typeface="Montserrat" panose="00000500000000000000" pitchFamily="2" charset="0"/>
                <a:cs typeface="Calibri"/>
                <a:sym typeface="Times New Roman"/>
              </a:rPr>
              <a:t>Pathophysiology – Part 2</a:t>
            </a:r>
            <a:endParaRPr sz="3600" b="1" dirty="0">
              <a:solidFill>
                <a:srgbClr val="FFFFFF"/>
              </a:solidFill>
              <a:latin typeface="Montserrat" panose="00000500000000000000" pitchFamily="2" charset="0"/>
              <a:cs typeface="Calibri"/>
            </a:endParaRPr>
          </a:p>
        </p:txBody>
      </p:sp>
      <p:cxnSp>
        <p:nvCxnSpPr>
          <p:cNvPr id="8" name="Straight Connector 7">
            <a:extLst>
              <a:ext uri="{FF2B5EF4-FFF2-40B4-BE49-F238E27FC236}">
                <a16:creationId xmlns:a16="http://schemas.microsoft.com/office/drawing/2014/main" id="{D6B552A2-ADDC-4928-BBEB-94C9E281C457}"/>
              </a:ext>
            </a:extLst>
          </p:cNvPr>
          <p:cNvCxnSpPr>
            <a:cxnSpLocks/>
          </p:cNvCxnSpPr>
          <p:nvPr/>
        </p:nvCxnSpPr>
        <p:spPr>
          <a:xfrm>
            <a:off x="2517345" y="801702"/>
            <a:ext cx="535406" cy="0"/>
          </a:xfrm>
          <a:prstGeom prst="line">
            <a:avLst/>
          </a:prstGeom>
          <a:noFill/>
          <a:ln w="57150" cap="flat" cmpd="sng" algn="ctr">
            <a:solidFill>
              <a:srgbClr val="4ABDE8">
                <a:shade val="95000"/>
                <a:satMod val="105000"/>
              </a:srgbClr>
            </a:solidFill>
            <a:prstDash val="solid"/>
          </a:ln>
          <a:effectLst/>
        </p:spPr>
      </p:cxnSp>
      <p:sp>
        <p:nvSpPr>
          <p:cNvPr id="12" name="Google Shape;147;p27">
            <a:extLst>
              <a:ext uri="{FF2B5EF4-FFF2-40B4-BE49-F238E27FC236}">
                <a16:creationId xmlns:a16="http://schemas.microsoft.com/office/drawing/2014/main" id="{1835D550-E99A-4194-8FEC-ADBAF48255F5}"/>
              </a:ext>
            </a:extLst>
          </p:cNvPr>
          <p:cNvSpPr txBox="1">
            <a:spLocks/>
          </p:cNvSpPr>
          <p:nvPr/>
        </p:nvSpPr>
        <p:spPr>
          <a:xfrm>
            <a:off x="2999994" y="1511559"/>
            <a:ext cx="5866153" cy="102881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285750" indent="-285750">
              <a:lnSpc>
                <a:spcPct val="100000"/>
              </a:lnSpc>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Decreased reward</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Requires increasingly larger doses to feel good (or even not bad).</a:t>
            </a:r>
          </a:p>
          <a:p>
            <a:pPr marL="285750" indent="-285750">
              <a:lnSpc>
                <a:spcPct val="100000"/>
              </a:lnSpc>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Anxiety, irritability, insomnia</a:t>
            </a:r>
          </a:p>
          <a:p>
            <a:pPr marL="742950" lvl="1" indent="-285750">
              <a:lnSpc>
                <a:spcPct val="100000"/>
              </a:lnSpc>
              <a:spcBef>
                <a:spcPts val="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Higher levels of hormones and transmitters are associated with stress.</a:t>
            </a:r>
          </a:p>
        </p:txBody>
      </p:sp>
      <p:sp>
        <p:nvSpPr>
          <p:cNvPr id="24" name="Google Shape;147;p27">
            <a:extLst>
              <a:ext uri="{FF2B5EF4-FFF2-40B4-BE49-F238E27FC236}">
                <a16:creationId xmlns:a16="http://schemas.microsoft.com/office/drawing/2014/main" id="{A8F89D8F-FF0C-468F-B6F0-603F4B5070E8}"/>
              </a:ext>
            </a:extLst>
          </p:cNvPr>
          <p:cNvSpPr txBox="1">
            <a:spLocks/>
          </p:cNvSpPr>
          <p:nvPr/>
        </p:nvSpPr>
        <p:spPr>
          <a:xfrm>
            <a:off x="2375734" y="888424"/>
            <a:ext cx="6611857" cy="89418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dirty="0">
                <a:solidFill>
                  <a:schemeClr val="bg1"/>
                </a:solidFill>
                <a:latin typeface="Montserrat" panose="00000500000000000000" pitchFamily="2" charset="0"/>
                <a:ea typeface="Times New Roman"/>
                <a:cs typeface="Times New Roman"/>
                <a:sym typeface="Times New Roman"/>
              </a:rPr>
              <a:t>Chronic alcohol use (or any substance of abuse) causes several well-documented brain changes that can last for several weeks or months.	</a:t>
            </a:r>
          </a:p>
        </p:txBody>
      </p:sp>
      <p:sp>
        <p:nvSpPr>
          <p:cNvPr id="4" name="TextBox 3">
            <a:extLst>
              <a:ext uri="{FF2B5EF4-FFF2-40B4-BE49-F238E27FC236}">
                <a16:creationId xmlns:a16="http://schemas.microsoft.com/office/drawing/2014/main" id="{D37D5053-0A7E-4D98-A7B7-EFB57B39B287}"/>
              </a:ext>
            </a:extLst>
          </p:cNvPr>
          <p:cNvSpPr txBox="1"/>
          <p:nvPr/>
        </p:nvSpPr>
        <p:spPr>
          <a:xfrm>
            <a:off x="3213135" y="2438853"/>
            <a:ext cx="5794868" cy="738664"/>
          </a:xfrm>
          <a:prstGeom prst="rect">
            <a:avLst/>
          </a:prstGeom>
          <a:noFill/>
        </p:spPr>
        <p:txBody>
          <a:bodyPr wrap="square" rtlCol="0">
            <a:spAutoFit/>
          </a:bodyPr>
          <a:lstStyle/>
          <a:p>
            <a:pPr marL="285750" indent="-285750">
              <a:lnSpc>
                <a:spcPct val="100000"/>
              </a:lnSpc>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Cue responsiveness</a:t>
            </a:r>
          </a:p>
          <a:p>
            <a:pPr marL="742950" lvl="1" indent="-285750">
              <a:lnSpc>
                <a:spcPct val="100000"/>
              </a:lnSpc>
              <a:spcBef>
                <a:spcPts val="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Exaggerated craving and stimulation from cues (</a:t>
            </a:r>
            <a:r>
              <a:rPr lang="en-US" sz="1200" dirty="0" err="1">
                <a:solidFill>
                  <a:schemeClr val="bg1"/>
                </a:solidFill>
                <a:latin typeface="Montserrat" panose="00000500000000000000" pitchFamily="2" charset="0"/>
                <a:ea typeface="Times New Roman"/>
                <a:cs typeface="Times New Roman"/>
                <a:sym typeface="Times New Roman"/>
              </a:rPr>
              <a:t>ie</a:t>
            </a:r>
            <a:r>
              <a:rPr lang="en-US" sz="1200" dirty="0">
                <a:solidFill>
                  <a:schemeClr val="bg1"/>
                </a:solidFill>
                <a:latin typeface="Montserrat" panose="00000500000000000000" pitchFamily="2" charset="0"/>
                <a:ea typeface="Times New Roman"/>
                <a:cs typeface="Times New Roman"/>
                <a:sym typeface="Times New Roman"/>
              </a:rPr>
              <a:t>, seeing an image of a beer).</a:t>
            </a:r>
          </a:p>
          <a:p>
            <a:endParaRPr lang="en-US" dirty="0"/>
          </a:p>
        </p:txBody>
      </p:sp>
      <p:sp>
        <p:nvSpPr>
          <p:cNvPr id="5" name="TextBox 4">
            <a:extLst>
              <a:ext uri="{FF2B5EF4-FFF2-40B4-BE49-F238E27FC236}">
                <a16:creationId xmlns:a16="http://schemas.microsoft.com/office/drawing/2014/main" id="{A0E95007-A2BE-45D1-A925-0A8AEB08DD99}"/>
              </a:ext>
            </a:extLst>
          </p:cNvPr>
          <p:cNvSpPr txBox="1"/>
          <p:nvPr/>
        </p:nvSpPr>
        <p:spPr>
          <a:xfrm>
            <a:off x="4023197" y="2917026"/>
            <a:ext cx="4984805" cy="1038746"/>
          </a:xfrm>
          <a:prstGeom prst="rect">
            <a:avLst/>
          </a:prstGeom>
          <a:noFill/>
        </p:spPr>
        <p:txBody>
          <a:bodyPr wrap="square" rtlCol="0">
            <a:spAutoFit/>
          </a:bodyPr>
          <a:lstStyle/>
          <a:p>
            <a:pPr marL="285750" indent="-285750">
              <a:lnSpc>
                <a:spcPct val="100000"/>
              </a:lnSpc>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Reduced impulse control and executive functioning</a:t>
            </a:r>
          </a:p>
          <a:p>
            <a:pPr marL="742950" lvl="1" indent="-285750">
              <a:lnSpc>
                <a:spcPct val="100000"/>
              </a:lnSpc>
              <a:spcBef>
                <a:spcPts val="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Caused by a hypoactive frontal cortex.</a:t>
            </a:r>
          </a:p>
          <a:p>
            <a:pPr marL="0" indent="0">
              <a:lnSpc>
                <a:spcPct val="100000"/>
              </a:lnSpc>
              <a:buClr>
                <a:schemeClr val="bg1"/>
              </a:buClr>
              <a:buSzPct val="80000"/>
              <a:buNone/>
            </a:pPr>
            <a:endParaRPr lang="en-US" sz="1950" dirty="0">
              <a:solidFill>
                <a:schemeClr val="bg1"/>
              </a:solidFill>
              <a:latin typeface="Montserrat" panose="00000500000000000000" pitchFamily="2" charset="0"/>
              <a:ea typeface="Times New Roman"/>
              <a:cs typeface="Times New Roman"/>
              <a:sym typeface="Times New Roman"/>
            </a:endParaRPr>
          </a:p>
          <a:p>
            <a:endParaRPr lang="en-US" dirty="0"/>
          </a:p>
        </p:txBody>
      </p:sp>
      <p:sp>
        <p:nvSpPr>
          <p:cNvPr id="6" name="TextBox 5">
            <a:extLst>
              <a:ext uri="{FF2B5EF4-FFF2-40B4-BE49-F238E27FC236}">
                <a16:creationId xmlns:a16="http://schemas.microsoft.com/office/drawing/2014/main" id="{4E10BC41-318A-429D-807A-5F1780231618}"/>
              </a:ext>
            </a:extLst>
          </p:cNvPr>
          <p:cNvSpPr txBox="1"/>
          <p:nvPr/>
        </p:nvSpPr>
        <p:spPr>
          <a:xfrm>
            <a:off x="5243677" y="3623196"/>
            <a:ext cx="3622470" cy="1231106"/>
          </a:xfrm>
          <a:prstGeom prst="rect">
            <a:avLst/>
          </a:prstGeom>
          <a:noFill/>
        </p:spPr>
        <p:txBody>
          <a:bodyPr wrap="square" rtlCol="0">
            <a:spAutoFit/>
          </a:bodyPr>
          <a:lstStyle/>
          <a:p>
            <a:r>
              <a:rPr lang="en-US" sz="2000" dirty="0">
                <a:solidFill>
                  <a:schemeClr val="bg1"/>
                </a:solidFill>
                <a:latin typeface="Montserrat" panose="00000500000000000000" pitchFamily="2" charset="0"/>
                <a:ea typeface="Times New Roman"/>
                <a:cs typeface="Times New Roman"/>
                <a:sym typeface="Times New Roman"/>
              </a:rPr>
              <a:t>These changes make it extremely hard to stop drinking and stay stopped! Medications can help!</a:t>
            </a:r>
          </a:p>
          <a:p>
            <a:endParaRPr lang="en-US" dirty="0"/>
          </a:p>
        </p:txBody>
      </p: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21</a:t>
            </a:fld>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74182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90" y="11430"/>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1" y="431676"/>
            <a:ext cx="729309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Medications for AUD</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08339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22</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1" y="1227351"/>
            <a:ext cx="5485733"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lnSpc>
                <a:spcPct val="100000"/>
              </a:lnSpc>
              <a:spcBef>
                <a:spcPts val="0"/>
              </a:spcBef>
              <a:buClr>
                <a:srgbClr val="1A547A"/>
              </a:buClr>
              <a:buSzPct val="80000"/>
              <a:buNone/>
            </a:pPr>
            <a:r>
              <a:rPr lang="en-US" sz="2000" b="1" dirty="0">
                <a:solidFill>
                  <a:srgbClr val="1A547A"/>
                </a:solidFill>
                <a:latin typeface="Montserrat" panose="00000500000000000000" pitchFamily="2" charset="0"/>
                <a:ea typeface="Times New Roman"/>
                <a:cs typeface="Times New Roman"/>
                <a:sym typeface="Times New Roman"/>
              </a:rPr>
              <a:t>Naltrexone</a:t>
            </a:r>
            <a:endParaRPr lang="en-US" sz="2000" dirty="0">
              <a:solidFill>
                <a:srgbClr val="1A547A"/>
              </a:solidFill>
              <a:latin typeface="Montserrat" panose="00000500000000000000" pitchFamily="2" charset="0"/>
              <a:ea typeface="Times New Roman"/>
              <a:cs typeface="Times New Roman"/>
              <a:sym typeface="Times New Roman"/>
            </a:endParaRPr>
          </a:p>
          <a:p>
            <a:pPr marL="304800" indent="-285750">
              <a:lnSpc>
                <a:spcPct val="100000"/>
              </a:lnSpc>
              <a:spcBef>
                <a:spcPts val="0"/>
              </a:spcBef>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Typically, it is the best option for the ED.</a:t>
            </a:r>
          </a:p>
          <a:p>
            <a:pPr marL="647700" lvl="1"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It effectively reduces cravings and heavy drinking (and health costs)</a:t>
            </a:r>
            <a:r>
              <a:rPr lang="en-US" sz="1400" dirty="0">
                <a:solidFill>
                  <a:srgbClr val="1A547A"/>
                </a:solidFill>
                <a:latin typeface="Montserrat" panose="00000500000000000000" pitchFamily="2" charset="0"/>
                <a:cs typeface="Times New Roman"/>
                <a:sym typeface="Times New Roman"/>
              </a:rPr>
              <a:t>.</a:t>
            </a:r>
          </a:p>
          <a:p>
            <a:pPr marL="647700" lvl="1"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Give 50 mg orally daily or 380 mg IM monthly.</a:t>
            </a:r>
          </a:p>
          <a:p>
            <a:pPr marL="990600" lvl="2" indent="-285750">
              <a:lnSpc>
                <a:spcPct val="100000"/>
              </a:lnSpc>
              <a:spcBef>
                <a:spcPts val="0"/>
              </a:spcBef>
              <a:buClr>
                <a:srgbClr val="1A547A"/>
              </a:buClr>
              <a:buSzPct val="80000"/>
              <a:buFont typeface="Montserrat" panose="00000500000000000000" pitchFamily="2" charset="0"/>
              <a:buChar char="O"/>
            </a:pPr>
            <a:r>
              <a:rPr lang="en-US" sz="1100" dirty="0">
                <a:solidFill>
                  <a:srgbClr val="1A547A"/>
                </a:solidFill>
                <a:latin typeface="Montserrat" panose="00000500000000000000" pitchFamily="2" charset="0"/>
                <a:cs typeface="Times New Roman"/>
                <a:sym typeface="Times New Roman"/>
              </a:rPr>
              <a:t>It has better adherence than other AUD medications.</a:t>
            </a:r>
          </a:p>
          <a:p>
            <a:pPr marL="647700" lvl="1"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Safe for patients who are still drinking.</a:t>
            </a:r>
          </a:p>
          <a:p>
            <a:pPr marL="304800" indent="-285750">
              <a:lnSpc>
                <a:spcPct val="100000"/>
              </a:lnSpc>
              <a:spcBef>
                <a:spcPts val="0"/>
              </a:spcBef>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Do not give to patients who are still taking or require opioid agonists.</a:t>
            </a:r>
          </a:p>
          <a:p>
            <a:pPr marL="647700" lvl="1"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It is a mu-opioid receptor antagonist (like naloxone).</a:t>
            </a:r>
          </a:p>
          <a:p>
            <a:pPr marL="647700" lvl="1"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Confirm that the patient is not physically dependent on or in need of opioid treatment.</a:t>
            </a:r>
          </a:p>
          <a:p>
            <a:pPr marL="990600" lvl="2" indent="-285750">
              <a:lnSpc>
                <a:spcPct val="100000"/>
              </a:lnSpc>
              <a:spcBef>
                <a:spcPts val="0"/>
              </a:spcBef>
              <a:buClr>
                <a:srgbClr val="1A547A"/>
              </a:buClr>
              <a:buSzPct val="80000"/>
              <a:buFont typeface="Montserrat" panose="00000500000000000000" pitchFamily="2" charset="0"/>
              <a:buChar char="O"/>
            </a:pPr>
            <a:r>
              <a:rPr lang="en-US" sz="1100" dirty="0">
                <a:solidFill>
                  <a:srgbClr val="1A547A"/>
                </a:solidFill>
                <a:latin typeface="Montserrat" panose="00000500000000000000" pitchFamily="2" charset="0"/>
                <a:cs typeface="Times New Roman"/>
                <a:sym typeface="Times New Roman"/>
              </a:rPr>
              <a:t>If in doubt, do an antagonist challenge with a test dose of naloxone.</a:t>
            </a:r>
          </a:p>
          <a:p>
            <a:pPr marL="990600" lvl="2" indent="-285750">
              <a:lnSpc>
                <a:spcPct val="100000"/>
              </a:lnSpc>
              <a:spcBef>
                <a:spcPts val="0"/>
              </a:spcBef>
              <a:buClr>
                <a:srgbClr val="1A547A"/>
              </a:buClr>
              <a:buSzPct val="80000"/>
              <a:buFont typeface="Montserrat" panose="00000500000000000000" pitchFamily="2" charset="0"/>
              <a:buChar char="O"/>
            </a:pPr>
            <a:r>
              <a:rPr lang="en-US" sz="1100" b="1" dirty="0">
                <a:solidFill>
                  <a:srgbClr val="1A547A"/>
                </a:solidFill>
                <a:latin typeface="Montserrat" panose="00000500000000000000" pitchFamily="2" charset="0"/>
                <a:cs typeface="Times New Roman"/>
                <a:sym typeface="Times New Roman"/>
              </a:rPr>
              <a:t>NOTE: </a:t>
            </a:r>
            <a:r>
              <a:rPr lang="en-US" sz="1100" dirty="0">
                <a:solidFill>
                  <a:srgbClr val="1A547A"/>
                </a:solidFill>
                <a:latin typeface="Montserrat" panose="00000500000000000000" pitchFamily="2" charset="0"/>
                <a:cs typeface="Times New Roman"/>
                <a:sym typeface="Times New Roman"/>
              </a:rPr>
              <a:t>Standard UTOX will miss synthetic opioids.</a:t>
            </a:r>
          </a:p>
          <a:p>
            <a:pPr marL="647700" lvl="1" indent="-285750">
              <a:lnSpc>
                <a:spcPct val="100000"/>
              </a:lnSpc>
              <a:spcBef>
                <a:spcPts val="0"/>
              </a:spcBef>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Avoid giving it to patients with acute liver failure.</a:t>
            </a:r>
          </a:p>
        </p:txBody>
      </p:sp>
    </p:spTree>
    <p:extLst>
      <p:ext uri="{BB962C8B-B14F-4D97-AF65-F5344CB8AC3E}">
        <p14:creationId xmlns:p14="http://schemas.microsoft.com/office/powerpoint/2010/main" val="308899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p13">
            <a:extLst>
              <a:ext uri="{FF2B5EF4-FFF2-40B4-BE49-F238E27FC236}">
                <a16:creationId xmlns:a16="http://schemas.microsoft.com/office/drawing/2014/main" id="{132A5F85-C630-42D4-AA85-D21903674364}"/>
              </a:ext>
            </a:extLst>
          </p:cNvPr>
          <p:cNvSpPr txBox="1"/>
          <p:nvPr/>
        </p:nvSpPr>
        <p:spPr>
          <a:xfrm>
            <a:off x="725419" y="445515"/>
            <a:ext cx="714343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Other AUD Medication Options</a:t>
            </a:r>
          </a:p>
        </p:txBody>
      </p:sp>
      <p:cxnSp>
        <p:nvCxnSpPr>
          <p:cNvPr id="3" name="Straight Connector 2">
            <a:extLst>
              <a:ext uri="{FF2B5EF4-FFF2-40B4-BE49-F238E27FC236}">
                <a16:creationId xmlns:a16="http://schemas.microsoft.com/office/drawing/2014/main" id="{D43B6A79-6C30-4C22-BA53-54486091DA1F}"/>
              </a:ext>
            </a:extLst>
          </p:cNvPr>
          <p:cNvCxnSpPr>
            <a:cxnSpLocks/>
          </p:cNvCxnSpPr>
          <p:nvPr/>
        </p:nvCxnSpPr>
        <p:spPr>
          <a:xfrm>
            <a:off x="793831" y="1038736"/>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Google Shape;366;p41">
            <a:extLst>
              <a:ext uri="{FF2B5EF4-FFF2-40B4-BE49-F238E27FC236}">
                <a16:creationId xmlns:a16="http://schemas.microsoft.com/office/drawing/2014/main" id="{56BFE33E-052F-43BF-88BC-4B915DBF2157}"/>
              </a:ext>
            </a:extLst>
          </p:cNvPr>
          <p:cNvSpPr txBox="1">
            <a:spLocks/>
          </p:cNvSpPr>
          <p:nvPr/>
        </p:nvSpPr>
        <p:spPr>
          <a:xfrm>
            <a:off x="692192" y="1113613"/>
            <a:ext cx="5783368" cy="38413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3337">
              <a:buClr>
                <a:schemeClr val="bg1"/>
              </a:buClr>
              <a:buSzPct val="80000"/>
            </a:pPr>
            <a:r>
              <a:rPr lang="en-US" sz="1800" b="1" dirty="0">
                <a:solidFill>
                  <a:schemeClr val="bg1"/>
                </a:solidFill>
                <a:latin typeface="Montserrat" panose="00000500000000000000" pitchFamily="2" charset="0"/>
                <a:ea typeface="Times New Roman"/>
                <a:cs typeface="Times New Roman"/>
                <a:sym typeface="Times New Roman"/>
              </a:rPr>
              <a:t>Gabapentin</a:t>
            </a:r>
            <a:r>
              <a:rPr lang="en-US" sz="1800" dirty="0">
                <a:solidFill>
                  <a:schemeClr val="bg1"/>
                </a:solidFill>
                <a:latin typeface="Montserrat" panose="00000500000000000000" pitchFamily="2" charset="0"/>
                <a:ea typeface="Times New Roman"/>
                <a:cs typeface="Times New Roman"/>
                <a:sym typeface="Times New Roman"/>
              </a:rPr>
              <a:t> (Off-label for AUD </a:t>
            </a:r>
            <a:r>
              <a:rPr lang="en-US" sz="1800" dirty="0" err="1">
                <a:solidFill>
                  <a:schemeClr val="bg1"/>
                </a:solidFill>
                <a:latin typeface="Montserrat" panose="00000500000000000000" pitchFamily="2" charset="0"/>
                <a:ea typeface="Times New Roman"/>
                <a:cs typeface="Times New Roman"/>
                <a:sym typeface="Times New Roman"/>
              </a:rPr>
              <a:t>tx</a:t>
            </a:r>
            <a:r>
              <a:rPr lang="en-US" sz="1800" dirty="0">
                <a:solidFill>
                  <a:schemeClr val="bg1"/>
                </a:solidFill>
                <a:latin typeface="Montserrat" panose="00000500000000000000" pitchFamily="2" charset="0"/>
                <a:ea typeface="Times New Roman"/>
                <a:cs typeface="Times New Roman"/>
                <a:sym typeface="Times New Roman"/>
              </a:rPr>
              <a:t>)</a:t>
            </a:r>
            <a:endParaRPr lang="en-US" sz="1800" b="1" dirty="0">
              <a:solidFill>
                <a:schemeClr val="bg1"/>
              </a:solidFill>
              <a:latin typeface="Montserrat" panose="00000500000000000000" pitchFamily="2" charset="0"/>
              <a:ea typeface="Times New Roman"/>
              <a:cs typeface="Times New Roman"/>
              <a:sym typeface="Times New Roman"/>
            </a:endParaRP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 is effective and safe at high doses for both AWS and AUD.</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 reduces cravings, withdrawal symptoms, and drinking.</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The side effects are dizziness and drowsiness.</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Give up to 2400 mg daily divided TID/QID.</a:t>
            </a:r>
          </a:p>
          <a:p>
            <a:pPr marL="33337">
              <a:buClr>
                <a:schemeClr val="bg1"/>
              </a:buClr>
              <a:buSzPct val="80000"/>
            </a:pPr>
            <a:endParaRPr lang="en-US" sz="1800" dirty="0">
              <a:solidFill>
                <a:schemeClr val="bg1"/>
              </a:solidFill>
              <a:latin typeface="Montserrat" panose="00000500000000000000" pitchFamily="2" charset="0"/>
              <a:ea typeface="Times New Roman"/>
              <a:cs typeface="Times New Roman"/>
              <a:sym typeface="Times New Roman"/>
            </a:endParaRPr>
          </a:p>
          <a:p>
            <a:pPr marL="33337">
              <a:buClr>
                <a:schemeClr val="bg1"/>
              </a:buClr>
              <a:buSzPct val="80000"/>
            </a:pPr>
            <a:r>
              <a:rPr lang="en-US" sz="1800" b="1" dirty="0">
                <a:solidFill>
                  <a:schemeClr val="bg1"/>
                </a:solidFill>
                <a:latin typeface="Montserrat" panose="00000500000000000000" pitchFamily="2" charset="0"/>
                <a:ea typeface="Times New Roman"/>
                <a:cs typeface="Times New Roman"/>
                <a:sym typeface="Times New Roman"/>
              </a:rPr>
              <a:t>Acamprosate</a:t>
            </a:r>
            <a:endParaRPr lang="en-US" sz="1800" dirty="0">
              <a:solidFill>
                <a:schemeClr val="bg1"/>
              </a:solidFill>
              <a:latin typeface="Montserrat" panose="00000500000000000000" pitchFamily="2" charset="0"/>
              <a:ea typeface="Times New Roman"/>
              <a:cs typeface="Times New Roman"/>
              <a:sym typeface="Times New Roman"/>
            </a:endParaRP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 is efficacious – reduces cravings.</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Its effectiveness is limited by poor adherence (TID dosing).</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 is safe to take even if the patient is still drinking.</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Give 666 mg PO q8.</a:t>
            </a:r>
          </a:p>
          <a:p>
            <a:pPr marL="33337">
              <a:buClr>
                <a:schemeClr val="bg1"/>
              </a:buClr>
              <a:buSzPct val="80000"/>
            </a:pPr>
            <a:endParaRPr lang="en-US" sz="1800" dirty="0">
              <a:solidFill>
                <a:schemeClr val="bg1"/>
              </a:solidFill>
              <a:latin typeface="Montserrat" panose="00000500000000000000" pitchFamily="2" charset="0"/>
              <a:ea typeface="Times New Roman"/>
              <a:cs typeface="Times New Roman"/>
              <a:sym typeface="Times New Roman"/>
            </a:endParaRPr>
          </a:p>
          <a:p>
            <a:pPr marL="33337">
              <a:buClr>
                <a:schemeClr val="bg1"/>
              </a:buClr>
              <a:buSzPct val="80000"/>
            </a:pPr>
            <a:r>
              <a:rPr lang="en-US" sz="1800" b="1" dirty="0">
                <a:solidFill>
                  <a:schemeClr val="bg1"/>
                </a:solidFill>
                <a:latin typeface="Montserrat" panose="00000500000000000000" pitchFamily="2" charset="0"/>
                <a:ea typeface="Times New Roman"/>
                <a:cs typeface="Times New Roman"/>
                <a:sym typeface="Times New Roman"/>
              </a:rPr>
              <a:t>Disulfiram</a:t>
            </a:r>
            <a:r>
              <a:rPr lang="en-US" sz="1800" dirty="0">
                <a:solidFill>
                  <a:schemeClr val="bg1"/>
                </a:solidFill>
                <a:latin typeface="Montserrat" panose="00000500000000000000" pitchFamily="2" charset="0"/>
                <a:ea typeface="Times New Roman"/>
                <a:cs typeface="Times New Roman"/>
                <a:sym typeface="Times New Roman"/>
              </a:rPr>
              <a:t> (Antabuse)</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Generally, </a:t>
            </a:r>
            <a:r>
              <a:rPr lang="en-US" sz="1400" b="1" dirty="0">
                <a:solidFill>
                  <a:schemeClr val="bg1"/>
                </a:solidFill>
                <a:latin typeface="Montserrat" panose="00000500000000000000" pitchFamily="2" charset="0"/>
                <a:ea typeface="Times New Roman"/>
                <a:cs typeface="Times New Roman"/>
                <a:sym typeface="Times New Roman"/>
              </a:rPr>
              <a:t>NOT</a:t>
            </a:r>
            <a:r>
              <a:rPr lang="en-US" sz="1400" dirty="0">
                <a:solidFill>
                  <a:schemeClr val="bg1"/>
                </a:solidFill>
                <a:latin typeface="Montserrat" panose="00000500000000000000" pitchFamily="2" charset="0"/>
                <a:ea typeface="Times New Roman"/>
                <a:cs typeface="Times New Roman"/>
                <a:sym typeface="Times New Roman"/>
              </a:rPr>
              <a:t> a good option for ED use.</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 is an acetaldehyde dehydrogenase inhibitor.</a:t>
            </a:r>
          </a:p>
          <a:p>
            <a:pPr marL="319087"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It is </a:t>
            </a:r>
            <a:r>
              <a:rPr lang="en-US" sz="1400" b="1" dirty="0">
                <a:solidFill>
                  <a:schemeClr val="bg1"/>
                </a:solidFill>
                <a:latin typeface="Montserrat" panose="00000500000000000000" pitchFamily="2" charset="0"/>
                <a:ea typeface="Times New Roman"/>
                <a:cs typeface="Times New Roman"/>
                <a:sym typeface="Times New Roman"/>
              </a:rPr>
              <a:t>NOT</a:t>
            </a:r>
            <a:r>
              <a:rPr lang="en-US" sz="1400" dirty="0">
                <a:solidFill>
                  <a:schemeClr val="bg1"/>
                </a:solidFill>
                <a:latin typeface="Montserrat" panose="00000500000000000000" pitchFamily="2" charset="0"/>
                <a:ea typeface="Times New Roman"/>
                <a:cs typeface="Times New Roman"/>
                <a:sym typeface="Times New Roman"/>
              </a:rPr>
              <a:t> safe to take if the patient is actively drinking.</a:t>
            </a:r>
            <a:endParaRPr lang="en-US" sz="1400" b="1" dirty="0">
              <a:solidFill>
                <a:schemeClr val="bg1"/>
              </a:solidFill>
              <a:latin typeface="Montserrat" panose="00000500000000000000" pitchFamily="2" charset="0"/>
              <a:ea typeface="Times New Roman"/>
              <a:cs typeface="Times New Roman"/>
              <a:sym typeface="Times New Roman"/>
            </a:endParaRPr>
          </a:p>
          <a:p>
            <a:pPr marL="33337">
              <a:buClr>
                <a:schemeClr val="bg1"/>
              </a:buClr>
              <a:buSzPct val="80000"/>
            </a:pPr>
            <a:endParaRPr lang="en-US" sz="1800" b="1" dirty="0">
              <a:solidFill>
                <a:schemeClr val="bg1"/>
              </a:solidFill>
              <a:latin typeface="Montserrat" panose="00000500000000000000" pitchFamily="2" charset="0"/>
              <a:ea typeface="Times New Roman"/>
              <a:cs typeface="Times New Roman"/>
              <a:sym typeface="Times New Roman"/>
            </a:endParaRPr>
          </a:p>
        </p:txBody>
      </p:sp>
      <p:sp>
        <p:nvSpPr>
          <p:cNvPr id="5" name="Google Shape;366;p41">
            <a:extLst>
              <a:ext uri="{FF2B5EF4-FFF2-40B4-BE49-F238E27FC236}">
                <a16:creationId xmlns:a16="http://schemas.microsoft.com/office/drawing/2014/main" id="{00424177-F496-418E-BD7F-DBD5E1EFED51}"/>
              </a:ext>
            </a:extLst>
          </p:cNvPr>
          <p:cNvSpPr txBox="1">
            <a:spLocks/>
          </p:cNvSpPr>
          <p:nvPr/>
        </p:nvSpPr>
        <p:spPr>
          <a:xfrm>
            <a:off x="5888079" y="2408981"/>
            <a:ext cx="2820904" cy="984774"/>
          </a:xfrm>
          <a:prstGeom prst="rect">
            <a:avLst/>
          </a:prstGeom>
          <a:noFill/>
          <a:ln w="38100">
            <a:solidFill>
              <a:srgbClr val="44BAE7"/>
            </a:solid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3337">
              <a:buClr>
                <a:schemeClr val="bg1"/>
              </a:buClr>
              <a:buSzPct val="80000"/>
            </a:pPr>
            <a:r>
              <a:rPr lang="en-US" sz="2000" b="1" dirty="0">
                <a:solidFill>
                  <a:schemeClr val="bg1"/>
                </a:solidFill>
                <a:latin typeface="Montserrat" panose="00000500000000000000" pitchFamily="2" charset="0"/>
                <a:ea typeface="Times New Roman"/>
                <a:cs typeface="Times New Roman"/>
                <a:sym typeface="Times New Roman"/>
              </a:rPr>
              <a:t>Consider initiating AUD treatment in the ED and refer for ongoing care!</a:t>
            </a:r>
          </a:p>
          <a:p>
            <a:pPr marL="33337">
              <a:buClr>
                <a:schemeClr val="bg1"/>
              </a:buClr>
              <a:buSzPct val="80000"/>
            </a:pPr>
            <a:endParaRPr lang="en-US" sz="2000" b="1" dirty="0">
              <a:solidFill>
                <a:schemeClr val="bg1"/>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2553709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583BBAF3-53E8-4192-8DEA-90E54FF30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184"/>
          <a:stretch/>
        </p:blipFill>
        <p:spPr>
          <a:xfrm>
            <a:off x="0" y="-18"/>
            <a:ext cx="6752765"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rot="10800000">
            <a:off x="-84004" y="-18"/>
            <a:ext cx="9143998" cy="5143482"/>
          </a:xfrm>
          <a:prstGeom prst="rect">
            <a:avLst/>
          </a:prstGeom>
          <a:gradFill flip="none" rotWithShape="1">
            <a:gsLst>
              <a:gs pos="28000">
                <a:srgbClr val="0A0E32"/>
              </a:gs>
              <a:gs pos="51000">
                <a:srgbClr val="0A0E32">
                  <a:alpha val="75000"/>
                </a:srgbClr>
              </a:gs>
              <a:gs pos="100000">
                <a:srgbClr val="0A0E3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4181566" y="184992"/>
            <a:ext cx="381113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Behavioral Treatment</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4304295" y="812402"/>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24</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4312762" y="992570"/>
            <a:ext cx="4602620" cy="400181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lnSpc>
                <a:spcPct val="100000"/>
              </a:lnSpc>
              <a:spcBef>
                <a:spcPts val="0"/>
              </a:spcBef>
              <a:buClr>
                <a:srgbClr val="1A547A"/>
              </a:buClr>
              <a:buSzPct val="80000"/>
              <a:buNone/>
            </a:pPr>
            <a:r>
              <a:rPr lang="en-US" sz="1800" b="1" dirty="0">
                <a:solidFill>
                  <a:schemeClr val="bg1"/>
                </a:solidFill>
                <a:latin typeface="Montserrat" panose="00000500000000000000" pitchFamily="2" charset="0"/>
                <a:ea typeface="Times New Roman"/>
                <a:cs typeface="Times New Roman"/>
                <a:sym typeface="Times New Roman"/>
              </a:rPr>
              <a:t>Alcoholics Anonymous (AA)</a:t>
            </a:r>
            <a:endParaRPr lang="en-US" sz="1800" dirty="0">
              <a:solidFill>
                <a:schemeClr val="bg1"/>
              </a:solidFill>
              <a:latin typeface="Montserrat" panose="00000500000000000000" pitchFamily="2" charset="0"/>
              <a:ea typeface="Times New Roman"/>
              <a:cs typeface="Times New Roman"/>
              <a:sym typeface="Times New Roman"/>
            </a:endParaRPr>
          </a:p>
          <a:p>
            <a:pPr marL="304800" indent="-285750">
              <a:lnSpc>
                <a:spcPct val="100000"/>
              </a:lnSpc>
              <a:spcBef>
                <a:spcPts val="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It is widely available, is free of charge, is not run by doctors/health professionals, and provides peer support.</a:t>
            </a:r>
          </a:p>
          <a:p>
            <a:pPr marL="647700" lvl="1" indent="-285750">
              <a:lnSpc>
                <a:spcPct val="100000"/>
              </a:lnSpc>
              <a:spcBef>
                <a:spcPts val="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It is an abstinence-based, 12-step program</a:t>
            </a:r>
            <a:r>
              <a:rPr lang="en-US" sz="1200" dirty="0">
                <a:solidFill>
                  <a:schemeClr val="bg1"/>
                </a:solidFill>
                <a:latin typeface="Montserrat" panose="00000500000000000000" pitchFamily="2" charset="0"/>
                <a:cs typeface="Times New Roman"/>
                <a:sym typeface="Times New Roman"/>
              </a:rPr>
              <a:t>.</a:t>
            </a:r>
          </a:p>
          <a:p>
            <a:pPr marL="647700" lvl="1" indent="-285750">
              <a:lnSpc>
                <a:spcPct val="100000"/>
              </a:lnSpc>
              <a:spcBef>
                <a:spcPts val="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It promotes social networking in a supportive community to learn from one another.</a:t>
            </a:r>
          </a:p>
          <a:p>
            <a:pPr marL="647700" lvl="1" indent="-285750">
              <a:lnSpc>
                <a:spcPct val="100000"/>
              </a:lnSpc>
              <a:spcBef>
                <a:spcPts val="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People learn how to live (and not be miserable or alone) without alcohol.</a:t>
            </a:r>
          </a:p>
          <a:p>
            <a:pPr marL="19050" indent="0">
              <a:lnSpc>
                <a:spcPct val="100000"/>
              </a:lnSpc>
              <a:spcBef>
                <a:spcPts val="0"/>
              </a:spcBef>
              <a:buClr>
                <a:schemeClr val="bg1"/>
              </a:buClr>
              <a:buSzPct val="80000"/>
              <a:buNone/>
            </a:pPr>
            <a:r>
              <a:rPr lang="en-US" sz="1800" b="1" dirty="0">
                <a:solidFill>
                  <a:schemeClr val="bg1"/>
                </a:solidFill>
                <a:latin typeface="Montserrat" panose="00000500000000000000" pitchFamily="2" charset="0"/>
                <a:cs typeface="Times New Roman"/>
                <a:sym typeface="Times New Roman"/>
              </a:rPr>
              <a:t>Counseling</a:t>
            </a:r>
          </a:p>
          <a:p>
            <a:pPr marL="647700" lvl="1" indent="-285750">
              <a:lnSpc>
                <a:spcPct val="100000"/>
              </a:lnSpc>
              <a:spcBef>
                <a:spcPts val="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Specific modalities are evidence based.</a:t>
            </a:r>
          </a:p>
          <a:p>
            <a:pPr marL="19050" indent="0">
              <a:lnSpc>
                <a:spcPct val="100000"/>
              </a:lnSpc>
              <a:spcBef>
                <a:spcPts val="0"/>
              </a:spcBef>
              <a:buClr>
                <a:schemeClr val="bg1"/>
              </a:buClr>
              <a:buSzPct val="80000"/>
              <a:buNone/>
            </a:pPr>
            <a:r>
              <a:rPr lang="en-US" sz="1800" b="1" dirty="0">
                <a:solidFill>
                  <a:schemeClr val="bg1"/>
                </a:solidFill>
                <a:latin typeface="Montserrat" panose="00000500000000000000" pitchFamily="2" charset="0"/>
                <a:cs typeface="Times New Roman"/>
                <a:sym typeface="Times New Roman"/>
              </a:rPr>
              <a:t>Medical Management</a:t>
            </a:r>
          </a:p>
          <a:p>
            <a:pPr marL="647700" lvl="1" indent="-285750">
              <a:lnSpc>
                <a:spcPct val="100000"/>
              </a:lnSpc>
              <a:spcBef>
                <a:spcPts val="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Primary care-based medication management itself without specialty referral is effective.</a:t>
            </a:r>
          </a:p>
          <a:p>
            <a:pPr marL="19050" indent="0">
              <a:lnSpc>
                <a:spcPct val="100000"/>
              </a:lnSpc>
              <a:spcBef>
                <a:spcPts val="0"/>
              </a:spcBef>
              <a:buClr>
                <a:schemeClr val="bg1"/>
              </a:buClr>
              <a:buSzPct val="80000"/>
              <a:buNone/>
            </a:pPr>
            <a:r>
              <a:rPr lang="en-US" sz="1800" b="1" dirty="0">
                <a:solidFill>
                  <a:schemeClr val="bg1"/>
                </a:solidFill>
                <a:latin typeface="Montserrat" panose="00000500000000000000" pitchFamily="2" charset="0"/>
                <a:ea typeface="Times New Roman"/>
                <a:cs typeface="Times New Roman"/>
                <a:sym typeface="Times New Roman"/>
              </a:rPr>
              <a:t>Other Support Groups</a:t>
            </a:r>
            <a:endParaRPr lang="en-US" sz="1800" dirty="0">
              <a:solidFill>
                <a:schemeClr val="bg1"/>
              </a:solidFill>
              <a:latin typeface="Montserrat" panose="00000500000000000000" pitchFamily="2" charset="0"/>
              <a:ea typeface="Times New Roman"/>
              <a:cs typeface="Times New Roman"/>
              <a:sym typeface="Times New Roman"/>
            </a:endParaRPr>
          </a:p>
          <a:p>
            <a:pPr marL="647700" lvl="1" indent="-285750">
              <a:lnSpc>
                <a:spcPct val="100000"/>
              </a:lnSpc>
              <a:spcBef>
                <a:spcPts val="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Faith-based groups, social networking, etc.</a:t>
            </a:r>
          </a:p>
          <a:p>
            <a:pPr marL="19050" indent="0">
              <a:lnSpc>
                <a:spcPct val="100000"/>
              </a:lnSpc>
              <a:spcBef>
                <a:spcPts val="0"/>
              </a:spcBef>
              <a:buClr>
                <a:schemeClr val="bg1"/>
              </a:buClr>
              <a:buSzPct val="80000"/>
              <a:buNone/>
            </a:pPr>
            <a:endParaRPr lang="en-US" b="1" dirty="0">
              <a:solidFill>
                <a:schemeClr val="bg1"/>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429057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7"/>
          <p:cNvSpPr txBox="1">
            <a:spLocks noGrp="1"/>
          </p:cNvSpPr>
          <p:nvPr>
            <p:ph idx="4294967295"/>
          </p:nvPr>
        </p:nvSpPr>
        <p:spPr>
          <a:xfrm>
            <a:off x="644439" y="1408501"/>
            <a:ext cx="7613737" cy="3218858"/>
          </a:xfrm>
          <a:prstGeom prst="rect">
            <a:avLst/>
          </a:prstGeom>
          <a:noFill/>
          <a:ln>
            <a:noFill/>
          </a:ln>
        </p:spPr>
        <p:txBody>
          <a:bodyPr spcFirstLastPara="1" wrap="square" lIns="68569" tIns="34275" rIns="68569" bIns="34275" anchor="t" anchorCtr="0">
            <a:noAutofit/>
          </a:bodyPr>
          <a:lstStyle/>
          <a:p>
            <a:pPr marL="0" indent="0">
              <a:spcBef>
                <a:spcPts val="0"/>
              </a:spcBef>
              <a:spcAft>
                <a:spcPts val="300"/>
              </a:spcAft>
              <a:buClr>
                <a:schemeClr val="bg1"/>
              </a:buClr>
              <a:buSzPct val="80000"/>
              <a:buNone/>
            </a:pPr>
            <a:r>
              <a:rPr lang="en-US" sz="1800" dirty="0">
                <a:solidFill>
                  <a:schemeClr val="bg1"/>
                </a:solidFill>
                <a:latin typeface="Montserrat" panose="00000500000000000000" pitchFamily="2" charset="0"/>
                <a:ea typeface="Times New Roman"/>
                <a:cs typeface="Times New Roman"/>
                <a:sym typeface="Times New Roman"/>
              </a:rPr>
              <a:t>Treatment of alcohol-related agitation:</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Antipsychotics (</a:t>
            </a:r>
            <a:r>
              <a:rPr lang="en-US" sz="1400" dirty="0" err="1">
                <a:solidFill>
                  <a:schemeClr val="bg1"/>
                </a:solidFill>
                <a:latin typeface="Montserrat" panose="00000500000000000000" pitchFamily="2" charset="0"/>
                <a:ea typeface="Times New Roman"/>
                <a:cs typeface="Times New Roman"/>
                <a:sym typeface="Times New Roman"/>
              </a:rPr>
              <a:t>ie</a:t>
            </a:r>
            <a:r>
              <a:rPr lang="en-US" sz="1400" dirty="0">
                <a:solidFill>
                  <a:schemeClr val="bg1"/>
                </a:solidFill>
                <a:latin typeface="Montserrat" panose="00000500000000000000" pitchFamily="2" charset="0"/>
                <a:ea typeface="Times New Roman"/>
                <a:cs typeface="Times New Roman"/>
                <a:sym typeface="Times New Roman"/>
              </a:rPr>
              <a:t>, haloperidol) are preferred for isolated alcohol intoxication to minimize the risk of oversedation.</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Benzodiazepines are preferred if there is co-occurring stimulant/substance use, seizures, unstable vitals, and/or alcohol withdrawal.</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Monitor the airway positioning and ventilation.</a:t>
            </a:r>
          </a:p>
          <a:p>
            <a:pPr marL="0" indent="0">
              <a:spcBef>
                <a:spcPts val="0"/>
              </a:spcBef>
              <a:spcAft>
                <a:spcPts val="300"/>
              </a:spcAft>
              <a:buClr>
                <a:schemeClr val="bg1"/>
              </a:buClr>
              <a:buSzPct val="80000"/>
              <a:buNone/>
            </a:pPr>
            <a:endParaRPr lang="en-US" sz="1800" dirty="0">
              <a:solidFill>
                <a:schemeClr val="bg1"/>
              </a:solidFill>
              <a:latin typeface="Montserrat" panose="00000500000000000000" pitchFamily="2" charset="0"/>
              <a:ea typeface="Times New Roman"/>
              <a:cs typeface="Times New Roman"/>
              <a:sym typeface="Times New Roman"/>
            </a:endParaRPr>
          </a:p>
          <a:p>
            <a:pPr marL="0" indent="0">
              <a:spcBef>
                <a:spcPts val="0"/>
              </a:spcBef>
              <a:spcAft>
                <a:spcPts val="300"/>
              </a:spcAft>
              <a:buClr>
                <a:schemeClr val="bg1"/>
              </a:buClr>
              <a:buSzPct val="80000"/>
              <a:buNone/>
            </a:pPr>
            <a:r>
              <a:rPr lang="en-US" sz="1800" dirty="0">
                <a:solidFill>
                  <a:schemeClr val="bg1"/>
                </a:solidFill>
                <a:latin typeface="Montserrat" panose="00000500000000000000" pitchFamily="2" charset="0"/>
                <a:ea typeface="Times New Roman"/>
                <a:cs typeface="Times New Roman"/>
                <a:sym typeface="Times New Roman"/>
              </a:rPr>
              <a:t>Interpret BAC or the finding of “alcohol on breath” with caution:</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Neither confirms alcohol intoxication.</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Patients with severe, chronic AUD may exhibit alcohol withdrawal with an elevated BAC due to tolerance.</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The scent of alcohol on the breath or a person may be long lasting.</a:t>
            </a:r>
          </a:p>
          <a:p>
            <a:pPr marL="285750" indent="-285750">
              <a:spcBef>
                <a:spcPts val="0"/>
              </a:spcBef>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The attribution of clinical findings to alcohol intoxication/withdrawal is a common pitfall.</a:t>
            </a:r>
          </a:p>
        </p:txBody>
      </p:sp>
      <p:sp>
        <p:nvSpPr>
          <p:cNvPr id="111" name="Google Shape;41;p13">
            <a:extLst>
              <a:ext uri="{FF2B5EF4-FFF2-40B4-BE49-F238E27FC236}">
                <a16:creationId xmlns:a16="http://schemas.microsoft.com/office/drawing/2014/main" id="{CAA6B85B-A0F4-42B1-8A74-C2BD50C8E122}"/>
              </a:ext>
            </a:extLst>
          </p:cNvPr>
          <p:cNvSpPr txBox="1"/>
          <p:nvPr/>
        </p:nvSpPr>
        <p:spPr>
          <a:xfrm>
            <a:off x="644439" y="504826"/>
            <a:ext cx="82352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Other Important Notes</a:t>
            </a:r>
            <a:endParaRPr lang="en-US" sz="3000" b="1" dirty="0">
              <a:solidFill>
                <a:srgbClr val="44BAE7"/>
              </a:solidFill>
              <a:latin typeface="Montserrat" panose="00000500000000000000" pitchFamily="2" charset="0"/>
              <a:ea typeface="Calibri"/>
              <a:cs typeface="Calibri"/>
              <a:sym typeface="Calibri"/>
            </a:endParaRP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52724" y="1151209"/>
            <a:ext cx="535406" cy="0"/>
          </a:xfrm>
          <a:prstGeom prst="line">
            <a:avLst/>
          </a:prstGeom>
          <a:noFill/>
          <a:ln w="57150" cap="flat" cmpd="sng" algn="ctr">
            <a:solidFill>
              <a:srgbClr val="4ABDE8">
                <a:shade val="95000"/>
                <a:satMod val="105000"/>
              </a:srgbClr>
            </a:solidFill>
            <a:prstDash val="solid"/>
          </a:ln>
          <a:effectLst/>
        </p:spPr>
      </p:cxnSp>
    </p:spTree>
    <p:extLst>
      <p:ext uri="{BB962C8B-B14F-4D97-AF65-F5344CB8AC3E}">
        <p14:creationId xmlns:p14="http://schemas.microsoft.com/office/powerpoint/2010/main" val="2737963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3" name="Picture 2">
            <a:extLst>
              <a:ext uri="{FF2B5EF4-FFF2-40B4-BE49-F238E27FC236}">
                <a16:creationId xmlns:a16="http://schemas.microsoft.com/office/drawing/2014/main" id="{755D3FF9-2847-4B89-887A-6452716F3E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7812" b="7812"/>
          <a:stretch/>
        </p:blipFill>
        <p:spPr>
          <a:xfrm>
            <a:off x="0" y="0"/>
            <a:ext cx="9144000" cy="5143500"/>
          </a:xfrm>
          <a:prstGeom prst="rect">
            <a:avLst/>
          </a:prstGeom>
        </p:spPr>
      </p:pic>
      <p:sp>
        <p:nvSpPr>
          <p:cNvPr id="12" name="Slide Number Placeholder 2">
            <a:extLst>
              <a:ext uri="{FF2B5EF4-FFF2-40B4-BE49-F238E27FC236}">
                <a16:creationId xmlns:a16="http://schemas.microsoft.com/office/drawing/2014/main" id="{774B4679-AFCB-4FE0-B2D4-22A6A698BDE5}"/>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26</a:t>
            </a:fld>
            <a:endParaRPr lang="en-US" dirty="0">
              <a:solidFill>
                <a:schemeClr val="bg1"/>
              </a:solidFill>
              <a:latin typeface="Montserrat" panose="00000500000000000000" pitchFamily="2" charset="0"/>
            </a:endParaRPr>
          </a:p>
        </p:txBody>
      </p:sp>
      <p:sp>
        <p:nvSpPr>
          <p:cNvPr id="6" name="Rectangle 5">
            <a:extLst>
              <a:ext uri="{FF2B5EF4-FFF2-40B4-BE49-F238E27FC236}">
                <a16:creationId xmlns:a16="http://schemas.microsoft.com/office/drawing/2014/main" id="{5C346AD0-B8B1-4D64-83DB-2F909B525EE8}"/>
              </a:ext>
            </a:extLst>
          </p:cNvPr>
          <p:cNvSpPr/>
          <p:nvPr/>
        </p:nvSpPr>
        <p:spPr>
          <a:xfrm>
            <a:off x="-156409" y="0"/>
            <a:ext cx="9144000" cy="5143500"/>
          </a:xfrm>
          <a:prstGeom prst="rect">
            <a:avLst/>
          </a:prstGeom>
          <a:gradFill flip="none" rotWithShape="1">
            <a:gsLst>
              <a:gs pos="61000">
                <a:srgbClr val="346272">
                  <a:alpha val="85000"/>
                </a:srgbClr>
              </a:gs>
              <a:gs pos="100000">
                <a:srgbClr val="346272">
                  <a:alpha val="0"/>
                </a:srgbClr>
              </a:gs>
              <a:gs pos="0">
                <a:srgbClr val="34627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1;p13">
            <a:extLst>
              <a:ext uri="{FF2B5EF4-FFF2-40B4-BE49-F238E27FC236}">
                <a16:creationId xmlns:a16="http://schemas.microsoft.com/office/drawing/2014/main" id="{2CADB111-0157-4A58-8FC9-53AB380E050E}"/>
              </a:ext>
            </a:extLst>
          </p:cNvPr>
          <p:cNvSpPr txBox="1"/>
          <p:nvPr/>
        </p:nvSpPr>
        <p:spPr>
          <a:xfrm>
            <a:off x="483270" y="321660"/>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Other High-Risk Concerns</a:t>
            </a:r>
            <a:endParaRPr lang="en-US" sz="3000" b="1" dirty="0">
              <a:solidFill>
                <a:srgbClr val="44BAE7"/>
              </a:solidFill>
              <a:latin typeface="Montserrat" panose="00000500000000000000" pitchFamily="2" charset="0"/>
              <a:ea typeface="Calibri"/>
              <a:cs typeface="Calibri"/>
              <a:sym typeface="Calibri"/>
            </a:endParaRPr>
          </a:p>
        </p:txBody>
      </p:sp>
      <p:cxnSp>
        <p:nvCxnSpPr>
          <p:cNvPr id="10" name="Straight Connector 9">
            <a:extLst>
              <a:ext uri="{FF2B5EF4-FFF2-40B4-BE49-F238E27FC236}">
                <a16:creationId xmlns:a16="http://schemas.microsoft.com/office/drawing/2014/main" id="{523D473F-101D-4BF6-9A65-A68499F78BAD}"/>
              </a:ext>
            </a:extLst>
          </p:cNvPr>
          <p:cNvCxnSpPr>
            <a:cxnSpLocks/>
          </p:cNvCxnSpPr>
          <p:nvPr/>
        </p:nvCxnSpPr>
        <p:spPr>
          <a:xfrm>
            <a:off x="591555" y="968043"/>
            <a:ext cx="535406" cy="0"/>
          </a:xfrm>
          <a:prstGeom prst="line">
            <a:avLst/>
          </a:prstGeom>
          <a:noFill/>
          <a:ln w="57150" cap="flat" cmpd="sng" algn="ctr">
            <a:solidFill>
              <a:srgbClr val="4ABDE8">
                <a:shade val="95000"/>
                <a:satMod val="105000"/>
              </a:srgbClr>
            </a:solidFill>
            <a:prstDash val="solid"/>
          </a:ln>
          <a:effectLst/>
        </p:spPr>
      </p:cxnSp>
      <p:sp>
        <p:nvSpPr>
          <p:cNvPr id="11" name="Google Shape;147;p27">
            <a:extLst>
              <a:ext uri="{FF2B5EF4-FFF2-40B4-BE49-F238E27FC236}">
                <a16:creationId xmlns:a16="http://schemas.microsoft.com/office/drawing/2014/main" id="{D4F7C70C-FF16-4B4F-8EE0-7B709655DF69}"/>
              </a:ext>
            </a:extLst>
          </p:cNvPr>
          <p:cNvSpPr txBox="1">
            <a:spLocks/>
          </p:cNvSpPr>
          <p:nvPr/>
        </p:nvSpPr>
        <p:spPr>
          <a:xfrm>
            <a:off x="483270" y="1154624"/>
            <a:ext cx="6289005" cy="361282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spcAft>
                <a:spcPts val="300"/>
              </a:spcAft>
              <a:buClr>
                <a:schemeClr val="bg1"/>
              </a:buClr>
              <a:buSzPct val="80000"/>
              <a:buNone/>
            </a:pPr>
            <a:r>
              <a:rPr lang="en-US" dirty="0">
                <a:solidFill>
                  <a:schemeClr val="bg1"/>
                </a:solidFill>
                <a:latin typeface="Montserrat" panose="00000500000000000000" pitchFamily="2" charset="0"/>
                <a:ea typeface="Times New Roman"/>
                <a:cs typeface="Times New Roman"/>
                <a:sym typeface="Times New Roman"/>
              </a:rPr>
              <a:t>Have a high level of suspicion for </a:t>
            </a:r>
            <a:r>
              <a:rPr lang="en-US" b="1" dirty="0">
                <a:solidFill>
                  <a:schemeClr val="bg1"/>
                </a:solidFill>
                <a:latin typeface="Montserrat" panose="00000500000000000000" pitchFamily="2" charset="0"/>
                <a:ea typeface="Times New Roman"/>
                <a:cs typeface="Times New Roman"/>
                <a:sym typeface="Times New Roman"/>
              </a:rPr>
              <a:t>co-occurring problems</a:t>
            </a:r>
            <a:r>
              <a:rPr lang="en-US" dirty="0">
                <a:solidFill>
                  <a:schemeClr val="bg1"/>
                </a:solidFill>
                <a:latin typeface="Montserrat" panose="00000500000000000000" pitchFamily="2" charset="0"/>
                <a:ea typeface="Times New Roman"/>
                <a:cs typeface="Times New Roman"/>
                <a:sym typeface="Times New Roman"/>
              </a:rPr>
              <a:t>.</a:t>
            </a:r>
          </a:p>
          <a:p>
            <a:pPr marL="285750" indent="-285750">
              <a:lnSpc>
                <a:spcPct val="100000"/>
              </a:lnSpc>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Examples:</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Diminished reliability in assessing for injury (</a:t>
            </a:r>
            <a:r>
              <a:rPr lang="en-US" sz="1200" dirty="0" err="1">
                <a:solidFill>
                  <a:schemeClr val="bg1"/>
                </a:solidFill>
                <a:latin typeface="Montserrat" panose="00000500000000000000" pitchFamily="2" charset="0"/>
                <a:cs typeface="Times New Roman"/>
                <a:sym typeface="Times New Roman"/>
              </a:rPr>
              <a:t>ie</a:t>
            </a:r>
            <a:r>
              <a:rPr lang="en-US" sz="1200" dirty="0">
                <a:solidFill>
                  <a:schemeClr val="bg1"/>
                </a:solidFill>
                <a:latin typeface="Montserrat" panose="00000500000000000000" pitchFamily="2" charset="0"/>
                <a:cs typeface="Times New Roman"/>
                <a:sym typeface="Times New Roman"/>
              </a:rPr>
              <a:t>, C-spine)</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Why did this person stop drinking? Is this person now in withdrawal due to underlying illness (</a:t>
            </a:r>
            <a:r>
              <a:rPr lang="en-US" sz="1200" dirty="0" err="1">
                <a:solidFill>
                  <a:schemeClr val="bg1"/>
                </a:solidFill>
                <a:latin typeface="Montserrat" panose="00000500000000000000" pitchFamily="2" charset="0"/>
                <a:cs typeface="Times New Roman"/>
                <a:sym typeface="Times New Roman"/>
              </a:rPr>
              <a:t>ie</a:t>
            </a:r>
            <a:r>
              <a:rPr lang="en-US" sz="1200" dirty="0">
                <a:solidFill>
                  <a:schemeClr val="bg1"/>
                </a:solidFill>
                <a:latin typeface="Montserrat" panose="00000500000000000000" pitchFamily="2" charset="0"/>
                <a:cs typeface="Times New Roman"/>
                <a:sym typeface="Times New Roman"/>
              </a:rPr>
              <a:t>, pancreatitis)?</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Altered level of awareness may be from a head injury (CT if not improving as expected).</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High prevalence of homelessness and housing instability means amplified risk of thermal injuries, nutritional deficits, metabolic derangements, and skin/soft tissue infections, infestations, and injuries.</a:t>
            </a:r>
          </a:p>
          <a:p>
            <a:pPr marL="0" indent="0">
              <a:lnSpc>
                <a:spcPct val="100000"/>
              </a:lnSpc>
              <a:spcAft>
                <a:spcPts val="300"/>
              </a:spcAft>
              <a:buClr>
                <a:schemeClr val="bg1"/>
              </a:buClr>
              <a:buSzPct val="80000"/>
              <a:buNone/>
            </a:pPr>
            <a:r>
              <a:rPr lang="en-US" dirty="0">
                <a:solidFill>
                  <a:schemeClr val="bg1"/>
                </a:solidFill>
                <a:latin typeface="Montserrat" panose="00000500000000000000" pitchFamily="2" charset="0"/>
                <a:cs typeface="Times New Roman"/>
                <a:sym typeface="Times New Roman"/>
              </a:rPr>
              <a:t>Fluids/electrolytes/nutrition of patients with chronic, severe AUD.</a:t>
            </a:r>
          </a:p>
          <a:p>
            <a:pPr marL="285750" indent="-285750">
              <a:lnSpc>
                <a:spcPct val="100000"/>
              </a:lnSpc>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Thiamine replacement</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100 to 200 mg IM/IV for patients with chronic AUD; PO absorption is unreliable.</a:t>
            </a:r>
          </a:p>
          <a:p>
            <a:pPr marL="742950" lvl="1" indent="-285750">
              <a:lnSpc>
                <a:spcPct val="100000"/>
              </a:lnSpc>
              <a:spcBef>
                <a:spcPts val="0"/>
              </a:spcBef>
              <a:spcAft>
                <a:spcPts val="300"/>
              </a:spcAft>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Higher, frequent dosing if there are signs of Wernicke.</a:t>
            </a:r>
          </a:p>
          <a:p>
            <a:pPr marL="285750" indent="-285750">
              <a:lnSpc>
                <a:spcPct val="100000"/>
              </a:lnSpc>
              <a:spcAft>
                <a:spcPts val="3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cs typeface="Times New Roman"/>
                <a:sym typeface="Times New Roman"/>
              </a:rPr>
              <a:t>Alcohol ketoacidosis, hypoglycemia, hypomagnesemia, and other metabolic derangements are beyond the scope of this presentation.</a:t>
            </a:r>
          </a:p>
          <a:p>
            <a:pPr marL="0" indent="0">
              <a:lnSpc>
                <a:spcPct val="100000"/>
              </a:lnSpc>
              <a:spcAft>
                <a:spcPts val="600"/>
              </a:spcAft>
              <a:buClr>
                <a:schemeClr val="bg1"/>
              </a:buClr>
              <a:buSzPct val="80000"/>
              <a:buNone/>
            </a:pPr>
            <a:endParaRPr lang="en-US" dirty="0">
              <a:solidFill>
                <a:schemeClr val="bg1"/>
              </a:solidFill>
              <a:latin typeface="Montserrat" panose="00000500000000000000" pitchFamily="2" charset="0"/>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6" descr="Imagen que contiene exterior, montaña, nieve, hombre&#10;&#10;Descripción generada automáticamente">
            <a:extLst>
              <a:ext uri="{FF2B5EF4-FFF2-40B4-BE49-F238E27FC236}">
                <a16:creationId xmlns:a16="http://schemas.microsoft.com/office/drawing/2014/main" id="{8F00055F-3B22-4C4A-89DF-8912CFB937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5C61F523-EC16-4CE4-9A60-C083675A3A0D}"/>
              </a:ext>
            </a:extLst>
          </p:cNvPr>
          <p:cNvSpPr txBox="1"/>
          <p:nvPr/>
        </p:nvSpPr>
        <p:spPr>
          <a:xfrm>
            <a:off x="507874" y="205770"/>
            <a:ext cx="531140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Treatment Gap</a:t>
            </a:r>
          </a:p>
        </p:txBody>
      </p:sp>
      <p:cxnSp>
        <p:nvCxnSpPr>
          <p:cNvPr id="3" name="Straight Connector 2">
            <a:extLst>
              <a:ext uri="{FF2B5EF4-FFF2-40B4-BE49-F238E27FC236}">
                <a16:creationId xmlns:a16="http://schemas.microsoft.com/office/drawing/2014/main" id="{F99415AD-C6CE-48E0-BB87-7E8CD9CA94C5}"/>
              </a:ext>
            </a:extLst>
          </p:cNvPr>
          <p:cNvCxnSpPr>
            <a:cxnSpLocks/>
          </p:cNvCxnSpPr>
          <p:nvPr/>
        </p:nvCxnSpPr>
        <p:spPr>
          <a:xfrm>
            <a:off x="616158" y="857485"/>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4" name="Google Shape;299;p34">
            <a:extLst>
              <a:ext uri="{FF2B5EF4-FFF2-40B4-BE49-F238E27FC236}">
                <a16:creationId xmlns:a16="http://schemas.microsoft.com/office/drawing/2014/main" id="{C481916C-A624-467D-AF6A-72DA82588E9F}"/>
              </a:ext>
            </a:extLst>
          </p:cNvPr>
          <p:cNvSpPr txBox="1">
            <a:spLocks/>
          </p:cNvSpPr>
          <p:nvPr/>
        </p:nvSpPr>
        <p:spPr>
          <a:xfrm>
            <a:off x="350309" y="957255"/>
            <a:ext cx="3293004" cy="226016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Excessive drinking costs society $249 billion per year.</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Concurrent medical-psycho-social complexities, lack of other sources of care, and stigma limit access to treatment.</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cs typeface="Times New Roman"/>
                <a:sym typeface="Times New Roman"/>
              </a:rPr>
              <a:t>The ED could play an important role in bridging the treatment gap.</a:t>
            </a:r>
            <a:endParaRPr lang="en-US" sz="1600" dirty="0">
              <a:solidFill>
                <a:srgbClr val="1A547A"/>
              </a:solidFill>
              <a:latin typeface="Montserrat" panose="00000500000000000000" pitchFamily="2" charset="0"/>
            </a:endParaRPr>
          </a:p>
        </p:txBody>
      </p:sp>
      <p:graphicFrame>
        <p:nvGraphicFramePr>
          <p:cNvPr id="12" name="Chart 11">
            <a:extLst>
              <a:ext uri="{FF2B5EF4-FFF2-40B4-BE49-F238E27FC236}">
                <a16:creationId xmlns:a16="http://schemas.microsoft.com/office/drawing/2014/main" id="{5B7D8DC7-3780-4189-9A42-2F2B9B8904AD}"/>
              </a:ext>
            </a:extLst>
          </p:cNvPr>
          <p:cNvGraphicFramePr/>
          <p:nvPr>
            <p:extLst>
              <p:ext uri="{D42A27DB-BD31-4B8C-83A1-F6EECF244321}">
                <p14:modId xmlns:p14="http://schemas.microsoft.com/office/powerpoint/2010/main" val="1536010057"/>
              </p:ext>
            </p:extLst>
          </p:nvPr>
        </p:nvGraphicFramePr>
        <p:xfrm>
          <a:off x="3734978" y="205770"/>
          <a:ext cx="3658876" cy="36047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9E662BF5-2C98-463C-9581-1DFC71B285E0}"/>
              </a:ext>
            </a:extLst>
          </p:cNvPr>
          <p:cNvGraphicFramePr/>
          <p:nvPr>
            <p:extLst>
              <p:ext uri="{D42A27DB-BD31-4B8C-83A1-F6EECF244321}">
                <p14:modId xmlns:p14="http://schemas.microsoft.com/office/powerpoint/2010/main" val="2603733031"/>
              </p:ext>
            </p:extLst>
          </p:nvPr>
        </p:nvGraphicFramePr>
        <p:xfrm>
          <a:off x="6486526" y="2315729"/>
          <a:ext cx="2664619" cy="2675491"/>
        </p:xfrm>
        <a:graphic>
          <a:graphicData uri="http://schemas.openxmlformats.org/drawingml/2006/chart">
            <c:chart xmlns:c="http://schemas.openxmlformats.org/drawingml/2006/chart" xmlns:r="http://schemas.openxmlformats.org/officeDocument/2006/relationships" r:id="rId5"/>
          </a:graphicData>
        </a:graphic>
      </p:graphicFrame>
      <p:sp>
        <p:nvSpPr>
          <p:cNvPr id="16" name="Google Shape;299;p34">
            <a:extLst>
              <a:ext uri="{FF2B5EF4-FFF2-40B4-BE49-F238E27FC236}">
                <a16:creationId xmlns:a16="http://schemas.microsoft.com/office/drawing/2014/main" id="{23996F4B-2CE7-49F5-8E1B-02E8BB60F70D}"/>
              </a:ext>
            </a:extLst>
          </p:cNvPr>
          <p:cNvSpPr txBox="1">
            <a:spLocks/>
          </p:cNvSpPr>
          <p:nvPr/>
        </p:nvSpPr>
        <p:spPr>
          <a:xfrm>
            <a:off x="3988360" y="4367945"/>
            <a:ext cx="3152111" cy="55146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200" dirty="0">
                <a:solidFill>
                  <a:srgbClr val="023649"/>
                </a:solidFill>
                <a:latin typeface="Montserrat" panose="00000500000000000000" pitchFamily="2" charset="0"/>
              </a:rPr>
              <a:t>Of the 20.3 million people diagnosed with SUD in the past year, </a:t>
            </a:r>
            <a:r>
              <a:rPr lang="en-US" sz="1200" b="1" dirty="0">
                <a:solidFill>
                  <a:srgbClr val="AC80A0"/>
                </a:solidFill>
                <a:latin typeface="Montserrat" panose="00000500000000000000" pitchFamily="2" charset="0"/>
              </a:rPr>
              <a:t>14.8 million (73.0%) </a:t>
            </a:r>
            <a:r>
              <a:rPr lang="en-US" sz="1200" dirty="0">
                <a:solidFill>
                  <a:srgbClr val="023649"/>
                </a:solidFill>
                <a:latin typeface="Montserrat" panose="00000500000000000000" pitchFamily="2" charset="0"/>
              </a:rPr>
              <a:t>have AUD.</a:t>
            </a:r>
          </a:p>
        </p:txBody>
      </p:sp>
      <p:sp>
        <p:nvSpPr>
          <p:cNvPr id="17" name="Google Shape;299;p34">
            <a:extLst>
              <a:ext uri="{FF2B5EF4-FFF2-40B4-BE49-F238E27FC236}">
                <a16:creationId xmlns:a16="http://schemas.microsoft.com/office/drawing/2014/main" id="{1D635C6D-2FDD-470F-AE38-C1F8C8A962BA}"/>
              </a:ext>
            </a:extLst>
          </p:cNvPr>
          <p:cNvSpPr txBox="1">
            <a:spLocks/>
          </p:cNvSpPr>
          <p:nvPr/>
        </p:nvSpPr>
        <p:spPr>
          <a:xfrm>
            <a:off x="6486526" y="833180"/>
            <a:ext cx="2450306" cy="479644"/>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200" dirty="0">
                <a:solidFill>
                  <a:srgbClr val="023649"/>
                </a:solidFill>
                <a:latin typeface="Montserrat" panose="00000500000000000000" pitchFamily="2" charset="0"/>
              </a:rPr>
              <a:t>Only </a:t>
            </a:r>
            <a:r>
              <a:rPr lang="en-US" sz="1200" b="1" dirty="0">
                <a:solidFill>
                  <a:srgbClr val="44BAE7"/>
                </a:solidFill>
                <a:latin typeface="Montserrat" panose="00000500000000000000" pitchFamily="2" charset="0"/>
              </a:rPr>
              <a:t>2.3 million people (11.1%) </a:t>
            </a:r>
            <a:r>
              <a:rPr lang="en-US" sz="1200" dirty="0">
                <a:solidFill>
                  <a:srgbClr val="023649"/>
                </a:solidFill>
                <a:latin typeface="Montserrat" panose="00000500000000000000" pitchFamily="2" charset="0"/>
              </a:rPr>
              <a:t>with SUD that need treatment receive it.</a:t>
            </a:r>
          </a:p>
        </p:txBody>
      </p:sp>
      <p:sp>
        <p:nvSpPr>
          <p:cNvPr id="10" name="Slide Number Placeholder 2">
            <a:extLst>
              <a:ext uri="{FF2B5EF4-FFF2-40B4-BE49-F238E27FC236}">
                <a16:creationId xmlns:a16="http://schemas.microsoft.com/office/drawing/2014/main" id="{CD051D58-6BB6-4952-AA4E-F0C230B4B4B2}"/>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3</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243722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6" descr="Imagen que contiene exterior, montaña, nieve, hombre&#10;&#10;Descripción generada automáticamente">
            <a:extLst>
              <a:ext uri="{FF2B5EF4-FFF2-40B4-BE49-F238E27FC236}">
                <a16:creationId xmlns:a16="http://schemas.microsoft.com/office/drawing/2014/main" id="{8F00055F-3B22-4C4A-89DF-8912CFB937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5C61F523-EC16-4CE4-9A60-C083675A3A0D}"/>
              </a:ext>
            </a:extLst>
          </p:cNvPr>
          <p:cNvSpPr txBox="1"/>
          <p:nvPr/>
        </p:nvSpPr>
        <p:spPr>
          <a:xfrm>
            <a:off x="586121" y="350277"/>
            <a:ext cx="8093535"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An Overview of Alcohol Use and Evidence-Based Interventions</a:t>
            </a:r>
          </a:p>
        </p:txBody>
      </p:sp>
      <p:cxnSp>
        <p:nvCxnSpPr>
          <p:cNvPr id="3" name="Straight Connector 2">
            <a:extLst>
              <a:ext uri="{FF2B5EF4-FFF2-40B4-BE49-F238E27FC236}">
                <a16:creationId xmlns:a16="http://schemas.microsoft.com/office/drawing/2014/main" id="{F99415AD-C6CE-48E0-BB87-7E8CD9CA94C5}"/>
              </a:ext>
            </a:extLst>
          </p:cNvPr>
          <p:cNvCxnSpPr>
            <a:cxnSpLocks/>
          </p:cNvCxnSpPr>
          <p:nvPr/>
        </p:nvCxnSpPr>
        <p:spPr>
          <a:xfrm>
            <a:off x="694406" y="1144872"/>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4" name="Google Shape;299;p34">
            <a:extLst>
              <a:ext uri="{FF2B5EF4-FFF2-40B4-BE49-F238E27FC236}">
                <a16:creationId xmlns:a16="http://schemas.microsoft.com/office/drawing/2014/main" id="{C481916C-A624-467D-AF6A-72DA82588E9F}"/>
              </a:ext>
            </a:extLst>
          </p:cNvPr>
          <p:cNvSpPr txBox="1">
            <a:spLocks/>
          </p:cNvSpPr>
          <p:nvPr/>
        </p:nvSpPr>
        <p:spPr>
          <a:xfrm>
            <a:off x="395424" y="1239776"/>
            <a:ext cx="2954938" cy="2758848"/>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rPr>
              <a:t>Delaying the age of initiation and promoting social wellness is effective prevention.</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rPr>
              <a:t>Brief interventions can change trajectory and prevent progression.</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rPr>
              <a:t>Medications and more intensive treatment are effective for higher severity but are underutilized.</a:t>
            </a:r>
          </a:p>
        </p:txBody>
      </p:sp>
      <p:graphicFrame>
        <p:nvGraphicFramePr>
          <p:cNvPr id="8" name="Diagram 7">
            <a:extLst>
              <a:ext uri="{FF2B5EF4-FFF2-40B4-BE49-F238E27FC236}">
                <a16:creationId xmlns:a16="http://schemas.microsoft.com/office/drawing/2014/main" id="{FB17B9C4-AC65-4C13-B44D-99E43AAA9158}"/>
              </a:ext>
            </a:extLst>
          </p:cNvPr>
          <p:cNvGraphicFramePr/>
          <p:nvPr>
            <p:extLst>
              <p:ext uri="{D42A27DB-BD31-4B8C-83A1-F6EECF244321}">
                <p14:modId xmlns:p14="http://schemas.microsoft.com/office/powerpoint/2010/main" val="1342466735"/>
              </p:ext>
            </p:extLst>
          </p:nvPr>
        </p:nvGraphicFramePr>
        <p:xfrm>
          <a:off x="2966310" y="1537619"/>
          <a:ext cx="5654660" cy="32456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Google Shape;299;p34">
            <a:extLst>
              <a:ext uri="{FF2B5EF4-FFF2-40B4-BE49-F238E27FC236}">
                <a16:creationId xmlns:a16="http://schemas.microsoft.com/office/drawing/2014/main" id="{23996F4B-2CE7-49F5-8E1B-02E8BB60F70D}"/>
              </a:ext>
            </a:extLst>
          </p:cNvPr>
          <p:cNvSpPr txBox="1">
            <a:spLocks/>
          </p:cNvSpPr>
          <p:nvPr/>
        </p:nvSpPr>
        <p:spPr>
          <a:xfrm>
            <a:off x="6496989" y="1775298"/>
            <a:ext cx="1998906" cy="428434"/>
          </a:xfrm>
          <a:prstGeom prst="rect">
            <a:avLst/>
          </a:prstGeom>
          <a:noFill/>
          <a:ln w="38100">
            <a:solidFill>
              <a:srgbClr val="CFB3CD"/>
            </a:solidFill>
          </a:ln>
        </p:spPr>
        <p:txBody>
          <a:bodyPr spcFirstLastPara="1" wrap="square" lIns="68569" tIns="45720"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spcBef>
                <a:spcPts val="0"/>
              </a:spcBef>
              <a:buClr>
                <a:srgbClr val="1A547A"/>
              </a:buClr>
              <a:buSzPct val="80000"/>
              <a:buFont typeface="Montserrat" panose="00000500000000000000" pitchFamily="2" charset="0"/>
              <a:buChar char="O"/>
            </a:pPr>
            <a:r>
              <a:rPr lang="en-US" sz="1100" dirty="0">
                <a:solidFill>
                  <a:srgbClr val="023649"/>
                </a:solidFill>
                <a:latin typeface="Montserrat" panose="00000500000000000000" pitchFamily="2" charset="0"/>
              </a:rPr>
              <a:t>Refer for AUD treatment</a:t>
            </a:r>
          </a:p>
          <a:p>
            <a:pPr marL="304800" indent="-285750">
              <a:spcBef>
                <a:spcPts val="300"/>
              </a:spcBef>
              <a:buClr>
                <a:srgbClr val="1A547A"/>
              </a:buClr>
              <a:buSzPct val="80000"/>
              <a:buFont typeface="Montserrat" panose="00000500000000000000" pitchFamily="2" charset="0"/>
              <a:buChar char="O"/>
            </a:pPr>
            <a:r>
              <a:rPr lang="en-US" sz="1100" dirty="0">
                <a:solidFill>
                  <a:srgbClr val="023649"/>
                </a:solidFill>
                <a:latin typeface="Montserrat" panose="00000500000000000000" pitchFamily="2" charset="0"/>
              </a:rPr>
              <a:t>Medicate for AUD</a:t>
            </a:r>
          </a:p>
        </p:txBody>
      </p:sp>
      <p:sp>
        <p:nvSpPr>
          <p:cNvPr id="14" name="Google Shape;299;p34">
            <a:extLst>
              <a:ext uri="{FF2B5EF4-FFF2-40B4-BE49-F238E27FC236}">
                <a16:creationId xmlns:a16="http://schemas.microsoft.com/office/drawing/2014/main" id="{C362DF4A-E9E8-4692-860E-6F3FCEEDB53C}"/>
              </a:ext>
            </a:extLst>
          </p:cNvPr>
          <p:cNvSpPr txBox="1">
            <a:spLocks/>
          </p:cNvSpPr>
          <p:nvPr/>
        </p:nvSpPr>
        <p:spPr>
          <a:xfrm>
            <a:off x="6174666" y="1265492"/>
            <a:ext cx="2270023" cy="34477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400" dirty="0">
                <a:solidFill>
                  <a:srgbClr val="023649"/>
                </a:solidFill>
                <a:latin typeface="Montserrat" panose="00000500000000000000" pitchFamily="2" charset="0"/>
              </a:rPr>
              <a:t>Recommended Interventions</a:t>
            </a:r>
          </a:p>
        </p:txBody>
      </p:sp>
      <p:sp>
        <p:nvSpPr>
          <p:cNvPr id="19" name="Google Shape;299;p34">
            <a:extLst>
              <a:ext uri="{FF2B5EF4-FFF2-40B4-BE49-F238E27FC236}">
                <a16:creationId xmlns:a16="http://schemas.microsoft.com/office/drawing/2014/main" id="{A7D880E3-F8CD-4360-8E7F-48400302C64C}"/>
              </a:ext>
            </a:extLst>
          </p:cNvPr>
          <p:cNvSpPr txBox="1">
            <a:spLocks/>
          </p:cNvSpPr>
          <p:nvPr/>
        </p:nvSpPr>
        <p:spPr>
          <a:xfrm>
            <a:off x="7178419" y="2421072"/>
            <a:ext cx="1654885" cy="569759"/>
          </a:xfrm>
          <a:prstGeom prst="rect">
            <a:avLst/>
          </a:prstGeom>
          <a:noFill/>
          <a:ln w="38100">
            <a:solidFill>
              <a:srgbClr val="AC80A0"/>
            </a:solidFill>
          </a:ln>
        </p:spPr>
        <p:txBody>
          <a:bodyPr spcFirstLastPara="1" wrap="square" lIns="68569" tIns="45720"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spcBef>
                <a:spcPts val="0"/>
              </a:spcBef>
              <a:buClr>
                <a:srgbClr val="1A547A"/>
              </a:buClr>
              <a:buSzPct val="80000"/>
              <a:buFont typeface="Montserrat" panose="00000500000000000000" pitchFamily="2" charset="0"/>
              <a:buChar char="O"/>
            </a:pPr>
            <a:r>
              <a:rPr lang="en-US" sz="1100" dirty="0">
                <a:solidFill>
                  <a:srgbClr val="023649"/>
                </a:solidFill>
                <a:latin typeface="Montserrat" panose="00000500000000000000" pitchFamily="2" charset="0"/>
              </a:rPr>
              <a:t>Give brief advice or intervene</a:t>
            </a:r>
          </a:p>
          <a:p>
            <a:pPr marL="304800" indent="-285750">
              <a:spcBef>
                <a:spcPts val="300"/>
              </a:spcBef>
              <a:buClr>
                <a:srgbClr val="1A547A"/>
              </a:buClr>
              <a:buSzPct val="80000"/>
              <a:buFont typeface="Montserrat" panose="00000500000000000000" pitchFamily="2" charset="0"/>
              <a:buChar char="O"/>
            </a:pPr>
            <a:r>
              <a:rPr lang="en-US" sz="1100" dirty="0">
                <a:solidFill>
                  <a:srgbClr val="023649"/>
                </a:solidFill>
                <a:latin typeface="Montserrat" panose="00000500000000000000" pitchFamily="2" charset="0"/>
              </a:rPr>
              <a:t>Assess further</a:t>
            </a:r>
          </a:p>
        </p:txBody>
      </p:sp>
      <p:sp>
        <p:nvSpPr>
          <p:cNvPr id="10" name="Left Brace 9">
            <a:extLst>
              <a:ext uri="{FF2B5EF4-FFF2-40B4-BE49-F238E27FC236}">
                <a16:creationId xmlns:a16="http://schemas.microsoft.com/office/drawing/2014/main" id="{556B12DB-F4BD-4F09-94EB-DD1B47B13BC3}"/>
              </a:ext>
            </a:extLst>
          </p:cNvPr>
          <p:cNvSpPr/>
          <p:nvPr/>
        </p:nvSpPr>
        <p:spPr>
          <a:xfrm rot="2457171">
            <a:off x="4842128" y="1166332"/>
            <a:ext cx="270477" cy="2128248"/>
          </a:xfrm>
          <a:prstGeom prst="leftBrace">
            <a:avLst>
              <a:gd name="adj1" fmla="val 60579"/>
              <a:gd name="adj2" fmla="val 50000"/>
            </a:avLst>
          </a:prstGeom>
          <a:ln>
            <a:solidFill>
              <a:srgbClr val="02364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Google Shape;299;p34">
            <a:extLst>
              <a:ext uri="{FF2B5EF4-FFF2-40B4-BE49-F238E27FC236}">
                <a16:creationId xmlns:a16="http://schemas.microsoft.com/office/drawing/2014/main" id="{331020FD-F267-4E4A-AB3B-B33CBB630F3B}"/>
              </a:ext>
            </a:extLst>
          </p:cNvPr>
          <p:cNvSpPr txBox="1">
            <a:spLocks/>
          </p:cNvSpPr>
          <p:nvPr/>
        </p:nvSpPr>
        <p:spPr>
          <a:xfrm rot="18609298">
            <a:off x="4071008" y="1997873"/>
            <a:ext cx="1397657" cy="239850"/>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spcBef>
                <a:spcPts val="0"/>
              </a:spcBef>
              <a:buClr>
                <a:srgbClr val="1A547A"/>
              </a:buClr>
              <a:buSzPct val="80000"/>
              <a:buNone/>
            </a:pPr>
            <a:r>
              <a:rPr lang="en-US" sz="1200" dirty="0">
                <a:solidFill>
                  <a:srgbClr val="023649"/>
                </a:solidFill>
                <a:latin typeface="Montserrat" panose="00000500000000000000" pitchFamily="2" charset="0"/>
              </a:rPr>
              <a:t>Unhealthy Drinking</a:t>
            </a:r>
          </a:p>
        </p:txBody>
      </p:sp>
      <p:sp>
        <p:nvSpPr>
          <p:cNvPr id="11" name="Arrow: Down 10">
            <a:extLst>
              <a:ext uri="{FF2B5EF4-FFF2-40B4-BE49-F238E27FC236}">
                <a16:creationId xmlns:a16="http://schemas.microsoft.com/office/drawing/2014/main" id="{533A7513-290A-4A05-AAE1-CDC53D2F1444}"/>
              </a:ext>
            </a:extLst>
          </p:cNvPr>
          <p:cNvSpPr/>
          <p:nvPr/>
        </p:nvSpPr>
        <p:spPr>
          <a:xfrm rot="10800000">
            <a:off x="3592848" y="1537616"/>
            <a:ext cx="685800" cy="3245670"/>
          </a:xfrm>
          <a:prstGeom prst="downArrow">
            <a:avLst>
              <a:gd name="adj1" fmla="val 35416"/>
              <a:gd name="adj2" fmla="val 77083"/>
            </a:avLst>
          </a:prstGeom>
          <a:gradFill>
            <a:gsLst>
              <a:gs pos="15000">
                <a:schemeClr val="accent6"/>
              </a:gs>
              <a:gs pos="50000">
                <a:schemeClr val="accent4"/>
              </a:gs>
              <a:gs pos="75000">
                <a:schemeClr val="accent2"/>
              </a:gs>
              <a:gs pos="100000">
                <a:srgbClr val="C0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99;p34">
            <a:extLst>
              <a:ext uri="{FF2B5EF4-FFF2-40B4-BE49-F238E27FC236}">
                <a16:creationId xmlns:a16="http://schemas.microsoft.com/office/drawing/2014/main" id="{465783B5-4DB8-4624-963A-A278A10CDB1D}"/>
              </a:ext>
            </a:extLst>
          </p:cNvPr>
          <p:cNvSpPr txBox="1">
            <a:spLocks/>
          </p:cNvSpPr>
          <p:nvPr/>
        </p:nvSpPr>
        <p:spPr>
          <a:xfrm>
            <a:off x="3592305" y="1112820"/>
            <a:ext cx="1959390" cy="47604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spcBef>
                <a:spcPts val="0"/>
              </a:spcBef>
              <a:buClr>
                <a:srgbClr val="1A547A"/>
              </a:buClr>
              <a:buSzPct val="80000"/>
              <a:buNone/>
            </a:pPr>
            <a:r>
              <a:rPr lang="en-US" sz="1400" dirty="0">
                <a:solidFill>
                  <a:srgbClr val="023649"/>
                </a:solidFill>
                <a:latin typeface="Montserrat" panose="00000500000000000000" pitchFamily="2" charset="0"/>
              </a:rPr>
              <a:t>Increasing Consumption and Consequences</a:t>
            </a:r>
          </a:p>
        </p:txBody>
      </p:sp>
      <p:cxnSp>
        <p:nvCxnSpPr>
          <p:cNvPr id="22" name="Straight Connector 21">
            <a:extLst>
              <a:ext uri="{FF2B5EF4-FFF2-40B4-BE49-F238E27FC236}">
                <a16:creationId xmlns:a16="http://schemas.microsoft.com/office/drawing/2014/main" id="{CB0FDC17-DD26-4820-A0EA-E9A218F88E1F}"/>
              </a:ext>
            </a:extLst>
          </p:cNvPr>
          <p:cNvCxnSpPr>
            <a:cxnSpLocks/>
          </p:cNvCxnSpPr>
          <p:nvPr/>
        </p:nvCxnSpPr>
        <p:spPr>
          <a:xfrm>
            <a:off x="3818534" y="3160451"/>
            <a:ext cx="5044921" cy="0"/>
          </a:xfrm>
          <a:prstGeom prst="line">
            <a:avLst/>
          </a:prstGeom>
          <a:ln w="19050">
            <a:solidFill>
              <a:srgbClr val="023649"/>
            </a:solidFill>
            <a:prstDash val="dash"/>
          </a:ln>
        </p:spPr>
        <p:style>
          <a:lnRef idx="1">
            <a:schemeClr val="accent1"/>
          </a:lnRef>
          <a:fillRef idx="0">
            <a:schemeClr val="accent1"/>
          </a:fillRef>
          <a:effectRef idx="0">
            <a:schemeClr val="accent1"/>
          </a:effectRef>
          <a:fontRef idx="minor">
            <a:schemeClr val="tx1"/>
          </a:fontRef>
        </p:style>
      </p:cxnSp>
      <p:sp>
        <p:nvSpPr>
          <p:cNvPr id="15" name="Slide Number Placeholder 2">
            <a:extLst>
              <a:ext uri="{FF2B5EF4-FFF2-40B4-BE49-F238E27FC236}">
                <a16:creationId xmlns:a16="http://schemas.microsoft.com/office/drawing/2014/main" id="{6A422C95-8F6E-4632-802C-EDFCA01A9692}"/>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4</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10441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BA7A9-24BA-4B79-84DB-D161741D7F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834" b="7834"/>
          <a:stretch/>
        </p:blipFill>
        <p:spPr>
          <a:xfrm>
            <a:off x="-1" y="0"/>
            <a:ext cx="9144001" cy="5143500"/>
          </a:xfrm>
          <a:prstGeom prst="rect">
            <a:avLst/>
          </a:prstGeom>
        </p:spPr>
      </p:pic>
      <p:sp>
        <p:nvSpPr>
          <p:cNvPr id="13" name="Slide Number Placeholder 2">
            <a:extLst>
              <a:ext uri="{FF2B5EF4-FFF2-40B4-BE49-F238E27FC236}">
                <a16:creationId xmlns:a16="http://schemas.microsoft.com/office/drawing/2014/main" id="{5897DF98-EC24-4957-8AB0-3F27291C7172}"/>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5</a:t>
            </a:fld>
            <a:endParaRPr lang="en-US" dirty="0">
              <a:solidFill>
                <a:schemeClr val="bg1"/>
              </a:solidFill>
              <a:latin typeface="Montserrat" panose="00000500000000000000" pitchFamily="2" charset="0"/>
            </a:endParaRPr>
          </a:p>
        </p:txBody>
      </p:sp>
      <p:sp>
        <p:nvSpPr>
          <p:cNvPr id="16" name="Rectangle 15">
            <a:extLst>
              <a:ext uri="{FF2B5EF4-FFF2-40B4-BE49-F238E27FC236}">
                <a16:creationId xmlns:a16="http://schemas.microsoft.com/office/drawing/2014/main" id="{824FAE38-E9F4-4398-BBDA-501720B4C38E}"/>
              </a:ext>
            </a:extLst>
          </p:cNvPr>
          <p:cNvSpPr/>
          <p:nvPr/>
        </p:nvSpPr>
        <p:spPr>
          <a:xfrm>
            <a:off x="2660" y="0"/>
            <a:ext cx="9141340" cy="5143482"/>
          </a:xfrm>
          <a:prstGeom prst="rect">
            <a:avLst/>
          </a:prstGeom>
          <a:gradFill flip="none" rotWithShape="1">
            <a:gsLst>
              <a:gs pos="0">
                <a:schemeClr val="tx1"/>
              </a:gs>
              <a:gs pos="67000">
                <a:schemeClr val="tx1">
                  <a:lumMod val="50000"/>
                  <a:lumOff val="50000"/>
                  <a:alpha val="75000"/>
                </a:schemeClr>
              </a:gs>
              <a:gs pos="100000">
                <a:schemeClr val="bg1">
                  <a:lumMod val="65000"/>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8" name="Google Shape;41;p13">
            <a:extLst>
              <a:ext uri="{FF2B5EF4-FFF2-40B4-BE49-F238E27FC236}">
                <a16:creationId xmlns:a16="http://schemas.microsoft.com/office/drawing/2014/main" id="{7E38121E-8A2C-4652-952F-145C36F95265}"/>
              </a:ext>
            </a:extLst>
          </p:cNvPr>
          <p:cNvSpPr txBox="1"/>
          <p:nvPr/>
        </p:nvSpPr>
        <p:spPr>
          <a:xfrm>
            <a:off x="732675" y="266579"/>
            <a:ext cx="718237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Example Quick Screening and Assessment</a:t>
            </a:r>
          </a:p>
        </p:txBody>
      </p:sp>
      <p:sp>
        <p:nvSpPr>
          <p:cNvPr id="14" name="Google Shape;41;p13">
            <a:extLst>
              <a:ext uri="{FF2B5EF4-FFF2-40B4-BE49-F238E27FC236}">
                <a16:creationId xmlns:a16="http://schemas.microsoft.com/office/drawing/2014/main" id="{F636C782-2B5E-4825-BBCB-EC1ACF98A1D6}"/>
              </a:ext>
            </a:extLst>
          </p:cNvPr>
          <p:cNvSpPr txBox="1"/>
          <p:nvPr/>
        </p:nvSpPr>
        <p:spPr>
          <a:xfrm>
            <a:off x="732672" y="1055827"/>
            <a:ext cx="440368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1800" dirty="0">
                <a:solidFill>
                  <a:schemeClr val="bg1"/>
                </a:solidFill>
                <a:latin typeface="Montserrat" panose="00000500000000000000" pitchFamily="2" charset="0"/>
                <a:ea typeface="Calibri"/>
                <a:cs typeface="Calibri"/>
                <a:sym typeface="Calibri"/>
              </a:rPr>
              <a:t>How many times in the past year have you had </a:t>
            </a:r>
            <a:r>
              <a:rPr lang="en-US" sz="1800" b="1" dirty="0">
                <a:solidFill>
                  <a:schemeClr val="bg1"/>
                </a:solidFill>
                <a:latin typeface="Montserrat" panose="00000500000000000000" pitchFamily="2" charset="0"/>
                <a:ea typeface="Calibri"/>
                <a:cs typeface="Calibri"/>
                <a:sym typeface="Calibri"/>
              </a:rPr>
              <a:t>X* or more </a:t>
            </a:r>
            <a:r>
              <a:rPr lang="en-US" sz="1800" dirty="0">
                <a:solidFill>
                  <a:schemeClr val="bg1"/>
                </a:solidFill>
                <a:latin typeface="Montserrat" panose="00000500000000000000" pitchFamily="2" charset="0"/>
                <a:ea typeface="Calibri"/>
                <a:cs typeface="Calibri"/>
                <a:sym typeface="Calibri"/>
              </a:rPr>
              <a:t>alcoholic drinks </a:t>
            </a:r>
            <a:r>
              <a:rPr lang="en-US" sz="1800" b="1" dirty="0">
                <a:solidFill>
                  <a:schemeClr val="bg1"/>
                </a:solidFill>
                <a:latin typeface="Montserrat" panose="00000500000000000000" pitchFamily="2" charset="0"/>
                <a:ea typeface="Calibri"/>
                <a:cs typeface="Calibri"/>
                <a:sym typeface="Calibri"/>
              </a:rPr>
              <a:t>in a day</a:t>
            </a:r>
            <a:r>
              <a:rPr lang="en-US" sz="1800" dirty="0">
                <a:solidFill>
                  <a:schemeClr val="bg1"/>
                </a:solidFill>
                <a:latin typeface="Montserrat" panose="00000500000000000000" pitchFamily="2" charset="0"/>
                <a:ea typeface="Calibri"/>
                <a:cs typeface="Calibri"/>
                <a:sym typeface="Calibri"/>
              </a:rPr>
              <a:t>?</a:t>
            </a:r>
          </a:p>
        </p:txBody>
      </p:sp>
      <p:cxnSp>
        <p:nvCxnSpPr>
          <p:cNvPr id="9" name="Straight Connector 8">
            <a:extLst>
              <a:ext uri="{FF2B5EF4-FFF2-40B4-BE49-F238E27FC236}">
                <a16:creationId xmlns:a16="http://schemas.microsoft.com/office/drawing/2014/main" id="{13B98B38-2103-4A0E-A372-1952C421DA88}"/>
              </a:ext>
            </a:extLst>
          </p:cNvPr>
          <p:cNvCxnSpPr>
            <a:cxnSpLocks/>
          </p:cNvCxnSpPr>
          <p:nvPr/>
        </p:nvCxnSpPr>
        <p:spPr>
          <a:xfrm>
            <a:off x="840959" y="912962"/>
            <a:ext cx="535406" cy="0"/>
          </a:xfrm>
          <a:prstGeom prst="line">
            <a:avLst/>
          </a:prstGeom>
          <a:noFill/>
          <a:ln w="57150" cap="flat" cmpd="sng" algn="ctr">
            <a:solidFill>
              <a:srgbClr val="4ABDE8">
                <a:shade val="95000"/>
                <a:satMod val="105000"/>
              </a:srgbClr>
            </a:solidFill>
            <a:prstDash val="solid"/>
          </a:ln>
          <a:effectLst/>
        </p:spPr>
      </p:cxnSp>
      <p:sp>
        <p:nvSpPr>
          <p:cNvPr id="20" name="Google Shape;41;p13">
            <a:extLst>
              <a:ext uri="{FF2B5EF4-FFF2-40B4-BE49-F238E27FC236}">
                <a16:creationId xmlns:a16="http://schemas.microsoft.com/office/drawing/2014/main" id="{D4603075-7F98-4659-AE08-2CB23CBA985C}"/>
              </a:ext>
            </a:extLst>
          </p:cNvPr>
          <p:cNvSpPr txBox="1"/>
          <p:nvPr/>
        </p:nvSpPr>
        <p:spPr>
          <a:xfrm>
            <a:off x="732673" y="3916833"/>
            <a:ext cx="449655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1800" b="1" dirty="0">
                <a:solidFill>
                  <a:schemeClr val="bg1"/>
                </a:solidFill>
                <a:latin typeface="Montserrat" panose="00000500000000000000" pitchFamily="2" charset="0"/>
                <a:ea typeface="Calibri"/>
                <a:cs typeface="Calibri"/>
                <a:sym typeface="Calibri"/>
              </a:rPr>
              <a:t>Frequency</a:t>
            </a:r>
            <a:r>
              <a:rPr lang="en-US" sz="1800" dirty="0">
                <a:solidFill>
                  <a:schemeClr val="bg1"/>
                </a:solidFill>
                <a:latin typeface="Montserrat" panose="00000500000000000000" pitchFamily="2" charset="0"/>
                <a:ea typeface="Calibri"/>
                <a:cs typeface="Calibri"/>
                <a:sym typeface="Calibri"/>
              </a:rPr>
              <a:t> can help guide the need for further assessment and the intensity of intervention.</a:t>
            </a:r>
            <a:endParaRPr lang="en-US" sz="1800" b="1" dirty="0">
              <a:solidFill>
                <a:schemeClr val="bg1"/>
              </a:solidFill>
              <a:latin typeface="Montserrat" panose="00000500000000000000" pitchFamily="2" charset="0"/>
              <a:ea typeface="Calibri"/>
              <a:cs typeface="Calibri"/>
              <a:sym typeface="Calibri"/>
            </a:endParaRPr>
          </a:p>
        </p:txBody>
      </p:sp>
      <p:grpSp>
        <p:nvGrpSpPr>
          <p:cNvPr id="7" name="Group 6">
            <a:extLst>
              <a:ext uri="{FF2B5EF4-FFF2-40B4-BE49-F238E27FC236}">
                <a16:creationId xmlns:a16="http://schemas.microsoft.com/office/drawing/2014/main" id="{2C369880-5529-4DD1-BE3C-616F318F14AA}"/>
              </a:ext>
            </a:extLst>
          </p:cNvPr>
          <p:cNvGrpSpPr/>
          <p:nvPr/>
        </p:nvGrpSpPr>
        <p:grpSpPr>
          <a:xfrm>
            <a:off x="840957" y="3232045"/>
            <a:ext cx="3842871" cy="493752"/>
            <a:chOff x="936014" y="3880371"/>
            <a:chExt cx="3842871" cy="493752"/>
          </a:xfrm>
        </p:grpSpPr>
        <p:sp>
          <p:nvSpPr>
            <p:cNvPr id="23" name="Rectangle 22">
              <a:extLst>
                <a:ext uri="{FF2B5EF4-FFF2-40B4-BE49-F238E27FC236}">
                  <a16:creationId xmlns:a16="http://schemas.microsoft.com/office/drawing/2014/main" id="{496B71D1-604B-4DB4-A666-1443793275D9}"/>
                </a:ext>
              </a:extLst>
            </p:cNvPr>
            <p:cNvSpPr/>
            <p:nvPr/>
          </p:nvSpPr>
          <p:spPr>
            <a:xfrm>
              <a:off x="936014" y="3880371"/>
              <a:ext cx="3842871" cy="4937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Freeform: Shape 18">
              <a:extLst>
                <a:ext uri="{FF2B5EF4-FFF2-40B4-BE49-F238E27FC236}">
                  <a16:creationId xmlns:a16="http://schemas.microsoft.com/office/drawing/2014/main" id="{E90239C5-82AD-414E-BEA5-FD683C26A100}"/>
                </a:ext>
              </a:extLst>
            </p:cNvPr>
            <p:cNvSpPr/>
            <p:nvPr/>
          </p:nvSpPr>
          <p:spPr>
            <a:xfrm>
              <a:off x="936014" y="3937578"/>
              <a:ext cx="1085667" cy="422467"/>
            </a:xfrm>
            <a:custGeom>
              <a:avLst/>
              <a:gdLst>
                <a:gd name="connsiteX0" fmla="*/ 0 w 1102968"/>
                <a:gd name="connsiteY0" fmla="*/ 0 h 551352"/>
                <a:gd name="connsiteX1" fmla="*/ 1102968 w 1102968"/>
                <a:gd name="connsiteY1" fmla="*/ 0 h 551352"/>
                <a:gd name="connsiteX2" fmla="*/ 1102968 w 1102968"/>
                <a:gd name="connsiteY2" fmla="*/ 551352 h 551352"/>
                <a:gd name="connsiteX3" fmla="*/ 0 w 1102968"/>
                <a:gd name="connsiteY3" fmla="*/ 551352 h 551352"/>
                <a:gd name="connsiteX4" fmla="*/ 0 w 1102968"/>
                <a:gd name="connsiteY4" fmla="*/ 0 h 5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68" h="551352">
                  <a:moveTo>
                    <a:pt x="0" y="0"/>
                  </a:moveTo>
                  <a:lnTo>
                    <a:pt x="1102968" y="0"/>
                  </a:lnTo>
                  <a:lnTo>
                    <a:pt x="1102968" y="551352"/>
                  </a:lnTo>
                  <a:lnTo>
                    <a:pt x="0" y="5513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r" defTabSz="711200">
                <a:lnSpc>
                  <a:spcPct val="90000"/>
                </a:lnSpc>
                <a:spcBef>
                  <a:spcPct val="0"/>
                </a:spcBef>
                <a:spcAft>
                  <a:spcPct val="35000"/>
                </a:spcAft>
                <a:buNone/>
              </a:pPr>
              <a:r>
                <a:rPr lang="en-US" kern="1200" dirty="0">
                  <a:solidFill>
                    <a:schemeClr val="bg1"/>
                  </a:solidFill>
                  <a:latin typeface="Montserrat" panose="00000500000000000000" pitchFamily="2" charset="0"/>
                </a:rPr>
                <a:t>Weekly          to daily</a:t>
              </a:r>
            </a:p>
          </p:txBody>
        </p:sp>
        <p:sp>
          <p:nvSpPr>
            <p:cNvPr id="2" name="Arrow: Right 1">
              <a:extLst>
                <a:ext uri="{FF2B5EF4-FFF2-40B4-BE49-F238E27FC236}">
                  <a16:creationId xmlns:a16="http://schemas.microsoft.com/office/drawing/2014/main" id="{0461F3A6-A259-44A4-8551-4D852878BF44}"/>
                </a:ext>
              </a:extLst>
            </p:cNvPr>
            <p:cNvSpPr/>
            <p:nvPr/>
          </p:nvSpPr>
          <p:spPr>
            <a:xfrm>
              <a:off x="2118907" y="4052533"/>
              <a:ext cx="814143" cy="186736"/>
            </a:xfrm>
            <a:prstGeom prst="rightArrow">
              <a:avLst>
                <a:gd name="adj1" fmla="val 42350"/>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9D477C2B-5A86-4CE3-A129-4750FCE78779}"/>
                </a:ext>
              </a:extLst>
            </p:cNvPr>
            <p:cNvSpPr/>
            <p:nvPr/>
          </p:nvSpPr>
          <p:spPr>
            <a:xfrm>
              <a:off x="3029961" y="3913947"/>
              <a:ext cx="1748924" cy="460176"/>
            </a:xfrm>
            <a:custGeom>
              <a:avLst/>
              <a:gdLst>
                <a:gd name="connsiteX0" fmla="*/ 0 w 1102968"/>
                <a:gd name="connsiteY0" fmla="*/ 0 h 551352"/>
                <a:gd name="connsiteX1" fmla="*/ 1102968 w 1102968"/>
                <a:gd name="connsiteY1" fmla="*/ 0 h 551352"/>
                <a:gd name="connsiteX2" fmla="*/ 1102968 w 1102968"/>
                <a:gd name="connsiteY2" fmla="*/ 551352 h 551352"/>
                <a:gd name="connsiteX3" fmla="*/ 0 w 1102968"/>
                <a:gd name="connsiteY3" fmla="*/ 551352 h 551352"/>
                <a:gd name="connsiteX4" fmla="*/ 0 w 1102968"/>
                <a:gd name="connsiteY4" fmla="*/ 0 h 5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68" h="551352">
                  <a:moveTo>
                    <a:pt x="0" y="0"/>
                  </a:moveTo>
                  <a:lnTo>
                    <a:pt x="1102968" y="0"/>
                  </a:lnTo>
                  <a:lnTo>
                    <a:pt x="1102968" y="551352"/>
                  </a:lnTo>
                  <a:lnTo>
                    <a:pt x="0" y="5513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kern="1200" dirty="0">
                  <a:solidFill>
                    <a:schemeClr val="bg1"/>
                  </a:solidFill>
                  <a:latin typeface="Montserrat" panose="00000500000000000000" pitchFamily="2" charset="0"/>
                </a:rPr>
                <a:t>Assess for treatment (referral or medication)</a:t>
              </a:r>
            </a:p>
          </p:txBody>
        </p:sp>
      </p:grpSp>
      <p:sp>
        <p:nvSpPr>
          <p:cNvPr id="29" name="Google Shape;41;p13">
            <a:extLst>
              <a:ext uri="{FF2B5EF4-FFF2-40B4-BE49-F238E27FC236}">
                <a16:creationId xmlns:a16="http://schemas.microsoft.com/office/drawing/2014/main" id="{E0F15C0E-8282-4054-A09D-588EBF77044C}"/>
              </a:ext>
            </a:extLst>
          </p:cNvPr>
          <p:cNvSpPr txBox="1"/>
          <p:nvPr/>
        </p:nvSpPr>
        <p:spPr>
          <a:xfrm>
            <a:off x="732672" y="4630673"/>
            <a:ext cx="4182228" cy="351671"/>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1200" b="1" dirty="0">
                <a:solidFill>
                  <a:schemeClr val="bg1"/>
                </a:solidFill>
                <a:latin typeface="Montserrat" panose="00000500000000000000" pitchFamily="2" charset="0"/>
                <a:ea typeface="Calibri"/>
                <a:cs typeface="Calibri"/>
                <a:sym typeface="Calibri"/>
              </a:rPr>
              <a:t>*5 for males and 4 for females; Validated by Smith et al., 2009</a:t>
            </a:r>
          </a:p>
        </p:txBody>
      </p:sp>
      <p:grpSp>
        <p:nvGrpSpPr>
          <p:cNvPr id="10" name="Group 9">
            <a:extLst>
              <a:ext uri="{FF2B5EF4-FFF2-40B4-BE49-F238E27FC236}">
                <a16:creationId xmlns:a16="http://schemas.microsoft.com/office/drawing/2014/main" id="{5060C70A-3D51-4536-B299-78EA92DFFFDD}"/>
              </a:ext>
            </a:extLst>
          </p:cNvPr>
          <p:cNvGrpSpPr/>
          <p:nvPr/>
        </p:nvGrpSpPr>
        <p:grpSpPr>
          <a:xfrm>
            <a:off x="840959" y="1806773"/>
            <a:ext cx="3842871" cy="495333"/>
            <a:chOff x="840959" y="1806773"/>
            <a:chExt cx="3842871" cy="495333"/>
          </a:xfrm>
        </p:grpSpPr>
        <p:grpSp>
          <p:nvGrpSpPr>
            <p:cNvPr id="4" name="Group 3">
              <a:extLst>
                <a:ext uri="{FF2B5EF4-FFF2-40B4-BE49-F238E27FC236}">
                  <a16:creationId xmlns:a16="http://schemas.microsoft.com/office/drawing/2014/main" id="{CAA90EDB-4441-4133-80AE-2750DD37F91D}"/>
                </a:ext>
              </a:extLst>
            </p:cNvPr>
            <p:cNvGrpSpPr/>
            <p:nvPr/>
          </p:nvGrpSpPr>
          <p:grpSpPr>
            <a:xfrm>
              <a:off x="840959" y="1806773"/>
              <a:ext cx="3842871" cy="495333"/>
              <a:chOff x="936014" y="1660060"/>
              <a:chExt cx="3842871" cy="495333"/>
            </a:xfrm>
          </p:grpSpPr>
          <p:sp>
            <p:nvSpPr>
              <p:cNvPr id="21" name="Rectangle 20">
                <a:extLst>
                  <a:ext uri="{FF2B5EF4-FFF2-40B4-BE49-F238E27FC236}">
                    <a16:creationId xmlns:a16="http://schemas.microsoft.com/office/drawing/2014/main" id="{49803044-2436-4D7F-A47B-CCCCE7049F4E}"/>
                  </a:ext>
                </a:extLst>
              </p:cNvPr>
              <p:cNvSpPr/>
              <p:nvPr/>
            </p:nvSpPr>
            <p:spPr>
              <a:xfrm>
                <a:off x="936014" y="1660060"/>
                <a:ext cx="3842871" cy="4953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5" name="Freeform: Shape 14">
                <a:extLst>
                  <a:ext uri="{FF2B5EF4-FFF2-40B4-BE49-F238E27FC236}">
                    <a16:creationId xmlns:a16="http://schemas.microsoft.com/office/drawing/2014/main" id="{2CF2E075-FEAD-4F8B-81D1-B5B042C318F3}"/>
                  </a:ext>
                </a:extLst>
              </p:cNvPr>
              <p:cNvSpPr/>
              <p:nvPr/>
            </p:nvSpPr>
            <p:spPr>
              <a:xfrm>
                <a:off x="936014" y="1760790"/>
                <a:ext cx="1085982" cy="311618"/>
              </a:xfrm>
              <a:custGeom>
                <a:avLst/>
                <a:gdLst>
                  <a:gd name="connsiteX0" fmla="*/ 0 w 1102968"/>
                  <a:gd name="connsiteY0" fmla="*/ 0 h 551352"/>
                  <a:gd name="connsiteX1" fmla="*/ 1102968 w 1102968"/>
                  <a:gd name="connsiteY1" fmla="*/ 0 h 551352"/>
                  <a:gd name="connsiteX2" fmla="*/ 1102968 w 1102968"/>
                  <a:gd name="connsiteY2" fmla="*/ 551352 h 551352"/>
                  <a:gd name="connsiteX3" fmla="*/ 0 w 1102968"/>
                  <a:gd name="connsiteY3" fmla="*/ 551352 h 551352"/>
                  <a:gd name="connsiteX4" fmla="*/ 0 w 1102968"/>
                  <a:gd name="connsiteY4" fmla="*/ 0 h 5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68" h="551352">
                    <a:moveTo>
                      <a:pt x="0" y="0"/>
                    </a:moveTo>
                    <a:lnTo>
                      <a:pt x="1102968" y="0"/>
                    </a:lnTo>
                    <a:lnTo>
                      <a:pt x="1102968" y="551352"/>
                    </a:lnTo>
                    <a:lnTo>
                      <a:pt x="0" y="5513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r" defTabSz="711200">
                  <a:lnSpc>
                    <a:spcPct val="90000"/>
                  </a:lnSpc>
                  <a:spcBef>
                    <a:spcPct val="0"/>
                  </a:spcBef>
                  <a:spcAft>
                    <a:spcPct val="35000"/>
                  </a:spcAft>
                  <a:buNone/>
                </a:pPr>
                <a:r>
                  <a:rPr lang="en-US" kern="1200" dirty="0">
                    <a:solidFill>
                      <a:schemeClr val="bg1"/>
                    </a:solidFill>
                    <a:latin typeface="Montserrat" panose="00000500000000000000" pitchFamily="2" charset="0"/>
                  </a:rPr>
                  <a:t>Never</a:t>
                </a:r>
              </a:p>
            </p:txBody>
          </p:sp>
          <p:sp>
            <p:nvSpPr>
              <p:cNvPr id="28" name="Freeform: Shape 27">
                <a:extLst>
                  <a:ext uri="{FF2B5EF4-FFF2-40B4-BE49-F238E27FC236}">
                    <a16:creationId xmlns:a16="http://schemas.microsoft.com/office/drawing/2014/main" id="{19847A16-6F36-4466-9728-CD1A171A071F}"/>
                  </a:ext>
                </a:extLst>
              </p:cNvPr>
              <p:cNvSpPr/>
              <p:nvPr/>
            </p:nvSpPr>
            <p:spPr>
              <a:xfrm>
                <a:off x="3029961" y="1762720"/>
                <a:ext cx="744849" cy="309688"/>
              </a:xfrm>
              <a:custGeom>
                <a:avLst/>
                <a:gdLst>
                  <a:gd name="connsiteX0" fmla="*/ 0 w 1102968"/>
                  <a:gd name="connsiteY0" fmla="*/ 0 h 551352"/>
                  <a:gd name="connsiteX1" fmla="*/ 1102968 w 1102968"/>
                  <a:gd name="connsiteY1" fmla="*/ 0 h 551352"/>
                  <a:gd name="connsiteX2" fmla="*/ 1102968 w 1102968"/>
                  <a:gd name="connsiteY2" fmla="*/ 551352 h 551352"/>
                  <a:gd name="connsiteX3" fmla="*/ 0 w 1102968"/>
                  <a:gd name="connsiteY3" fmla="*/ 551352 h 551352"/>
                  <a:gd name="connsiteX4" fmla="*/ 0 w 1102968"/>
                  <a:gd name="connsiteY4" fmla="*/ 0 h 5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68" h="551352">
                    <a:moveTo>
                      <a:pt x="0" y="0"/>
                    </a:moveTo>
                    <a:lnTo>
                      <a:pt x="1102968" y="0"/>
                    </a:lnTo>
                    <a:lnTo>
                      <a:pt x="1102968" y="551352"/>
                    </a:lnTo>
                    <a:lnTo>
                      <a:pt x="0" y="5513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kern="1200" dirty="0">
                    <a:solidFill>
                      <a:schemeClr val="bg1"/>
                    </a:solidFill>
                    <a:latin typeface="Montserrat" panose="00000500000000000000" pitchFamily="2" charset="0"/>
                  </a:rPr>
                  <a:t>Reinforce</a:t>
                </a:r>
              </a:p>
            </p:txBody>
          </p:sp>
        </p:grpSp>
        <p:sp>
          <p:nvSpPr>
            <p:cNvPr id="31" name="Arrow: Right 30">
              <a:extLst>
                <a:ext uri="{FF2B5EF4-FFF2-40B4-BE49-F238E27FC236}">
                  <a16:creationId xmlns:a16="http://schemas.microsoft.com/office/drawing/2014/main" id="{DFFDE014-D396-4904-A331-FEA08792E1D8}"/>
                </a:ext>
              </a:extLst>
            </p:cNvPr>
            <p:cNvSpPr/>
            <p:nvPr/>
          </p:nvSpPr>
          <p:spPr>
            <a:xfrm>
              <a:off x="2021214" y="1961071"/>
              <a:ext cx="814143" cy="186736"/>
            </a:xfrm>
            <a:prstGeom prst="rightArrow">
              <a:avLst>
                <a:gd name="adj1" fmla="val 42350"/>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93169F23-77F0-4066-AE49-F8D0BF7A236D}"/>
              </a:ext>
            </a:extLst>
          </p:cNvPr>
          <p:cNvGrpSpPr/>
          <p:nvPr/>
        </p:nvGrpSpPr>
        <p:grpSpPr>
          <a:xfrm>
            <a:off x="840958" y="2517266"/>
            <a:ext cx="3842871" cy="495334"/>
            <a:chOff x="840958" y="2517266"/>
            <a:chExt cx="3842871" cy="495334"/>
          </a:xfrm>
        </p:grpSpPr>
        <p:grpSp>
          <p:nvGrpSpPr>
            <p:cNvPr id="6" name="Group 5">
              <a:extLst>
                <a:ext uri="{FF2B5EF4-FFF2-40B4-BE49-F238E27FC236}">
                  <a16:creationId xmlns:a16="http://schemas.microsoft.com/office/drawing/2014/main" id="{530D888E-274A-4219-AEEF-AF78EC5E9671}"/>
                </a:ext>
              </a:extLst>
            </p:cNvPr>
            <p:cNvGrpSpPr/>
            <p:nvPr/>
          </p:nvGrpSpPr>
          <p:grpSpPr>
            <a:xfrm>
              <a:off x="840958" y="2517266"/>
              <a:ext cx="3842871" cy="495334"/>
              <a:chOff x="936014" y="2784242"/>
              <a:chExt cx="3842871" cy="495334"/>
            </a:xfrm>
          </p:grpSpPr>
          <p:sp>
            <p:nvSpPr>
              <p:cNvPr id="22" name="Rectangle 21">
                <a:extLst>
                  <a:ext uri="{FF2B5EF4-FFF2-40B4-BE49-F238E27FC236}">
                    <a16:creationId xmlns:a16="http://schemas.microsoft.com/office/drawing/2014/main" id="{45921447-FC1A-4BC5-8F4F-FD1F9CD3FFD8}"/>
                  </a:ext>
                </a:extLst>
              </p:cNvPr>
              <p:cNvSpPr/>
              <p:nvPr/>
            </p:nvSpPr>
            <p:spPr>
              <a:xfrm>
                <a:off x="936014" y="2784242"/>
                <a:ext cx="3842871" cy="4953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Freeform: Shape 16">
                <a:extLst>
                  <a:ext uri="{FF2B5EF4-FFF2-40B4-BE49-F238E27FC236}">
                    <a16:creationId xmlns:a16="http://schemas.microsoft.com/office/drawing/2014/main" id="{F8E71F78-4A52-4055-9CE6-AD40ACBF9914}"/>
                  </a:ext>
                </a:extLst>
              </p:cNvPr>
              <p:cNvSpPr/>
              <p:nvPr/>
            </p:nvSpPr>
            <p:spPr>
              <a:xfrm>
                <a:off x="936014" y="2785833"/>
                <a:ext cx="1085982" cy="493743"/>
              </a:xfrm>
              <a:custGeom>
                <a:avLst/>
                <a:gdLst>
                  <a:gd name="connsiteX0" fmla="*/ 0 w 1102968"/>
                  <a:gd name="connsiteY0" fmla="*/ 0 h 551352"/>
                  <a:gd name="connsiteX1" fmla="*/ 1102968 w 1102968"/>
                  <a:gd name="connsiteY1" fmla="*/ 0 h 551352"/>
                  <a:gd name="connsiteX2" fmla="*/ 1102968 w 1102968"/>
                  <a:gd name="connsiteY2" fmla="*/ 551352 h 551352"/>
                  <a:gd name="connsiteX3" fmla="*/ 0 w 1102968"/>
                  <a:gd name="connsiteY3" fmla="*/ 551352 h 551352"/>
                  <a:gd name="connsiteX4" fmla="*/ 0 w 1102968"/>
                  <a:gd name="connsiteY4" fmla="*/ 0 h 5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68" h="551352">
                    <a:moveTo>
                      <a:pt x="0" y="0"/>
                    </a:moveTo>
                    <a:lnTo>
                      <a:pt x="1102968" y="0"/>
                    </a:lnTo>
                    <a:lnTo>
                      <a:pt x="1102968" y="551352"/>
                    </a:lnTo>
                    <a:lnTo>
                      <a:pt x="0" y="5513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r" defTabSz="711200">
                  <a:lnSpc>
                    <a:spcPct val="90000"/>
                  </a:lnSpc>
                  <a:spcBef>
                    <a:spcPct val="0"/>
                  </a:spcBef>
                  <a:spcAft>
                    <a:spcPct val="35000"/>
                  </a:spcAft>
                  <a:buNone/>
                </a:pPr>
                <a:r>
                  <a:rPr lang="en-US" kern="1200" dirty="0">
                    <a:solidFill>
                      <a:schemeClr val="bg1"/>
                    </a:solidFill>
                    <a:latin typeface="Montserrat" panose="00000500000000000000" pitchFamily="2" charset="0"/>
                  </a:rPr>
                  <a:t>Monthly (less than weekly)</a:t>
                </a:r>
              </a:p>
            </p:txBody>
          </p:sp>
          <p:sp>
            <p:nvSpPr>
              <p:cNvPr id="27" name="Freeform: Shape 26">
                <a:extLst>
                  <a:ext uri="{FF2B5EF4-FFF2-40B4-BE49-F238E27FC236}">
                    <a16:creationId xmlns:a16="http://schemas.microsoft.com/office/drawing/2014/main" id="{A55C07C9-4E43-4B69-82DA-09B33B70B7EB}"/>
                  </a:ext>
                </a:extLst>
              </p:cNvPr>
              <p:cNvSpPr/>
              <p:nvPr/>
            </p:nvSpPr>
            <p:spPr>
              <a:xfrm>
                <a:off x="3029961" y="2785832"/>
                <a:ext cx="1748924" cy="493743"/>
              </a:xfrm>
              <a:custGeom>
                <a:avLst/>
                <a:gdLst>
                  <a:gd name="connsiteX0" fmla="*/ 0 w 1102968"/>
                  <a:gd name="connsiteY0" fmla="*/ 0 h 551352"/>
                  <a:gd name="connsiteX1" fmla="*/ 1102968 w 1102968"/>
                  <a:gd name="connsiteY1" fmla="*/ 0 h 551352"/>
                  <a:gd name="connsiteX2" fmla="*/ 1102968 w 1102968"/>
                  <a:gd name="connsiteY2" fmla="*/ 551352 h 551352"/>
                  <a:gd name="connsiteX3" fmla="*/ 0 w 1102968"/>
                  <a:gd name="connsiteY3" fmla="*/ 551352 h 551352"/>
                  <a:gd name="connsiteX4" fmla="*/ 0 w 1102968"/>
                  <a:gd name="connsiteY4" fmla="*/ 0 h 5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68" h="551352">
                    <a:moveTo>
                      <a:pt x="0" y="0"/>
                    </a:moveTo>
                    <a:lnTo>
                      <a:pt x="1102968" y="0"/>
                    </a:lnTo>
                    <a:lnTo>
                      <a:pt x="1102968" y="551352"/>
                    </a:lnTo>
                    <a:lnTo>
                      <a:pt x="0" y="5513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kern="1200" dirty="0">
                    <a:solidFill>
                      <a:schemeClr val="bg1"/>
                    </a:solidFill>
                    <a:latin typeface="Montserrat" panose="00000500000000000000" pitchFamily="2" charset="0"/>
                  </a:rPr>
                  <a:t>Give brief advice or brief intervention (BI)</a:t>
                </a:r>
              </a:p>
            </p:txBody>
          </p:sp>
        </p:grpSp>
        <p:sp>
          <p:nvSpPr>
            <p:cNvPr id="32" name="Arrow: Right 31">
              <a:extLst>
                <a:ext uri="{FF2B5EF4-FFF2-40B4-BE49-F238E27FC236}">
                  <a16:creationId xmlns:a16="http://schemas.microsoft.com/office/drawing/2014/main" id="{B265D540-7D41-4D42-8D8C-98C40E16390F}"/>
                </a:ext>
              </a:extLst>
            </p:cNvPr>
            <p:cNvSpPr/>
            <p:nvPr/>
          </p:nvSpPr>
          <p:spPr>
            <a:xfrm>
              <a:off x="2023849" y="2673707"/>
              <a:ext cx="814143" cy="186736"/>
            </a:xfrm>
            <a:prstGeom prst="rightArrow">
              <a:avLst>
                <a:gd name="adj1" fmla="val 42350"/>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8686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29"/>
          <p:cNvSpPr txBox="1">
            <a:spLocks noGrp="1"/>
          </p:cNvSpPr>
          <p:nvPr>
            <p:ph idx="4294967295"/>
          </p:nvPr>
        </p:nvSpPr>
        <p:spPr>
          <a:xfrm>
            <a:off x="558716" y="1158757"/>
            <a:ext cx="3706103" cy="2927466"/>
          </a:xfrm>
          <a:prstGeom prst="rect">
            <a:avLst/>
          </a:prstGeom>
          <a:noFill/>
          <a:ln>
            <a:noFill/>
          </a:ln>
        </p:spPr>
        <p:txBody>
          <a:bodyPr spcFirstLastPara="1" wrap="square" lIns="68569" tIns="34275" rIns="68569" bIns="34275" anchor="t" anchorCtr="0">
            <a:noAutofit/>
          </a:bodyPr>
          <a:lstStyle/>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Based in motivational interviewing – empathetic, nonjudgmental approach</a:t>
            </a:r>
          </a:p>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Not sure how to talk to patients about alcohol/drug use?</a:t>
            </a:r>
          </a:p>
          <a:p>
            <a:pPr marL="714375" lvl="1" indent="-242888">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The BI structure can help</a:t>
            </a:r>
          </a:p>
          <a:p>
            <a:pPr marL="714375" lvl="1" indent="-242888">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There are many online resources (“ED SBIRT”)</a:t>
            </a:r>
          </a:p>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Keep it brief!</a:t>
            </a:r>
          </a:p>
          <a:p>
            <a:pPr marL="714375" lvl="1" indent="-242888">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Small treatment effect</a:t>
            </a:r>
          </a:p>
        </p:txBody>
      </p:sp>
      <p:sp>
        <p:nvSpPr>
          <p:cNvPr id="12" name="Google Shape;41;p13">
            <a:extLst>
              <a:ext uri="{FF2B5EF4-FFF2-40B4-BE49-F238E27FC236}">
                <a16:creationId xmlns:a16="http://schemas.microsoft.com/office/drawing/2014/main" id="{67A97A10-36C0-49BC-A33F-3E5FEC24180B}"/>
              </a:ext>
            </a:extLst>
          </p:cNvPr>
          <p:cNvSpPr txBox="1"/>
          <p:nvPr/>
        </p:nvSpPr>
        <p:spPr>
          <a:xfrm>
            <a:off x="558716" y="346871"/>
            <a:ext cx="710732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Brief Intervention (BI)</a:t>
            </a:r>
          </a:p>
        </p:txBody>
      </p:sp>
      <p:cxnSp>
        <p:nvCxnSpPr>
          <p:cNvPr id="13" name="Straight Connector 12">
            <a:extLst>
              <a:ext uri="{FF2B5EF4-FFF2-40B4-BE49-F238E27FC236}">
                <a16:creationId xmlns:a16="http://schemas.microsoft.com/office/drawing/2014/main" id="{B6AD3D3A-7ED3-48FF-B340-D59322492CFC}"/>
              </a:ext>
            </a:extLst>
          </p:cNvPr>
          <p:cNvCxnSpPr>
            <a:cxnSpLocks/>
          </p:cNvCxnSpPr>
          <p:nvPr/>
        </p:nvCxnSpPr>
        <p:spPr>
          <a:xfrm>
            <a:off x="667002" y="993254"/>
            <a:ext cx="535406" cy="0"/>
          </a:xfrm>
          <a:prstGeom prst="line">
            <a:avLst/>
          </a:prstGeom>
          <a:noFill/>
          <a:ln w="57150" cap="flat" cmpd="sng" algn="ctr">
            <a:solidFill>
              <a:srgbClr val="4ABDE8">
                <a:shade val="95000"/>
                <a:satMod val="105000"/>
              </a:srgbClr>
            </a:solidFill>
            <a:prstDash val="solid"/>
          </a:ln>
          <a:effectLst/>
        </p:spPr>
      </p:cxnSp>
      <p:graphicFrame>
        <p:nvGraphicFramePr>
          <p:cNvPr id="2" name="Diagram 1">
            <a:extLst>
              <a:ext uri="{FF2B5EF4-FFF2-40B4-BE49-F238E27FC236}">
                <a16:creationId xmlns:a16="http://schemas.microsoft.com/office/drawing/2014/main" id="{99026BD3-E7B2-4713-A81E-377ED53D2E1E}"/>
              </a:ext>
            </a:extLst>
          </p:cNvPr>
          <p:cNvGraphicFramePr/>
          <p:nvPr>
            <p:extLst>
              <p:ext uri="{D42A27DB-BD31-4B8C-83A1-F6EECF244321}">
                <p14:modId xmlns:p14="http://schemas.microsoft.com/office/powerpoint/2010/main" val="320348443"/>
              </p:ext>
            </p:extLst>
          </p:nvPr>
        </p:nvGraphicFramePr>
        <p:xfrm>
          <a:off x="3710822" y="1057277"/>
          <a:ext cx="4874462" cy="3801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7"/>
          <p:cNvSpPr txBox="1">
            <a:spLocks noGrp="1"/>
          </p:cNvSpPr>
          <p:nvPr>
            <p:ph idx="4294967295"/>
          </p:nvPr>
        </p:nvSpPr>
        <p:spPr>
          <a:xfrm>
            <a:off x="644439" y="1149868"/>
            <a:ext cx="7277980" cy="2996412"/>
          </a:xfrm>
          <a:prstGeom prst="rect">
            <a:avLst/>
          </a:prstGeom>
          <a:noFill/>
          <a:ln>
            <a:noFill/>
          </a:ln>
        </p:spPr>
        <p:txBody>
          <a:bodyPr spcFirstLastPara="1" wrap="square" lIns="68569" tIns="34275" rIns="68569" bIns="34275" anchor="t" anchorCtr="0">
            <a:noAutofit/>
          </a:bodyPr>
          <a:lstStyle/>
          <a:p>
            <a:pPr marL="0" indent="0">
              <a:buClr>
                <a:schemeClr val="bg1"/>
              </a:buClr>
              <a:buSzPct val="80000"/>
              <a:buNone/>
            </a:pPr>
            <a:r>
              <a:rPr lang="en-US" sz="1800" dirty="0">
                <a:solidFill>
                  <a:schemeClr val="bg1"/>
                </a:solidFill>
                <a:latin typeface="Montserrat" panose="00000500000000000000" pitchFamily="2" charset="0"/>
                <a:ea typeface="Times New Roman"/>
                <a:cs typeface="Times New Roman"/>
                <a:sym typeface="Times New Roman"/>
              </a:rPr>
              <a:t>Alcohol has opposing effects on inhibitory and excitatory neurotransmitters.</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It activates the inhibitory GABA receptor.</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It suppresses the excitatory NMDA subtype of the glutamate receptor.</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It acutely decreases brain activity and energy.</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It chronically causes GABA downregulation and NMDA upregulation.</a:t>
            </a:r>
          </a:p>
          <a:p>
            <a:pPr marL="742950" lvl="1"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There is a new baseline of autonomic excitability and psychomotor agitation that is mitigated/suppressed by continuous alcohol ingestion.</a:t>
            </a:r>
          </a:p>
          <a:p>
            <a:pPr marL="742950" lvl="1" indent="-285750">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Acute cessation leads to alcohol withdrawal syndrome.</a:t>
            </a:r>
          </a:p>
        </p:txBody>
      </p:sp>
      <p:sp>
        <p:nvSpPr>
          <p:cNvPr id="111" name="Google Shape;41;p13">
            <a:extLst>
              <a:ext uri="{FF2B5EF4-FFF2-40B4-BE49-F238E27FC236}">
                <a16:creationId xmlns:a16="http://schemas.microsoft.com/office/drawing/2014/main" id="{CAA6B85B-A0F4-42B1-8A74-C2BD50C8E122}"/>
              </a:ext>
            </a:extLst>
          </p:cNvPr>
          <p:cNvSpPr txBox="1"/>
          <p:nvPr/>
        </p:nvSpPr>
        <p:spPr>
          <a:xfrm>
            <a:off x="644439" y="361946"/>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Pathophysiology – </a:t>
            </a:r>
            <a:r>
              <a:rPr lang="en-US" sz="3000" b="1" dirty="0">
                <a:solidFill>
                  <a:schemeClr val="bg1"/>
                </a:solidFill>
                <a:latin typeface="Montserrat" panose="00000500000000000000" pitchFamily="2" charset="0"/>
                <a:ea typeface="Calibri"/>
                <a:cs typeface="Calibri"/>
                <a:sym typeface="Calibri"/>
              </a:rPr>
              <a:t>Part 1</a:t>
            </a: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52724" y="1008329"/>
            <a:ext cx="535406" cy="0"/>
          </a:xfrm>
          <a:prstGeom prst="line">
            <a:avLst/>
          </a:prstGeom>
          <a:noFill/>
          <a:ln w="57150" cap="flat" cmpd="sng" algn="ctr">
            <a:solidFill>
              <a:srgbClr val="4ABDE8">
                <a:shade val="95000"/>
                <a:satMod val="105000"/>
              </a:srgbClr>
            </a:solidFill>
            <a:prstDash val="solid"/>
          </a:ln>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77A2C-88C2-4639-AFA6-6057585A987F}"/>
              </a:ext>
            </a:extLst>
          </p:cNvPr>
          <p:cNvPicPr>
            <a:picLocks noChangeAspect="1"/>
          </p:cNvPicPr>
          <p:nvPr/>
        </p:nvPicPr>
        <p:blipFill rotWithShape="1">
          <a:blip r:embed="rId3">
            <a:grayscl/>
          </a:blip>
          <a:srcRect l="78187"/>
          <a:stretch/>
        </p:blipFill>
        <p:spPr>
          <a:xfrm>
            <a:off x="0" y="0"/>
            <a:ext cx="9143999" cy="5143500"/>
          </a:xfrm>
          <a:prstGeom prst="rect">
            <a:avLst/>
          </a:prstGeom>
        </p:spPr>
      </p:pic>
      <p:pic>
        <p:nvPicPr>
          <p:cNvPr id="9" name="Picture 8">
            <a:extLst>
              <a:ext uri="{FF2B5EF4-FFF2-40B4-BE49-F238E27FC236}">
                <a16:creationId xmlns:a16="http://schemas.microsoft.com/office/drawing/2014/main" id="{F40BA42A-CD18-4439-91D8-952C248CF86F}"/>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l="19786" r="20145"/>
          <a:stretch/>
        </p:blipFill>
        <p:spPr>
          <a:xfrm>
            <a:off x="5607843" y="609502"/>
            <a:ext cx="3536157" cy="3924496"/>
          </a:xfrm>
          <a:prstGeom prst="rect">
            <a:avLst/>
          </a:prstGeom>
        </p:spPr>
      </p:pic>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8</a:t>
            </a:fld>
            <a:endParaRPr lang="en-US">
              <a:solidFill>
                <a:srgbClr val="099BAF"/>
              </a:solidFill>
              <a:latin typeface="Montserrat" panose="00000500000000000000" pitchFamily="2" charset="0"/>
            </a:endParaRPr>
          </a:p>
        </p:txBody>
      </p:sp>
      <p:sp>
        <p:nvSpPr>
          <p:cNvPr id="10" name="Google Shape;41;p13">
            <a:extLst>
              <a:ext uri="{FF2B5EF4-FFF2-40B4-BE49-F238E27FC236}">
                <a16:creationId xmlns:a16="http://schemas.microsoft.com/office/drawing/2014/main" id="{A154F94E-4979-4FC8-8895-84E79F726FAD}"/>
              </a:ext>
            </a:extLst>
          </p:cNvPr>
          <p:cNvSpPr txBox="1"/>
          <p:nvPr/>
        </p:nvSpPr>
        <p:spPr>
          <a:xfrm>
            <a:off x="589173" y="170116"/>
            <a:ext cx="425236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Alcohol Withdrawal</a:t>
            </a:r>
          </a:p>
        </p:txBody>
      </p:sp>
      <p:cxnSp>
        <p:nvCxnSpPr>
          <p:cNvPr id="11" name="Straight Connector 11">
            <a:extLst>
              <a:ext uri="{FF2B5EF4-FFF2-40B4-BE49-F238E27FC236}">
                <a16:creationId xmlns:a16="http://schemas.microsoft.com/office/drawing/2014/main" id="{8107F997-831F-4A48-9A7E-98D52C668876}"/>
              </a:ext>
            </a:extLst>
          </p:cNvPr>
          <p:cNvCxnSpPr>
            <a:cxnSpLocks/>
          </p:cNvCxnSpPr>
          <p:nvPr/>
        </p:nvCxnSpPr>
        <p:spPr>
          <a:xfrm>
            <a:off x="660611" y="797526"/>
            <a:ext cx="669571"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3" name="Google Shape;299;p34">
            <a:extLst>
              <a:ext uri="{FF2B5EF4-FFF2-40B4-BE49-F238E27FC236}">
                <a16:creationId xmlns:a16="http://schemas.microsoft.com/office/drawing/2014/main" id="{B99AC5F3-C13B-4C81-A794-4C2FF1060356}"/>
              </a:ext>
            </a:extLst>
          </p:cNvPr>
          <p:cNvSpPr txBox="1">
            <a:spLocks/>
          </p:cNvSpPr>
          <p:nvPr/>
        </p:nvSpPr>
        <p:spPr>
          <a:xfrm>
            <a:off x="414336" y="923935"/>
            <a:ext cx="6050757" cy="3708803"/>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800" dirty="0">
                <a:solidFill>
                  <a:srgbClr val="1A547A"/>
                </a:solidFill>
                <a:latin typeface="Montserrat" panose="00000500000000000000" pitchFamily="2" charset="0"/>
                <a:ea typeface="Times New Roman"/>
                <a:cs typeface="Times New Roman"/>
                <a:sym typeface="Times New Roman"/>
              </a:rPr>
              <a:t>Early symptoms begin 6+ hours after cessation:</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Anxiety, irritability, insomnia, restlessness, psychomotor agitation</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Autonomic hyperactivity</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Tachycardia, hypertension, tremor, diaphoresis, nausea, etc.</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cs typeface="Times New Roman"/>
                <a:sym typeface="Times New Roman"/>
              </a:rPr>
              <a:t>Alcoholic Hallucinosis (25%)</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Typically transient tactile (</a:t>
            </a:r>
            <a:r>
              <a:rPr lang="en-US" sz="1400" dirty="0" err="1">
                <a:solidFill>
                  <a:srgbClr val="1A547A"/>
                </a:solidFill>
                <a:latin typeface="Montserrat" panose="00000500000000000000" pitchFamily="2" charset="0"/>
                <a:cs typeface="Times New Roman"/>
                <a:sym typeface="Times New Roman"/>
              </a:rPr>
              <a:t>ie</a:t>
            </a:r>
            <a:r>
              <a:rPr lang="en-US" sz="1400" dirty="0">
                <a:solidFill>
                  <a:srgbClr val="1A547A"/>
                </a:solidFill>
                <a:latin typeface="Montserrat" panose="00000500000000000000" pitchFamily="2" charset="0"/>
                <a:cs typeface="Times New Roman"/>
                <a:sym typeface="Times New Roman"/>
              </a:rPr>
              <a:t>, itching) or visual</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Not predictive of progression to DTs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cs typeface="Times New Roman"/>
                <a:sym typeface="Times New Roman"/>
              </a:rPr>
              <a:t>Seizures (10%)</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Typically brief, generalized tonic-</a:t>
            </a:r>
            <a:r>
              <a:rPr lang="en-US" sz="1400" dirty="0" err="1">
                <a:solidFill>
                  <a:srgbClr val="1A547A"/>
                </a:solidFill>
                <a:latin typeface="Montserrat" panose="00000500000000000000" pitchFamily="2" charset="0"/>
                <a:cs typeface="Times New Roman"/>
                <a:sym typeface="Times New Roman"/>
              </a:rPr>
              <a:t>clonic</a:t>
            </a:r>
            <a:r>
              <a:rPr lang="en-US" sz="1400" dirty="0">
                <a:solidFill>
                  <a:srgbClr val="1A547A"/>
                </a:solidFill>
                <a:latin typeface="Montserrat" panose="00000500000000000000" pitchFamily="2" charset="0"/>
                <a:cs typeface="Times New Roman"/>
                <a:sym typeface="Times New Roman"/>
              </a:rPr>
              <a:t> with short post-ictal period</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40% isolated/single seizure</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Antiepileptics are not indicated or effective for AWS seizures; however, patients with AUD have a higher prevalence of seizure disorders (repeated head trauma and other predisposing factors)</a:t>
            </a:r>
          </a:p>
          <a:p>
            <a:pPr marL="647700" lvl="1" indent="-285750">
              <a:buClr>
                <a:srgbClr val="1A547A"/>
              </a:buClr>
              <a:buSzPct val="80000"/>
              <a:buFont typeface="Montserrat" panose="00000500000000000000" pitchFamily="2" charset="0"/>
              <a:buChar char="O"/>
            </a:pPr>
            <a:endParaRPr lang="en-US" sz="1500" dirty="0">
              <a:solidFill>
                <a:srgbClr val="1A547A"/>
              </a:solidFill>
              <a:latin typeface="Montserrat" panose="00000500000000000000" pitchFamily="2" charset="0"/>
              <a:cs typeface="Times New Roman"/>
              <a:sym typeface="Times New Roman"/>
            </a:endParaRPr>
          </a:p>
          <a:p>
            <a:pPr marL="19050" indent="0">
              <a:buClr>
                <a:srgbClr val="1A547A"/>
              </a:buClr>
              <a:buSzPct val="80000"/>
              <a:buNone/>
            </a:pPr>
            <a:endParaRPr lang="en-US" sz="1400" dirty="0">
              <a:solidFill>
                <a:srgbClr val="1A547A"/>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221383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4" name="Picture 3">
            <a:extLst>
              <a:ext uri="{FF2B5EF4-FFF2-40B4-BE49-F238E27FC236}">
                <a16:creationId xmlns:a16="http://schemas.microsoft.com/office/drawing/2014/main" id="{2B7ED768-ED38-4D59-A485-A803733D46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88" t="148" r="13707" b="-148"/>
          <a:stretch/>
        </p:blipFill>
        <p:spPr>
          <a:xfrm flipH="1">
            <a:off x="0" y="0"/>
            <a:ext cx="7078323" cy="5143500"/>
          </a:xfrm>
          <a:prstGeom prst="rect">
            <a:avLst/>
          </a:prstGeom>
        </p:spPr>
      </p:pic>
      <p:sp>
        <p:nvSpPr>
          <p:cNvPr id="12" name="Rectangle 11">
            <a:extLst>
              <a:ext uri="{FF2B5EF4-FFF2-40B4-BE49-F238E27FC236}">
                <a16:creationId xmlns:a16="http://schemas.microsoft.com/office/drawing/2014/main" id="{8C21B991-AB5F-408D-9ED4-B3E17F1F09D7}"/>
              </a:ext>
            </a:extLst>
          </p:cNvPr>
          <p:cNvSpPr/>
          <p:nvPr/>
        </p:nvSpPr>
        <p:spPr>
          <a:xfrm flipH="1">
            <a:off x="0" y="0"/>
            <a:ext cx="9144000" cy="5143500"/>
          </a:xfrm>
          <a:prstGeom prst="rect">
            <a:avLst/>
          </a:prstGeom>
          <a:gradFill flip="none" rotWithShape="1">
            <a:gsLst>
              <a:gs pos="38000">
                <a:schemeClr val="bg1"/>
              </a:gs>
              <a:gs pos="100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1;p13">
            <a:extLst>
              <a:ext uri="{FF2B5EF4-FFF2-40B4-BE49-F238E27FC236}">
                <a16:creationId xmlns:a16="http://schemas.microsoft.com/office/drawing/2014/main" id="{805D3039-F7E7-4431-B8A2-01CDE8F5BFC3}"/>
              </a:ext>
            </a:extLst>
          </p:cNvPr>
          <p:cNvSpPr txBox="1"/>
          <p:nvPr/>
        </p:nvSpPr>
        <p:spPr>
          <a:xfrm>
            <a:off x="3367848" y="197951"/>
            <a:ext cx="3965848"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Delirium Tremens (DTs)</a:t>
            </a:r>
          </a:p>
        </p:txBody>
      </p:sp>
      <p:cxnSp>
        <p:nvCxnSpPr>
          <p:cNvPr id="10" name="Straight Connector 9">
            <a:extLst>
              <a:ext uri="{FF2B5EF4-FFF2-40B4-BE49-F238E27FC236}">
                <a16:creationId xmlns:a16="http://schemas.microsoft.com/office/drawing/2014/main" id="{47BFFFF1-1501-4947-A7A9-2F7572CC45C6}"/>
              </a:ext>
            </a:extLst>
          </p:cNvPr>
          <p:cNvCxnSpPr>
            <a:cxnSpLocks/>
          </p:cNvCxnSpPr>
          <p:nvPr/>
        </p:nvCxnSpPr>
        <p:spPr>
          <a:xfrm>
            <a:off x="3511813" y="880455"/>
            <a:ext cx="535406" cy="0"/>
          </a:xfrm>
          <a:prstGeom prst="line">
            <a:avLst/>
          </a:prstGeom>
          <a:noFill/>
          <a:ln w="57150" cap="flat" cmpd="sng" algn="ctr">
            <a:solidFill>
              <a:srgbClr val="4ABDE8">
                <a:shade val="95000"/>
                <a:satMod val="105000"/>
              </a:srgbClr>
            </a:solidFill>
            <a:prstDash val="solid"/>
          </a:ln>
          <a:effectLst/>
        </p:spPr>
      </p:cxnSp>
      <p:sp>
        <p:nvSpPr>
          <p:cNvPr id="16" name="Slide Number Placeholder 2">
            <a:extLst>
              <a:ext uri="{FF2B5EF4-FFF2-40B4-BE49-F238E27FC236}">
                <a16:creationId xmlns:a16="http://schemas.microsoft.com/office/drawing/2014/main" id="{0A8C82E2-7939-407F-90AB-B81253FE0BB2}"/>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9</a:t>
            </a:fld>
            <a:endParaRPr lang="en-US" dirty="0">
              <a:solidFill>
                <a:srgbClr val="099BAF"/>
              </a:solidFill>
              <a:latin typeface="Montserrat" panose="00000500000000000000" pitchFamily="2" charset="0"/>
            </a:endParaRPr>
          </a:p>
        </p:txBody>
      </p:sp>
      <p:sp>
        <p:nvSpPr>
          <p:cNvPr id="13" name="Google Shape;89;p20">
            <a:extLst>
              <a:ext uri="{FF2B5EF4-FFF2-40B4-BE49-F238E27FC236}">
                <a16:creationId xmlns:a16="http://schemas.microsoft.com/office/drawing/2014/main" id="{F268B78F-D096-433B-B1A4-D7792591047B}"/>
              </a:ext>
            </a:extLst>
          </p:cNvPr>
          <p:cNvSpPr txBox="1"/>
          <p:nvPr/>
        </p:nvSpPr>
        <p:spPr>
          <a:xfrm>
            <a:off x="3367848" y="2612798"/>
            <a:ext cx="5420565" cy="2045306"/>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2000" dirty="0">
                <a:solidFill>
                  <a:srgbClr val="1A547A"/>
                </a:solidFill>
                <a:latin typeface="Montserrat" panose="00000500000000000000" pitchFamily="2" charset="0"/>
                <a:ea typeface="Calibri"/>
                <a:cs typeface="Calibri"/>
                <a:sym typeface="Calibri"/>
              </a:rPr>
              <a:t>Clinical features include:</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Calibri"/>
                <a:sym typeface="Calibri"/>
              </a:rPr>
              <a:t>The early withdrawal signs and symptoms but more severe</a:t>
            </a:r>
          </a:p>
          <a:p>
            <a:pPr marL="19050">
              <a:buClr>
                <a:srgbClr val="1A547A"/>
              </a:buClr>
              <a:buSzPct val="80000"/>
            </a:pPr>
            <a:r>
              <a:rPr lang="en-US" sz="2000" dirty="0">
                <a:solidFill>
                  <a:srgbClr val="1A547A"/>
                </a:solidFill>
                <a:latin typeface="Montserrat" panose="00000500000000000000" pitchFamily="2" charset="0"/>
                <a:ea typeface="Calibri"/>
                <a:cs typeface="Calibri"/>
                <a:sym typeface="Calibri"/>
              </a:rPr>
              <a:t>- PLUS -</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Times New Roman"/>
                <a:sym typeface="Times New Roman"/>
              </a:rPr>
              <a:t>Altered consciousness (</a:t>
            </a:r>
            <a:r>
              <a:rPr lang="en-US" sz="1800" dirty="0" err="1">
                <a:solidFill>
                  <a:srgbClr val="1A547A"/>
                </a:solidFill>
                <a:latin typeface="Montserrat" panose="00000500000000000000" pitchFamily="2" charset="0"/>
                <a:ea typeface="Calibri"/>
                <a:cs typeface="Times New Roman"/>
                <a:sym typeface="Times New Roman"/>
              </a:rPr>
              <a:t>ie</a:t>
            </a:r>
            <a:r>
              <a:rPr lang="en-US" sz="1800" dirty="0">
                <a:solidFill>
                  <a:srgbClr val="1A547A"/>
                </a:solidFill>
                <a:latin typeface="Montserrat" panose="00000500000000000000" pitchFamily="2" charset="0"/>
                <a:ea typeface="Calibri"/>
                <a:cs typeface="Times New Roman"/>
                <a:sym typeface="Times New Roman"/>
              </a:rPr>
              <a:t>, delirium; may see characteristic picking activity)</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Times New Roman"/>
                <a:sym typeface="Times New Roman"/>
              </a:rPr>
              <a:t>Cognitive impairment</a:t>
            </a:r>
            <a:endParaRPr lang="en-US" sz="1800" dirty="0">
              <a:solidFill>
                <a:srgbClr val="1A547A"/>
              </a:solidFill>
              <a:latin typeface="Montserrat" panose="00000500000000000000" pitchFamily="2" charset="0"/>
              <a:ea typeface="Calibri"/>
              <a:cs typeface="Calibri"/>
              <a:sym typeface="Calibri"/>
            </a:endParaRPr>
          </a:p>
        </p:txBody>
      </p:sp>
      <p:sp>
        <p:nvSpPr>
          <p:cNvPr id="14" name="Google Shape;89;p20">
            <a:extLst>
              <a:ext uri="{FF2B5EF4-FFF2-40B4-BE49-F238E27FC236}">
                <a16:creationId xmlns:a16="http://schemas.microsoft.com/office/drawing/2014/main" id="{7D5C48EA-BB28-4393-A854-2B546FF5E929}"/>
              </a:ext>
            </a:extLst>
          </p:cNvPr>
          <p:cNvSpPr txBox="1"/>
          <p:nvPr/>
        </p:nvSpPr>
        <p:spPr>
          <a:xfrm>
            <a:off x="3367848" y="1011566"/>
            <a:ext cx="5420565" cy="1348400"/>
          </a:xfrm>
          <a:prstGeom prst="rect">
            <a:avLst/>
          </a:prstGeom>
          <a:noFill/>
          <a:ln>
            <a:noFill/>
          </a:ln>
        </p:spPr>
        <p:txBody>
          <a:bodyPr spcFirstLastPara="1" wrap="square" lIns="68569" tIns="34275" rIns="68569" bIns="34275" anchor="t" anchorCtr="0">
            <a:noAutofit/>
          </a:body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Begins 48 to 96 hours after the cessation of drinking, which is about when the early symptoms end</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Times New Roman"/>
                <a:sym typeface="Times New Roman"/>
              </a:rPr>
              <a:t>Lasts for up to 2 weeks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Calibri"/>
                <a:cs typeface="Times New Roman"/>
                <a:sym typeface="Times New Roman"/>
              </a:rPr>
              <a:t>Mortality is substantially reduced by effective treatment</a:t>
            </a:r>
            <a:endParaRPr lang="en-US" sz="1800" dirty="0">
              <a:solidFill>
                <a:srgbClr val="1A547A"/>
              </a:solidFill>
              <a:latin typeface="Montserrat" panose="00000500000000000000" pitchFamily="2" charset="0"/>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Custom 5">
      <a:dk1>
        <a:srgbClr val="000000"/>
      </a:dk1>
      <a:lt1>
        <a:srgbClr val="FFFFFF"/>
      </a:lt1>
      <a:dk2>
        <a:srgbClr val="637052"/>
      </a:dk2>
      <a:lt2>
        <a:srgbClr val="CCDDEA"/>
      </a:lt2>
      <a:accent1>
        <a:srgbClr val="4ABDE8"/>
      </a:accent1>
      <a:accent2>
        <a:srgbClr val="0E2144"/>
      </a:accent2>
      <a:accent3>
        <a:srgbClr val="A6D30B"/>
      </a:accent3>
      <a:accent4>
        <a:srgbClr val="515B61"/>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2011</TotalTime>
  <Words>5585</Words>
  <Application>Microsoft Office PowerPoint</Application>
  <PresentationFormat>On-screen Show (16:9)</PresentationFormat>
  <Paragraphs>506</Paragraphs>
  <Slides>26</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Calibri</vt:lpstr>
      <vt:lpstr>Calibri Light</vt:lpstr>
      <vt:lpstr>Cambria</vt:lpstr>
      <vt:lpstr>Courier New</vt:lpstr>
      <vt:lpstr>Montserrat</vt:lpstr>
      <vt:lpstr>Montserrat Light</vt:lpstr>
      <vt:lpstr>Simple Light</vt:lpstr>
      <vt:lpstr>1_Retrospect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dc:title>
  <dc:creator>Lai, Lucinda,M.D.</dc:creator>
  <cp:lastModifiedBy>Tina Urbina</cp:lastModifiedBy>
  <cp:revision>149</cp:revision>
  <dcterms:created xsi:type="dcterms:W3CDTF">2021-01-05T18:09:46Z</dcterms:created>
  <dcterms:modified xsi:type="dcterms:W3CDTF">2021-12-15T22:53:28Z</dcterms:modified>
</cp:coreProperties>
</file>