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758" r:id="rId2"/>
    <p:sldMasterId id="2147483766" r:id="rId3"/>
  </p:sldMasterIdLst>
  <p:notesMasterIdLst>
    <p:notesMasterId r:id="rId29"/>
  </p:notesMasterIdLst>
  <p:sldIdLst>
    <p:sldId id="256" r:id="rId4"/>
    <p:sldId id="553" r:id="rId5"/>
    <p:sldId id="567" r:id="rId6"/>
    <p:sldId id="579" r:id="rId7"/>
    <p:sldId id="611" r:id="rId8"/>
    <p:sldId id="261" r:id="rId9"/>
    <p:sldId id="603" r:id="rId10"/>
    <p:sldId id="612" r:id="rId11"/>
    <p:sldId id="602" r:id="rId12"/>
    <p:sldId id="613" r:id="rId13"/>
    <p:sldId id="605" r:id="rId14"/>
    <p:sldId id="614" r:id="rId15"/>
    <p:sldId id="615" r:id="rId16"/>
    <p:sldId id="604" r:id="rId17"/>
    <p:sldId id="616" r:id="rId18"/>
    <p:sldId id="617" r:id="rId19"/>
    <p:sldId id="608" r:id="rId20"/>
    <p:sldId id="618" r:id="rId21"/>
    <p:sldId id="554" r:id="rId22"/>
    <p:sldId id="619" r:id="rId23"/>
    <p:sldId id="620" r:id="rId24"/>
    <p:sldId id="621" r:id="rId25"/>
    <p:sldId id="601" r:id="rId26"/>
    <p:sldId id="623" r:id="rId27"/>
    <p:sldId id="624"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Donihoo" initials="RD" lastIdx="12" clrIdx="0">
    <p:extLst>
      <p:ext uri="{19B8F6BF-5375-455C-9EA6-DF929625EA0E}">
        <p15:presenceInfo xmlns:p15="http://schemas.microsoft.com/office/powerpoint/2012/main" userId="S::rdonihoo@acep.org::2a135912-8cb6-400e-a960-badaa5b92f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47A"/>
    <a:srgbClr val="023649"/>
    <a:srgbClr val="AC80A0"/>
    <a:srgbClr val="CFB3CD"/>
    <a:srgbClr val="CCCCCC"/>
    <a:srgbClr val="44BAE7"/>
    <a:srgbClr val="108C96"/>
    <a:srgbClr val="5EABB2"/>
    <a:srgbClr val="E0E0E0"/>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85393" autoAdjust="0"/>
  </p:normalViewPr>
  <p:slideViewPr>
    <p:cSldViewPr snapToGrid="0">
      <p:cViewPr varScale="1">
        <p:scale>
          <a:sx n="147" d="100"/>
          <a:sy n="147" d="100"/>
        </p:scale>
        <p:origin x="546" y="126"/>
      </p:cViewPr>
      <p:guideLst>
        <p:guide orient="horz" pos="1597"/>
        <p:guide pos="272"/>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Mean Total Dose of Morphine (mg)</c:v>
                </c:pt>
              </c:strCache>
            </c:strRef>
          </c:tx>
          <c:spPr>
            <a:solidFill>
              <a:schemeClr val="accent1"/>
            </a:solidFill>
            <a:ln>
              <a:noFill/>
            </a:ln>
            <a:effectLst/>
          </c:spPr>
          <c:invertIfNegative val="0"/>
          <c:dPt>
            <c:idx val="1"/>
            <c:invertIfNegative val="0"/>
            <c:bubble3D val="0"/>
            <c:spPr>
              <a:solidFill>
                <a:srgbClr val="1A547A"/>
              </a:solidFill>
              <a:ln>
                <a:noFill/>
              </a:ln>
              <a:effectLst/>
            </c:spPr>
            <c:extLst>
              <c:ext xmlns:c16="http://schemas.microsoft.com/office/drawing/2014/chart" uri="{C3380CC4-5D6E-409C-BE32-E72D297353CC}">
                <c16:uniqueId val="{00000007-574A-454B-90A5-23A0F6E47739}"/>
              </c:ext>
            </c:extLst>
          </c:dPt>
          <c:cat>
            <c:strRef>
              <c:f>Sheet1!$A$2:$A$3</c:f>
              <c:strCache>
                <c:ptCount val="2"/>
                <c:pt idx="0">
                  <c:v>Methadone</c:v>
                </c:pt>
                <c:pt idx="1">
                  <c:v>Buprenorphine</c:v>
                </c:pt>
              </c:strCache>
            </c:strRef>
          </c:cat>
          <c:val>
            <c:numRef>
              <c:f>Sheet1!$B$2:$B$3</c:f>
              <c:numCache>
                <c:formatCode>General</c:formatCode>
                <c:ptCount val="2"/>
                <c:pt idx="0">
                  <c:v>10.3</c:v>
                </c:pt>
                <c:pt idx="1">
                  <c:v>1.1000000000000001</c:v>
                </c:pt>
              </c:numCache>
            </c:numRef>
          </c:val>
          <c:extLst>
            <c:ext xmlns:c16="http://schemas.microsoft.com/office/drawing/2014/chart" uri="{C3380CC4-5D6E-409C-BE32-E72D297353CC}">
              <c16:uniqueId val="{00000000-574A-454B-90A5-23A0F6E47739}"/>
            </c:ext>
          </c:extLst>
        </c:ser>
        <c:dLbls>
          <c:showLegendKey val="0"/>
          <c:showVal val="0"/>
          <c:showCatName val="0"/>
          <c:showSerName val="0"/>
          <c:showPercent val="0"/>
          <c:showBubbleSize val="0"/>
        </c:dLbls>
        <c:gapWidth val="25"/>
        <c:overlap val="-27"/>
        <c:axId val="318345352"/>
        <c:axId val="318346336"/>
      </c:barChart>
      <c:catAx>
        <c:axId val="31834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a:ea typeface="+mn-ea"/>
                <a:cs typeface="+mn-cs"/>
              </a:defRPr>
            </a:pPr>
            <a:endParaRPr lang="en-US"/>
          </a:p>
        </c:txPr>
        <c:crossAx val="318346336"/>
        <c:crosses val="autoZero"/>
        <c:auto val="1"/>
        <c:lblAlgn val="ctr"/>
        <c:lblOffset val="100"/>
        <c:noMultiLvlLbl val="0"/>
      </c:catAx>
      <c:valAx>
        <c:axId val="318346336"/>
        <c:scaling>
          <c:orientation val="minMax"/>
          <c:max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a:ea typeface="+mn-ea"/>
                    <a:cs typeface="+mn-cs"/>
                  </a:defRPr>
                </a:pPr>
                <a:r>
                  <a:rPr lang="en-US" sz="1000" dirty="0"/>
                  <a:t>Mean</a:t>
                </a:r>
                <a:r>
                  <a:rPr lang="en-US" sz="1000" baseline="0" dirty="0"/>
                  <a:t> Total Dose of Morphine (mg)</a:t>
                </a:r>
                <a:endParaRPr lang="en-US" sz="1000" dirty="0"/>
              </a:p>
            </c:rich>
          </c:tx>
          <c:layout>
            <c:manualLayout>
              <c:xMode val="edge"/>
              <c:yMode val="edge"/>
              <c:x val="4.0733850792225287E-2"/>
              <c:y val="3.0114590806414494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a:ea typeface="+mn-ea"/>
                  <a:cs typeface="+mn-cs"/>
                </a:defRPr>
              </a:pPr>
              <a:endParaRPr lang="en-US"/>
            </a:p>
          </c:txPr>
        </c:title>
        <c:numFmt formatCode="General" sourceLinked="1"/>
        <c:majorTickMark val="out"/>
        <c:minorTickMark val="out"/>
        <c:tickLblPos val="nextTo"/>
        <c:spPr>
          <a:noFill/>
          <a:ln>
            <a:solidFill>
              <a:srgbClr val="CCCCCC"/>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a:ea typeface="+mn-ea"/>
                <a:cs typeface="+mn-cs"/>
              </a:defRPr>
            </a:pPr>
            <a:endParaRPr lang="en-US"/>
          </a:p>
        </c:txPr>
        <c:crossAx val="318345352"/>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Montserrat" panose="0000050000000000000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Mean Hospital Stay (days)</c:v>
                </c:pt>
              </c:strCache>
            </c:strRef>
          </c:tx>
          <c:spPr>
            <a:solidFill>
              <a:schemeClr val="accent1"/>
            </a:solidFill>
            <a:ln>
              <a:noFill/>
            </a:ln>
            <a:effectLst/>
          </c:spPr>
          <c:invertIfNegative val="0"/>
          <c:dPt>
            <c:idx val="1"/>
            <c:invertIfNegative val="0"/>
            <c:bubble3D val="0"/>
            <c:spPr>
              <a:solidFill>
                <a:srgbClr val="1A547A"/>
              </a:solidFill>
              <a:ln>
                <a:noFill/>
              </a:ln>
              <a:effectLst/>
            </c:spPr>
            <c:extLst>
              <c:ext xmlns:c16="http://schemas.microsoft.com/office/drawing/2014/chart" uri="{C3380CC4-5D6E-409C-BE32-E72D297353CC}">
                <c16:uniqueId val="{00000004-3FFD-4CF2-BFCB-55C3D37E0B50}"/>
              </c:ext>
            </c:extLst>
          </c:dPt>
          <c:cat>
            <c:strRef>
              <c:f>Sheet1!$A$2:$A$3</c:f>
              <c:strCache>
                <c:ptCount val="2"/>
                <c:pt idx="0">
                  <c:v>Methadone</c:v>
                </c:pt>
                <c:pt idx="1">
                  <c:v>Buprenorphine</c:v>
                </c:pt>
              </c:strCache>
            </c:strRef>
          </c:cat>
          <c:val>
            <c:numRef>
              <c:f>Sheet1!$B$2:$B$3</c:f>
              <c:numCache>
                <c:formatCode>General</c:formatCode>
                <c:ptCount val="2"/>
                <c:pt idx="0">
                  <c:v>17.5</c:v>
                </c:pt>
                <c:pt idx="1">
                  <c:v>10</c:v>
                </c:pt>
              </c:numCache>
            </c:numRef>
          </c:val>
          <c:extLst>
            <c:ext xmlns:c16="http://schemas.microsoft.com/office/drawing/2014/chart" uri="{C3380CC4-5D6E-409C-BE32-E72D297353CC}">
              <c16:uniqueId val="{00000000-3FFD-4CF2-BFCB-55C3D37E0B50}"/>
            </c:ext>
          </c:extLst>
        </c:ser>
        <c:dLbls>
          <c:showLegendKey val="0"/>
          <c:showVal val="0"/>
          <c:showCatName val="0"/>
          <c:showSerName val="0"/>
          <c:showPercent val="0"/>
          <c:showBubbleSize val="0"/>
        </c:dLbls>
        <c:gapWidth val="25"/>
        <c:overlap val="-27"/>
        <c:axId val="709927736"/>
        <c:axId val="709922160"/>
      </c:barChart>
      <c:catAx>
        <c:axId val="70992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a:ea typeface="+mn-ea"/>
                <a:cs typeface="+mn-cs"/>
              </a:defRPr>
            </a:pPr>
            <a:endParaRPr lang="en-US"/>
          </a:p>
        </c:txPr>
        <c:crossAx val="709922160"/>
        <c:crosses val="autoZero"/>
        <c:auto val="1"/>
        <c:lblAlgn val="ctr"/>
        <c:lblOffset val="100"/>
        <c:noMultiLvlLbl val="0"/>
      </c:catAx>
      <c:valAx>
        <c:axId val="70992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a:ea typeface="+mn-ea"/>
                    <a:cs typeface="+mn-cs"/>
                  </a:defRPr>
                </a:pPr>
                <a:r>
                  <a:rPr lang="en-US" sz="1000" dirty="0"/>
                  <a:t>Mean Hospital</a:t>
                </a:r>
                <a:r>
                  <a:rPr lang="en-US" sz="1000" baseline="0" dirty="0"/>
                  <a:t> Stay (days)</a:t>
                </a:r>
                <a:endParaRPr lang="en-US" sz="1000" dirty="0"/>
              </a:p>
            </c:rich>
          </c:tx>
          <c:layout>
            <c:manualLayout>
              <c:xMode val="edge"/>
              <c:yMode val="edge"/>
              <c:x val="2.909560770873235E-2"/>
              <c:y val="2.0771987984129117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a:ea typeface="+mn-ea"/>
                  <a:cs typeface="+mn-cs"/>
                </a:defRPr>
              </a:pPr>
              <a:endParaRPr lang="en-US"/>
            </a:p>
          </c:txPr>
        </c:title>
        <c:numFmt formatCode="General" sourceLinked="1"/>
        <c:majorTickMark val="out"/>
        <c:minorTickMark val="out"/>
        <c:tickLblPos val="nextTo"/>
        <c:spPr>
          <a:noFill/>
          <a:ln>
            <a:solidFill>
              <a:srgbClr val="CCCCCC"/>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a:ea typeface="+mn-ea"/>
                <a:cs typeface="+mn-cs"/>
              </a:defRPr>
            </a:pPr>
            <a:endParaRPr lang="en-US"/>
          </a:p>
        </c:txPr>
        <c:crossAx val="709927736"/>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Mean Duration of NAS Treatment (days)</c:v>
                </c:pt>
              </c:strCache>
            </c:strRef>
          </c:tx>
          <c:spPr>
            <a:solidFill>
              <a:schemeClr val="accent1"/>
            </a:solidFill>
            <a:ln>
              <a:noFill/>
            </a:ln>
            <a:effectLst/>
          </c:spPr>
          <c:invertIfNegative val="0"/>
          <c:dPt>
            <c:idx val="1"/>
            <c:invertIfNegative val="0"/>
            <c:bubble3D val="0"/>
            <c:spPr>
              <a:solidFill>
                <a:srgbClr val="1A547A"/>
              </a:solidFill>
              <a:ln>
                <a:noFill/>
              </a:ln>
              <a:effectLst/>
            </c:spPr>
            <c:extLst>
              <c:ext xmlns:c16="http://schemas.microsoft.com/office/drawing/2014/chart" uri="{C3380CC4-5D6E-409C-BE32-E72D297353CC}">
                <c16:uniqueId val="{00000004-FDBA-420F-BFC1-2B6763384726}"/>
              </c:ext>
            </c:extLst>
          </c:dPt>
          <c:cat>
            <c:strRef>
              <c:f>Sheet1!$A$2:$A$3</c:f>
              <c:strCache>
                <c:ptCount val="2"/>
                <c:pt idx="0">
                  <c:v>Methadone</c:v>
                </c:pt>
                <c:pt idx="1">
                  <c:v>Buprenorphine</c:v>
                </c:pt>
              </c:strCache>
            </c:strRef>
          </c:cat>
          <c:val>
            <c:numRef>
              <c:f>Sheet1!$B$2:$B$3</c:f>
              <c:numCache>
                <c:formatCode>General</c:formatCode>
                <c:ptCount val="2"/>
                <c:pt idx="0">
                  <c:v>9.9</c:v>
                </c:pt>
                <c:pt idx="1">
                  <c:v>4.0999999999999996</c:v>
                </c:pt>
              </c:numCache>
            </c:numRef>
          </c:val>
          <c:extLst>
            <c:ext xmlns:c16="http://schemas.microsoft.com/office/drawing/2014/chart" uri="{C3380CC4-5D6E-409C-BE32-E72D297353CC}">
              <c16:uniqueId val="{00000000-FDBA-420F-BFC1-2B6763384726}"/>
            </c:ext>
          </c:extLst>
        </c:ser>
        <c:dLbls>
          <c:showLegendKey val="0"/>
          <c:showVal val="0"/>
          <c:showCatName val="0"/>
          <c:showSerName val="0"/>
          <c:showPercent val="0"/>
          <c:showBubbleSize val="0"/>
        </c:dLbls>
        <c:gapWidth val="25"/>
        <c:overlap val="-27"/>
        <c:axId val="713587136"/>
        <c:axId val="713589760"/>
      </c:barChart>
      <c:catAx>
        <c:axId val="71358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a:ea typeface="+mn-ea"/>
                <a:cs typeface="+mn-cs"/>
              </a:defRPr>
            </a:pPr>
            <a:endParaRPr lang="en-US"/>
          </a:p>
        </c:txPr>
        <c:crossAx val="713589760"/>
        <c:crosses val="autoZero"/>
        <c:auto val="1"/>
        <c:lblAlgn val="ctr"/>
        <c:lblOffset val="100"/>
        <c:noMultiLvlLbl val="0"/>
      </c:catAx>
      <c:valAx>
        <c:axId val="713589760"/>
        <c:scaling>
          <c:orientation val="minMax"/>
          <c:max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a:ea typeface="+mn-ea"/>
                    <a:cs typeface="+mn-cs"/>
                  </a:defRPr>
                </a:pPr>
                <a:r>
                  <a:rPr lang="en-US" sz="1000" dirty="0"/>
                  <a:t>Mean Duration of NAS Treatment</a:t>
                </a:r>
                <a:r>
                  <a:rPr lang="en-US" sz="1000" baseline="0" dirty="0"/>
                  <a:t> (days)</a:t>
                </a:r>
                <a:endParaRPr lang="en-US" sz="1000" dirty="0"/>
              </a:p>
            </c:rich>
          </c:tx>
          <c:layout>
            <c:manualLayout>
              <c:xMode val="edge"/>
              <c:yMode val="edge"/>
              <c:x val="4.0733850792225287E-2"/>
              <c:y val="2.522933844905286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a:ea typeface="+mn-ea"/>
                  <a:cs typeface="+mn-cs"/>
                </a:defRPr>
              </a:pPr>
              <a:endParaRPr lang="en-US"/>
            </a:p>
          </c:txPr>
        </c:title>
        <c:numFmt formatCode="General" sourceLinked="1"/>
        <c:majorTickMark val="out"/>
        <c:minorTickMark val="out"/>
        <c:tickLblPos val="nextTo"/>
        <c:spPr>
          <a:noFill/>
          <a:ln>
            <a:solidFill>
              <a:srgbClr val="CCCCCC"/>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a:ea typeface="+mn-ea"/>
                <a:cs typeface="+mn-cs"/>
              </a:defRPr>
            </a:pPr>
            <a:endParaRPr lang="en-US"/>
          </a:p>
        </c:txPr>
        <c:crossAx val="713587136"/>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8d0692b90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78d0692b90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g78d0692b90_2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buNone/>
            </a:pPr>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66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38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02015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23111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9395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8935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buNone/>
            </a:pPr>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4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65204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8d0692b90_2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78d0692b90_2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78d0692b90_2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4104548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buNone/>
            </a:pPr>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98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8d0692b90_2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78d0692b90_2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78d0692b90_2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584818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089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103774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8d0692b90_2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78d0692b90_2_3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1" name="Google Shape;371;g78d0692b90_2_3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2886202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1973096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9801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156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60451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930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8d0692b90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78d0692b90_2_2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200" dirty="0"/>
              <a:t>And because clonidine, ibuprofen and </a:t>
            </a:r>
            <a:r>
              <a:rPr lang="en-US" sz="1200" dirty="0" err="1"/>
              <a:t>phenergan</a:t>
            </a:r>
            <a:r>
              <a:rPr lang="en-US" sz="1200" dirty="0"/>
              <a:t> don’t address the problem, which is a billion screaming mu receptors, they don’t work well, so trying to make the patient comfortable enough to be discharged often doesn’t work unless you sedate the patient to unconsciousness, at which point they still can’t be discharged because they’re unconscious and you end up with these 5, 10, 15 hour ED stays where everyone is miserable, the patient, the nurse, the doctor, the other patients…</a:t>
            </a:r>
          </a:p>
          <a:p>
            <a:pPr marL="0" lvl="0" indent="0" algn="l" rtl="0">
              <a:spcBef>
                <a:spcPts val="0"/>
              </a:spcBef>
              <a:spcAft>
                <a:spcPts val="0"/>
              </a:spcAft>
              <a:buNone/>
            </a:pPr>
            <a:endParaRPr dirty="0"/>
          </a:p>
        </p:txBody>
      </p:sp>
      <p:sp>
        <p:nvSpPr>
          <p:cNvPr id="273" name="Google Shape;273;g78d0692b90_2_2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50553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8d0692b90_2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78d0692b90_2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78d0692b90_2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94985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120723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3900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105300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9"/>
        <p:cNvGrpSpPr/>
        <p:nvPr/>
      </p:nvGrpSpPr>
      <p:grpSpPr>
        <a:xfrm>
          <a:off x="0" y="0"/>
          <a:ext cx="0" cy="0"/>
          <a:chOff x="0" y="0"/>
          <a:chExt cx="0" cy="0"/>
        </a:xfrm>
      </p:grpSpPr>
      <p:pic>
        <p:nvPicPr>
          <p:cNvPr id="2" name="Picture 1">
            <a:extLst>
              <a:ext uri="{FF2B5EF4-FFF2-40B4-BE49-F238E27FC236}">
                <a16:creationId xmlns:a16="http://schemas.microsoft.com/office/drawing/2014/main" id="{B66E8C90-863F-42E5-BE16-9100CA894A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1777" b="17018"/>
          <a:stretch/>
        </p:blipFill>
        <p:spPr>
          <a:xfrm flipH="1">
            <a:off x="7744702" y="0"/>
            <a:ext cx="1411328" cy="5143501"/>
          </a:xfrm>
          <a:prstGeom prst="rect">
            <a:avLst/>
          </a:prstGeom>
        </p:spPr>
      </p:pic>
      <p:pic>
        <p:nvPicPr>
          <p:cNvPr id="3" name="Picture 2">
            <a:extLst>
              <a:ext uri="{FF2B5EF4-FFF2-40B4-BE49-F238E27FC236}">
                <a16:creationId xmlns:a16="http://schemas.microsoft.com/office/drawing/2014/main" id="{14E82BEC-21C1-4483-A6F2-DC221CAF7F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7018"/>
          <a:stretch/>
        </p:blipFill>
        <p:spPr>
          <a:xfrm>
            <a:off x="0" y="-1"/>
            <a:ext cx="7744703" cy="5143501"/>
          </a:xfrm>
          <a:prstGeom prst="rect">
            <a:avLst/>
          </a:prstGeom>
        </p:spPr>
      </p:pic>
      <p:sp>
        <p:nvSpPr>
          <p:cNvPr id="4" name="Rectangle 3">
            <a:extLst>
              <a:ext uri="{FF2B5EF4-FFF2-40B4-BE49-F238E27FC236}">
                <a16:creationId xmlns:a16="http://schemas.microsoft.com/office/drawing/2014/main" id="{993B0952-E507-4C21-BAF3-FA2F634599E2}"/>
              </a:ext>
            </a:extLst>
          </p:cNvPr>
          <p:cNvSpPr/>
          <p:nvPr userDrawn="1"/>
        </p:nvSpPr>
        <p:spPr>
          <a:xfrm>
            <a:off x="-12032" y="0"/>
            <a:ext cx="9156032" cy="6388769"/>
          </a:xfrm>
          <a:prstGeom prst="rect">
            <a:avLst/>
          </a:prstGeom>
          <a:gradFill flip="none" rotWithShape="1">
            <a:gsLst>
              <a:gs pos="0">
                <a:srgbClr val="023346">
                  <a:alpha val="87000"/>
                </a:srgbClr>
              </a:gs>
              <a:gs pos="43000">
                <a:srgbClr val="023346">
                  <a:alpha val="47000"/>
                </a:srgbClr>
              </a:gs>
              <a:gs pos="74000">
                <a:srgbClr val="066D7C">
                  <a:alpha val="30000"/>
                </a:srgbClr>
              </a:gs>
              <a:gs pos="100000">
                <a:srgbClr val="066D7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5" name="Slide Number Placeholder 2">
            <a:extLst>
              <a:ext uri="{FF2B5EF4-FFF2-40B4-BE49-F238E27FC236}">
                <a16:creationId xmlns:a16="http://schemas.microsoft.com/office/drawing/2014/main" id="{2EC77517-E6F6-494F-A1D8-D5FCC8B09945}"/>
              </a:ext>
            </a:extLst>
          </p:cNvPr>
          <p:cNvSpPr txBox="1">
            <a:spLocks/>
          </p:cNvSpPr>
          <p:nvPr userDrawn="1"/>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a:t>
            </a:fld>
            <a:endParaRPr lang="en-US">
              <a:solidFill>
                <a:schemeClr val="bg1"/>
              </a:solidFill>
              <a:latin typeface="Montserrat" panose="00000500000000000000" pitchFamily="2" charset="0"/>
            </a:endParaRPr>
          </a:p>
        </p:txBody>
      </p:sp>
    </p:spTree>
    <p:extLst>
      <p:ext uri="{BB962C8B-B14F-4D97-AF65-F5344CB8AC3E}">
        <p14:creationId xmlns:p14="http://schemas.microsoft.com/office/powerpoint/2010/main" val="135260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250562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392201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772942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bg>
      <p:bgPr>
        <a:solidFill>
          <a:schemeClr val="lt1"/>
        </a:solidFill>
        <a:effectLst/>
      </p:bgPr>
    </p:bg>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157607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chemeClr val="lt1"/>
        </a:solidFill>
        <a:effectLst/>
      </p:bgPr>
    </p:bg>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58443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69331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52ED-07A0-474E-BFDD-4B8F00E1AE1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C12CA5-3397-4B1F-93F0-CEBBB3E66B4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8702DC-6254-4C8B-AC0D-0301D9F5BA30}"/>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03537FBD-A9BB-42FF-96FD-A8BA400AA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2C0F-AFF3-4432-A30C-23D9F56D124C}"/>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790942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building&#10;&#10;Description automatically generated">
            <a:extLst>
              <a:ext uri="{FF2B5EF4-FFF2-40B4-BE49-F238E27FC236}">
                <a16:creationId xmlns:a16="http://schemas.microsoft.com/office/drawing/2014/main" id="{FDB3F7CE-550E-4610-B5DF-1FA801605E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2" name="Title 1">
            <a:extLst>
              <a:ext uri="{FF2B5EF4-FFF2-40B4-BE49-F238E27FC236}">
                <a16:creationId xmlns:a16="http://schemas.microsoft.com/office/drawing/2014/main" id="{5D582A24-9A29-4124-8324-34FBD73D9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94770-34B0-4982-98C8-938CA7BBE2EA}"/>
              </a:ext>
            </a:extLst>
          </p:cNvPr>
          <p:cNvSpPr>
            <a:spLocks noGrp="1"/>
          </p:cNvSpPr>
          <p:nvPr>
            <p:ph idx="1"/>
          </p:nvPr>
        </p:nvSpPr>
        <p:spPr>
          <a:xfrm>
            <a:off x="628650" y="1385887"/>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02A5F-09CB-4349-8D49-4D52A7029FA6}"/>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EB57945C-3E03-4513-B0E7-25D236025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C272D-BB9A-4E7C-8A6E-4C7836A259B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569374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6314-BCD1-4E9B-AE4C-94AA2FA0472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68DD65-5D09-477C-8574-D8AAD9E99D7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CFF89-8D96-45B3-ADFC-E67C36D58F56}"/>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D1ABF8F3-1610-41FA-80CD-53038BD67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73CA3-8C21-4F6B-B4A0-6FE5D953B6CC}"/>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1007303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AA3D-7431-464F-9186-E7B55F23B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F25C9-91E6-4C58-AD11-058DA6C1BE0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D00767-00C7-45AA-9918-DFEB699BBF9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0D500A-3039-4F62-BA4F-1462D48847EB}"/>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FE1EAA7B-872C-4ECB-897D-CB42E37F5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E2922-B930-4533-AC81-F0B7480B612B}"/>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798423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E7F-4AE3-49FF-A594-BFFF943CB0E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9D3942-CB5C-4F9B-8005-3096659B605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4C331-9327-43A5-92B2-DE6BDB5EAB5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B971-C93B-4070-963A-46298322D62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F8464-A47E-4B6F-BDF4-2EBBB0D4362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1EA124-7444-4963-95BC-252C50FEFCAE}"/>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8" name="Footer Placeholder 7">
            <a:extLst>
              <a:ext uri="{FF2B5EF4-FFF2-40B4-BE49-F238E27FC236}">
                <a16:creationId xmlns:a16="http://schemas.microsoft.com/office/drawing/2014/main" id="{FCC02BF8-91AB-4C48-BC0D-E2836FAA8F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E80BFC-748F-41F2-AA3F-8223A0196C33}"/>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1560918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0A93-15BF-4B09-B677-107B9DF1B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9A4B4-40DE-4BF0-84A6-5E13A8C306F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4" name="Footer Placeholder 3">
            <a:extLst>
              <a:ext uri="{FF2B5EF4-FFF2-40B4-BE49-F238E27FC236}">
                <a16:creationId xmlns:a16="http://schemas.microsoft.com/office/drawing/2014/main" id="{133ABF2A-338E-4D47-9A79-034E960A9E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F26117-B279-49B9-920A-6B9D3B132A5E}"/>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401298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CC6154-5A64-4C60-A1A5-BEBE28D0E432}"/>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3" name="Footer Placeholder 2">
            <a:extLst>
              <a:ext uri="{FF2B5EF4-FFF2-40B4-BE49-F238E27FC236}">
                <a16:creationId xmlns:a16="http://schemas.microsoft.com/office/drawing/2014/main" id="{78772B5C-6F14-4B21-9B0E-54EE88BDBF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1220D6-1C6C-4B8C-B2F1-E4F80DA219D9}"/>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242062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C418-A697-4179-8652-1B684C78244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63ACAEA-76C5-459F-8FA6-DAA0B21905E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7257E9-66F0-4658-A7CB-7A551DA422A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2E149A-957C-4F82-A7B4-A29D328FC810}"/>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C0DEDF76-256F-4F19-9BE1-10D3E739E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5BC49-5106-46FE-A0DC-7F0AF5C08E1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4387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7141-989B-4E84-B75D-AEF380FBFA6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C182509-3458-47DC-8DC5-1E8D5C91A1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0FA7246-E76C-4914-A005-0666929B5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101059-8866-4290-BEC4-CCAA7D6D383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DF40731A-5759-4EAD-B93F-CDFF17C3C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D1DE64-2E58-4F6F-A9EA-EDD82D1B7A3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69184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7F30-90E9-4AD4-9646-113533B3DB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010DF-6ECD-40D5-942B-C82D15EED3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BB327-1BE0-4E32-A813-229721EAE2BF}"/>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161FF75E-AAB6-4ED6-AF51-548CE6E68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48345-1E3F-4E42-868C-BEF0CF9009D7}"/>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3098297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FC74B-9C0A-4B98-8697-B44C4064508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EA76F-07DF-4000-A8DE-7DFD091CCBD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BC27D-A6A3-4819-9159-393DFBA6D5C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22E06892-8091-496F-AF77-39DB93E6C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81BA9-80DD-4CAF-BEEB-819844334F28}"/>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791444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1_Two Content">
    <p:bg>
      <p:bgPr>
        <a:solidFill>
          <a:schemeClr val="lt1"/>
        </a:solidFill>
        <a:effectLst/>
      </p:bgPr>
    </p:bg>
    <p:spTree>
      <p:nvGrpSpPr>
        <p:cNvPr id="1" name="Shape 28"/>
        <p:cNvGrpSpPr/>
        <p:nvPr/>
      </p:nvGrpSpPr>
      <p:grpSpPr>
        <a:xfrm>
          <a:off x="0" y="0"/>
          <a:ext cx="0" cy="0"/>
          <a:chOff x="0" y="0"/>
          <a:chExt cx="0" cy="0"/>
        </a:xfrm>
      </p:grpSpPr>
      <p:pic>
        <p:nvPicPr>
          <p:cNvPr id="3" name="Imagen 1" descr="Imagen que contiene exterior, montaña, nieve, hombre&#10;&#10;Descripción generada automáticamente">
            <a:extLst>
              <a:ext uri="{FF2B5EF4-FFF2-40B4-BE49-F238E27FC236}">
                <a16:creationId xmlns:a16="http://schemas.microsoft.com/office/drawing/2014/main" id="{B6B7A762-144E-422F-AE44-291598BE5D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Tree>
    <p:extLst>
      <p:ext uri="{BB962C8B-B14F-4D97-AF65-F5344CB8AC3E}">
        <p14:creationId xmlns:p14="http://schemas.microsoft.com/office/powerpoint/2010/main" val="2953155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1_Comparison">
    <p:bg>
      <p:bgPr>
        <a:solidFill>
          <a:schemeClr val="lt1"/>
        </a:solidFill>
        <a:effectLst/>
      </p:bgPr>
    </p:bg>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8282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152475"/>
            <a:ext cx="3999900"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4832401" y="1152475"/>
            <a:ext cx="3999900"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78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22960" y="457200"/>
            <a:ext cx="7543800" cy="857250"/>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22960" y="1384301"/>
            <a:ext cx="7543800" cy="301752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2764640" y="4844841"/>
            <a:ext cx="3617103"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75"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418040" y="4863891"/>
            <a:ext cx="725961"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900" b="0" i="0" u="none" strike="noStrike" cap="none">
                <a:solidFill>
                  <a:srgbClr val="515B61"/>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515B61"/>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515B61"/>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515B61"/>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515B61"/>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515B61"/>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515B61"/>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515B61"/>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515B6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3829887"/>
      </p:ext>
    </p:extLst>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8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17DD09-0878-41E6-9A0F-7EDF7AE5D3E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8F205-9C71-4394-987C-AED735C9880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68A7D-B158-488A-B125-E360A6295FB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B6CE96AB-569D-47C9-A192-3032D6E9BBD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1FD22-1DC4-4469-BA1A-877EACD0092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D68A29-66D6-4EDE-82FF-42BE2EE452F8}" type="slidenum">
              <a:rPr lang="en-US" smtClean="0"/>
              <a:t>‹#›</a:t>
            </a:fld>
            <a:endParaRPr lang="en-US"/>
          </a:p>
        </p:txBody>
      </p:sp>
    </p:spTree>
    <p:extLst>
      <p:ext uri="{BB962C8B-B14F-4D97-AF65-F5344CB8AC3E}">
        <p14:creationId xmlns:p14="http://schemas.microsoft.com/office/powerpoint/2010/main" val="381771143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9"/>
        <p:cNvGrpSpPr/>
        <p:nvPr/>
      </p:nvGrpSpPr>
      <p:grpSpPr>
        <a:xfrm>
          <a:off x="0" y="0"/>
          <a:ext cx="0" cy="0"/>
          <a:chOff x="0" y="0"/>
          <a:chExt cx="0" cy="0"/>
        </a:xfrm>
      </p:grpSpPr>
      <p:sp>
        <p:nvSpPr>
          <p:cNvPr id="4" name="TextBox 3">
            <a:extLst>
              <a:ext uri="{FF2B5EF4-FFF2-40B4-BE49-F238E27FC236}">
                <a16:creationId xmlns:a16="http://schemas.microsoft.com/office/drawing/2014/main" id="{C3107D4D-6E20-46BF-A388-639086F48BFE}"/>
              </a:ext>
            </a:extLst>
          </p:cNvPr>
          <p:cNvSpPr txBox="1"/>
          <p:nvPr/>
        </p:nvSpPr>
        <p:spPr>
          <a:xfrm>
            <a:off x="559345" y="2613303"/>
            <a:ext cx="3470044" cy="1169551"/>
          </a:xfrm>
          <a:prstGeom prst="rect">
            <a:avLst/>
          </a:prstGeom>
          <a:noFill/>
        </p:spPr>
        <p:txBody>
          <a:bodyPr wrap="square" rtlCol="0">
            <a:spAutoFit/>
          </a:bodyPr>
          <a:lstStyle/>
          <a:p>
            <a:r>
              <a:rPr lang="en-US" sz="1000" b="1" dirty="0">
                <a:solidFill>
                  <a:schemeClr val="bg1"/>
                </a:solidFill>
                <a:latin typeface="Montserrat" panose="00000500000000000000" pitchFamily="2" charset="0"/>
              </a:rPr>
              <a:t>Module Primary Authors</a:t>
            </a:r>
          </a:p>
          <a:p>
            <a:r>
              <a:rPr lang="en-US" sz="1000" dirty="0">
                <a:solidFill>
                  <a:schemeClr val="bg1"/>
                </a:solidFill>
                <a:latin typeface="Montserrat" panose="00000500000000000000" pitchFamily="2" charset="0"/>
              </a:rPr>
              <a:t>Lindsey Jennings</a:t>
            </a:r>
          </a:p>
          <a:p>
            <a:endParaRPr lang="en-US" sz="1000" dirty="0">
              <a:solidFill>
                <a:schemeClr val="bg1"/>
              </a:solidFill>
              <a:latin typeface="Montserrat" panose="00000500000000000000" pitchFamily="2" charset="0"/>
            </a:endParaRPr>
          </a:p>
          <a:p>
            <a:r>
              <a:rPr lang="en-US" sz="1000" b="1" dirty="0">
                <a:solidFill>
                  <a:schemeClr val="bg1"/>
                </a:solidFill>
                <a:latin typeface="Montserrat" panose="00000500000000000000" pitchFamily="2" charset="0"/>
              </a:rPr>
              <a:t>Authoring Group</a:t>
            </a:r>
          </a:p>
          <a:p>
            <a:r>
              <a:rPr lang="en-US" sz="1000" dirty="0">
                <a:solidFill>
                  <a:schemeClr val="bg1"/>
                </a:solidFill>
                <a:latin typeface="Montserrat" panose="00000500000000000000" pitchFamily="2" charset="0"/>
              </a:rPr>
              <a:t>Steven L. Bernstein, Kathryn Hawk, Lindsey Jennings, Lucinda Lai, Alexis LaPietra,  Ryan McCormack, Lewis S. Nelson, and Reuben Strayer</a:t>
            </a:r>
          </a:p>
        </p:txBody>
      </p:sp>
      <p:sp>
        <p:nvSpPr>
          <p:cNvPr id="131" name="Google Shape;131;p25"/>
          <p:cNvSpPr txBox="1"/>
          <p:nvPr/>
        </p:nvSpPr>
        <p:spPr>
          <a:xfrm>
            <a:off x="559346" y="4025067"/>
            <a:ext cx="3630818" cy="713846"/>
          </a:xfrm>
          <a:prstGeom prst="rect">
            <a:avLst/>
          </a:prstGeom>
          <a:noFill/>
          <a:ln>
            <a:noFill/>
          </a:ln>
        </p:spPr>
        <p:txBody>
          <a:bodyPr spcFirstLastPara="1" wrap="square" lIns="68569" tIns="34275" rIns="68569" bIns="34275" anchor="t" anchorCtr="0">
            <a:noAutofit/>
          </a:bodyPr>
          <a:lstStyle/>
          <a:p>
            <a:pPr>
              <a:buClr>
                <a:schemeClr val="dk1"/>
              </a:buClr>
              <a:buSzPts val="1200"/>
            </a:pPr>
            <a:r>
              <a:rPr lang="en" sz="800" i="1" dirty="0">
                <a:solidFill>
                  <a:schemeClr val="bg1"/>
                </a:solidFill>
                <a:latin typeface="Montserrat Light" panose="00000400000000000000" pitchFamily="2" charset="0"/>
                <a:ea typeface="Times New Roman"/>
                <a:cs typeface="Times New Roman"/>
                <a:sym typeface="Times New Roman"/>
              </a:rPr>
              <a:t>Funding for this initiative was made possible (in part) by grant no. 1H79FG000021-01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sz="1000" i="1" dirty="0">
              <a:solidFill>
                <a:schemeClr val="bg1"/>
              </a:solidFill>
              <a:latin typeface="Montserrat Light" panose="00000400000000000000" pitchFamily="2" charset="0"/>
            </a:endParaRPr>
          </a:p>
        </p:txBody>
      </p:sp>
      <p:sp>
        <p:nvSpPr>
          <p:cNvPr id="12" name="Google Shape;41;p13">
            <a:extLst>
              <a:ext uri="{FF2B5EF4-FFF2-40B4-BE49-F238E27FC236}">
                <a16:creationId xmlns:a16="http://schemas.microsoft.com/office/drawing/2014/main" id="{B88DE256-6331-46EA-A4E7-EE787B62B507}"/>
              </a:ext>
            </a:extLst>
          </p:cNvPr>
          <p:cNvSpPr txBox="1"/>
          <p:nvPr/>
        </p:nvSpPr>
        <p:spPr>
          <a:xfrm>
            <a:off x="559345" y="692682"/>
            <a:ext cx="6027193" cy="1225042"/>
          </a:xfrm>
          <a:prstGeom prst="rect">
            <a:avLst/>
          </a:prstGeom>
          <a:noFill/>
          <a:ln>
            <a:noFill/>
          </a:ln>
        </p:spPr>
        <p:txBody>
          <a:bodyPr spcFirstLastPara="1" wrap="square" lIns="68569" tIns="34275" rIns="68569" bIns="34275" anchor="b" anchorCtr="0">
            <a:noAutofit/>
          </a:bodyPr>
          <a:lstStyle/>
          <a:p>
            <a:pPr defTabSz="685800">
              <a:lnSpc>
                <a:spcPct val="85000"/>
              </a:lnSpc>
              <a:buClr>
                <a:srgbClr val="FFFFFF"/>
              </a:buClr>
              <a:buSzPts val="5400"/>
            </a:pPr>
            <a:r>
              <a:rPr lang="en-US" sz="4000" b="1" dirty="0">
                <a:solidFill>
                  <a:schemeClr val="bg1"/>
                </a:solidFill>
                <a:latin typeface="Montserrat" panose="00000500000000000000" pitchFamily="2" charset="0"/>
                <a:ea typeface="Calibri"/>
                <a:cs typeface="Calibri"/>
                <a:sym typeface="Calibri"/>
              </a:rPr>
              <a:t>Module #8</a:t>
            </a:r>
            <a:br>
              <a:rPr lang="en-US" sz="4000" b="1" dirty="0">
                <a:solidFill>
                  <a:schemeClr val="bg1"/>
                </a:solidFill>
                <a:latin typeface="Montserrat" panose="00000500000000000000" pitchFamily="2" charset="0"/>
                <a:ea typeface="Calibri"/>
                <a:cs typeface="Calibri"/>
                <a:sym typeface="Calibri"/>
              </a:rPr>
            </a:br>
            <a:r>
              <a:rPr lang="en-US" sz="4000" b="1" dirty="0">
                <a:solidFill>
                  <a:schemeClr val="bg1"/>
                </a:solidFill>
                <a:latin typeface="Montserrat" panose="00000500000000000000" pitchFamily="2" charset="0"/>
                <a:ea typeface="Calibri"/>
                <a:cs typeface="Calibri"/>
                <a:sym typeface="Calibri"/>
              </a:rPr>
              <a:t>Special Populations</a:t>
            </a:r>
          </a:p>
        </p:txBody>
      </p:sp>
      <p:grpSp>
        <p:nvGrpSpPr>
          <p:cNvPr id="13" name="Group 12">
            <a:extLst>
              <a:ext uri="{FF2B5EF4-FFF2-40B4-BE49-F238E27FC236}">
                <a16:creationId xmlns:a16="http://schemas.microsoft.com/office/drawing/2014/main" id="{8E7CA44F-1B58-4A8E-8DDE-BCA4AFC6F491}"/>
              </a:ext>
            </a:extLst>
          </p:cNvPr>
          <p:cNvGrpSpPr/>
          <p:nvPr/>
        </p:nvGrpSpPr>
        <p:grpSpPr>
          <a:xfrm>
            <a:off x="5568950" y="692682"/>
            <a:ext cx="2049897" cy="2378972"/>
            <a:chOff x="5711594" y="970541"/>
            <a:chExt cx="2049897" cy="2378972"/>
          </a:xfrm>
        </p:grpSpPr>
        <p:pic>
          <p:nvPicPr>
            <p:cNvPr id="8" name="Picture 7" descr="Two people&#10;&#10;Description automatically generated with low confidence">
              <a:extLst>
                <a:ext uri="{FF2B5EF4-FFF2-40B4-BE49-F238E27FC236}">
                  <a16:creationId xmlns:a16="http://schemas.microsoft.com/office/drawing/2014/main" id="{88C2F8D5-9326-4619-86D0-464343F600F6}"/>
                </a:ext>
              </a:extLst>
            </p:cNvPr>
            <p:cNvPicPr>
              <a:picLocks noChangeAspect="1"/>
            </p:cNvPicPr>
            <p:nvPr/>
          </p:nvPicPr>
          <p:blipFill rotWithShape="1">
            <a:blip r:embed="rId3" cstate="email">
              <a:grayscl/>
              <a:extLst>
                <a:ext uri="{28A0092B-C50C-407E-A947-70E740481C1C}">
                  <a14:useLocalDpi xmlns:a14="http://schemas.microsoft.com/office/drawing/2010/main"/>
                </a:ext>
              </a:extLst>
            </a:blip>
            <a:srcRect l="46743" r="12434" b="29160"/>
            <a:stretch/>
          </p:blipFill>
          <p:spPr>
            <a:xfrm>
              <a:off x="5714832" y="976151"/>
              <a:ext cx="2046659" cy="2367752"/>
            </a:xfrm>
            <a:prstGeom prst="rect">
              <a:avLst/>
            </a:prstGeom>
          </p:spPr>
        </p:pic>
        <p:sp>
          <p:nvSpPr>
            <p:cNvPr id="11" name="Rectangle 10">
              <a:extLst>
                <a:ext uri="{FF2B5EF4-FFF2-40B4-BE49-F238E27FC236}">
                  <a16:creationId xmlns:a16="http://schemas.microsoft.com/office/drawing/2014/main" id="{0EB5491F-BF4D-409F-8DEE-19FD05B601CD}"/>
                </a:ext>
              </a:extLst>
            </p:cNvPr>
            <p:cNvSpPr/>
            <p:nvPr/>
          </p:nvSpPr>
          <p:spPr>
            <a:xfrm>
              <a:off x="5714832" y="975527"/>
              <a:ext cx="2046659" cy="2367282"/>
            </a:xfrm>
            <a:prstGeom prst="rect">
              <a:avLst/>
            </a:prstGeom>
            <a:gradFill flip="none" rotWithShape="1">
              <a:gsLst>
                <a:gs pos="0">
                  <a:schemeClr val="tx1">
                    <a:alpha val="0"/>
                  </a:schemeClr>
                </a:gs>
                <a:gs pos="38000">
                  <a:schemeClr val="tx1">
                    <a:alpha val="25000"/>
                  </a:schemeClr>
                </a:gs>
                <a:gs pos="93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E3D2FF-2DF6-44F1-8316-350BB9B01B59}"/>
                </a:ext>
              </a:extLst>
            </p:cNvPr>
            <p:cNvSpPr/>
            <p:nvPr/>
          </p:nvSpPr>
          <p:spPr>
            <a:xfrm>
              <a:off x="5713213" y="975527"/>
              <a:ext cx="2046659" cy="2367282"/>
            </a:xfrm>
            <a:prstGeom prst="rect">
              <a:avLst/>
            </a:prstGeom>
            <a:gradFill flip="none" rotWithShape="1">
              <a:gsLst>
                <a:gs pos="0">
                  <a:schemeClr val="tx1">
                    <a:alpha val="0"/>
                  </a:schemeClr>
                </a:gs>
                <a:gs pos="66000">
                  <a:schemeClr val="tx1">
                    <a:alpha val="0"/>
                  </a:schemeClr>
                </a:gs>
                <a:gs pos="100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5A3706-E8C8-475E-8BD8-90DD52D45F67}"/>
                </a:ext>
              </a:extLst>
            </p:cNvPr>
            <p:cNvSpPr/>
            <p:nvPr/>
          </p:nvSpPr>
          <p:spPr>
            <a:xfrm>
              <a:off x="5711594" y="982231"/>
              <a:ext cx="2046659" cy="2367282"/>
            </a:xfrm>
            <a:prstGeom prst="rect">
              <a:avLst/>
            </a:prstGeom>
            <a:gradFill flip="none" rotWithShape="1">
              <a:gsLst>
                <a:gs pos="0">
                  <a:schemeClr val="tx1">
                    <a:alpha val="0"/>
                  </a:schemeClr>
                </a:gs>
                <a:gs pos="57000">
                  <a:schemeClr val="tx1">
                    <a:alpha val="0"/>
                  </a:schemeClr>
                </a:gs>
                <a:gs pos="92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FF2513-28AE-4A63-B9F4-F0F1336276B8}"/>
                </a:ext>
              </a:extLst>
            </p:cNvPr>
            <p:cNvSpPr/>
            <p:nvPr/>
          </p:nvSpPr>
          <p:spPr>
            <a:xfrm rot="10800000">
              <a:off x="5714831" y="970541"/>
              <a:ext cx="2046659" cy="2367282"/>
            </a:xfrm>
            <a:prstGeom prst="rect">
              <a:avLst/>
            </a:prstGeom>
            <a:gradFill flip="none" rotWithShape="1">
              <a:gsLst>
                <a:gs pos="0">
                  <a:schemeClr val="tx1">
                    <a:alpha val="0"/>
                  </a:schemeClr>
                </a:gs>
                <a:gs pos="63000">
                  <a:schemeClr val="tx1">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64F6984-48A0-4107-9633-43F906804716}"/>
              </a:ext>
            </a:extLst>
          </p:cNvPr>
          <p:cNvGrpSpPr/>
          <p:nvPr/>
        </p:nvGrpSpPr>
        <p:grpSpPr>
          <a:xfrm>
            <a:off x="7469911" y="-8154"/>
            <a:ext cx="1681123" cy="2384230"/>
            <a:chOff x="7469911" y="-8154"/>
            <a:chExt cx="1681123" cy="2384230"/>
          </a:xfrm>
        </p:grpSpPr>
        <p:pic>
          <p:nvPicPr>
            <p:cNvPr id="6" name="Picture 5" descr="A person wearing a mask&#10;&#10;Description automatically generated with medium confidence">
              <a:extLst>
                <a:ext uri="{FF2B5EF4-FFF2-40B4-BE49-F238E27FC236}">
                  <a16:creationId xmlns:a16="http://schemas.microsoft.com/office/drawing/2014/main" id="{E4102241-005A-4AE5-A270-1A53DC64F028}"/>
                </a:ext>
              </a:extLst>
            </p:cNvPr>
            <p:cNvPicPr>
              <a:picLocks noChangeAspect="1"/>
            </p:cNvPicPr>
            <p:nvPr/>
          </p:nvPicPr>
          <p:blipFill rotWithShape="1">
            <a:blip r:embed="rId4" cstate="email">
              <a:grayscl/>
              <a:extLst>
                <a:ext uri="{28A0092B-C50C-407E-A947-70E740481C1C}">
                  <a14:useLocalDpi xmlns:a14="http://schemas.microsoft.com/office/drawing/2010/main"/>
                </a:ext>
              </a:extLst>
            </a:blip>
            <a:srcRect r="60293"/>
            <a:stretch/>
          </p:blipFill>
          <p:spPr>
            <a:xfrm>
              <a:off x="7477272" y="0"/>
              <a:ext cx="1673762" cy="2371090"/>
            </a:xfrm>
            <a:prstGeom prst="rect">
              <a:avLst/>
            </a:prstGeom>
          </p:spPr>
        </p:pic>
        <p:sp>
          <p:nvSpPr>
            <p:cNvPr id="17" name="Rectangle 16">
              <a:extLst>
                <a:ext uri="{FF2B5EF4-FFF2-40B4-BE49-F238E27FC236}">
                  <a16:creationId xmlns:a16="http://schemas.microsoft.com/office/drawing/2014/main" id="{9CF11A5C-3F58-4D37-B877-4EDBEAC77AB8}"/>
                </a:ext>
              </a:extLst>
            </p:cNvPr>
            <p:cNvSpPr/>
            <p:nvPr/>
          </p:nvSpPr>
          <p:spPr>
            <a:xfrm rot="10800000">
              <a:off x="7474032" y="320"/>
              <a:ext cx="1677002" cy="2367282"/>
            </a:xfrm>
            <a:prstGeom prst="rect">
              <a:avLst/>
            </a:prstGeom>
            <a:gradFill flip="none" rotWithShape="1">
              <a:gsLst>
                <a:gs pos="0">
                  <a:schemeClr val="tx1">
                    <a:alpha val="0"/>
                  </a:schemeClr>
                </a:gs>
                <a:gs pos="63000">
                  <a:schemeClr val="tx1">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DF00B6-F62F-42E5-9DDE-078CAB1E52A8}"/>
                </a:ext>
              </a:extLst>
            </p:cNvPr>
            <p:cNvSpPr/>
            <p:nvPr/>
          </p:nvSpPr>
          <p:spPr>
            <a:xfrm>
              <a:off x="7471530" y="-6704"/>
              <a:ext cx="1673762" cy="2367282"/>
            </a:xfrm>
            <a:prstGeom prst="rect">
              <a:avLst/>
            </a:prstGeom>
            <a:gradFill flip="none" rotWithShape="1">
              <a:gsLst>
                <a:gs pos="0">
                  <a:schemeClr val="tx1">
                    <a:alpha val="0"/>
                  </a:schemeClr>
                </a:gs>
                <a:gs pos="53000">
                  <a:schemeClr val="tx1">
                    <a:alpha val="0"/>
                  </a:schemeClr>
                </a:gs>
                <a:gs pos="93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B73CC8A-F070-4453-BB6D-A45FA46200F8}"/>
                </a:ext>
              </a:extLst>
            </p:cNvPr>
            <p:cNvSpPr/>
            <p:nvPr/>
          </p:nvSpPr>
          <p:spPr>
            <a:xfrm>
              <a:off x="7469911" y="-6704"/>
              <a:ext cx="1677000" cy="2382780"/>
            </a:xfrm>
            <a:prstGeom prst="rect">
              <a:avLst/>
            </a:prstGeom>
            <a:gradFill flip="none" rotWithShape="1">
              <a:gsLst>
                <a:gs pos="0">
                  <a:schemeClr val="tx1">
                    <a:alpha val="0"/>
                  </a:schemeClr>
                </a:gs>
                <a:gs pos="71000">
                  <a:schemeClr val="tx1">
                    <a:alpha val="2500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3503E2-82ED-4956-8AA4-8E17F76CF3C1}"/>
                </a:ext>
              </a:extLst>
            </p:cNvPr>
            <p:cNvSpPr/>
            <p:nvPr/>
          </p:nvSpPr>
          <p:spPr>
            <a:xfrm>
              <a:off x="7473149" y="-1094"/>
              <a:ext cx="1673762" cy="2367282"/>
            </a:xfrm>
            <a:prstGeom prst="rect">
              <a:avLst/>
            </a:prstGeom>
            <a:gradFill flip="none" rotWithShape="1">
              <a:gsLst>
                <a:gs pos="0">
                  <a:schemeClr val="tx1">
                    <a:alpha val="0"/>
                  </a:schemeClr>
                </a:gs>
                <a:gs pos="80000">
                  <a:schemeClr val="tx1">
                    <a:alpha val="25000"/>
                  </a:schemeClr>
                </a:gs>
                <a:gs pos="10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28A4D0-4288-4446-AB89-6C006BAA01FC}"/>
                </a:ext>
              </a:extLst>
            </p:cNvPr>
            <p:cNvSpPr/>
            <p:nvPr/>
          </p:nvSpPr>
          <p:spPr>
            <a:xfrm>
              <a:off x="7615609" y="-8154"/>
              <a:ext cx="1528386" cy="2367282"/>
            </a:xfrm>
            <a:prstGeom prst="rect">
              <a:avLst/>
            </a:prstGeom>
            <a:gradFill flip="none" rotWithShape="1">
              <a:gsLst>
                <a:gs pos="31000">
                  <a:schemeClr val="tx1">
                    <a:alpha val="0"/>
                  </a:schemeClr>
                </a:gs>
                <a:gs pos="77000">
                  <a:schemeClr val="tx1">
                    <a:alpha val="0"/>
                  </a:schemeClr>
                </a:gs>
                <a:gs pos="100000">
                  <a:schemeClr val="tx1"/>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79D4DA-85FC-4B8E-9AB4-F19EE8A572E5}"/>
                </a:ext>
              </a:extLst>
            </p:cNvPr>
            <p:cNvSpPr/>
            <p:nvPr/>
          </p:nvSpPr>
          <p:spPr>
            <a:xfrm>
              <a:off x="7610774" y="639"/>
              <a:ext cx="1528386" cy="2367282"/>
            </a:xfrm>
            <a:prstGeom prst="rect">
              <a:avLst/>
            </a:prstGeom>
            <a:gradFill flip="none" rotWithShape="1">
              <a:gsLst>
                <a:gs pos="31000">
                  <a:schemeClr val="tx1">
                    <a:alpha val="0"/>
                  </a:schemeClr>
                </a:gs>
                <a:gs pos="77000">
                  <a:schemeClr val="tx1">
                    <a:alpha val="0"/>
                  </a:schemeClr>
                </a:gs>
                <a:gs pos="100000">
                  <a:schemeClr val="tx1"/>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FF6AC0ED-E6AE-4D1D-9BC3-93BFBDFE8C12}"/>
              </a:ext>
            </a:extLst>
          </p:cNvPr>
          <p:cNvGrpSpPr/>
          <p:nvPr/>
        </p:nvGrpSpPr>
        <p:grpSpPr>
          <a:xfrm>
            <a:off x="7116576" y="2282210"/>
            <a:ext cx="1817112" cy="2470350"/>
            <a:chOff x="7116576" y="2282210"/>
            <a:chExt cx="1817112" cy="2470350"/>
          </a:xfrm>
        </p:grpSpPr>
        <p:pic>
          <p:nvPicPr>
            <p:cNvPr id="10" name="Picture 9" descr="A person sitting on a couch&#10;&#10;Description automatically generated">
              <a:extLst>
                <a:ext uri="{FF2B5EF4-FFF2-40B4-BE49-F238E27FC236}">
                  <a16:creationId xmlns:a16="http://schemas.microsoft.com/office/drawing/2014/main" id="{B6414905-E44F-40A9-9B61-BF9704546F7F}"/>
                </a:ext>
              </a:extLst>
            </p:cNvPr>
            <p:cNvPicPr>
              <a:picLocks noChangeAspect="1"/>
            </p:cNvPicPr>
            <p:nvPr/>
          </p:nvPicPr>
          <p:blipFill rotWithShape="1">
            <a:blip r:embed="rId5" cstate="email">
              <a:grayscl/>
              <a:extLst>
                <a:ext uri="{28A0092B-C50C-407E-A947-70E740481C1C}">
                  <a14:useLocalDpi xmlns:a14="http://schemas.microsoft.com/office/drawing/2010/main"/>
                </a:ext>
              </a:extLst>
            </a:blip>
            <a:srcRect l="32584" r="32901" b="13468"/>
            <a:stretch/>
          </p:blipFill>
          <p:spPr>
            <a:xfrm>
              <a:off x="7250399" y="2381062"/>
              <a:ext cx="1678652" cy="2367281"/>
            </a:xfrm>
            <a:prstGeom prst="rect">
              <a:avLst/>
            </a:prstGeom>
          </p:spPr>
        </p:pic>
        <p:sp>
          <p:nvSpPr>
            <p:cNvPr id="26" name="Rectangle 25">
              <a:extLst>
                <a:ext uri="{FF2B5EF4-FFF2-40B4-BE49-F238E27FC236}">
                  <a16:creationId xmlns:a16="http://schemas.microsoft.com/office/drawing/2014/main" id="{190AA14A-FC9E-47D8-83FB-C6CE09D2704E}"/>
                </a:ext>
              </a:extLst>
            </p:cNvPr>
            <p:cNvSpPr/>
            <p:nvPr/>
          </p:nvSpPr>
          <p:spPr>
            <a:xfrm>
              <a:off x="7251192" y="2377440"/>
              <a:ext cx="1682496" cy="2368296"/>
            </a:xfrm>
            <a:prstGeom prst="rect">
              <a:avLst/>
            </a:prstGeom>
            <a:gradFill flip="none" rotWithShape="1">
              <a:gsLst>
                <a:gs pos="0">
                  <a:schemeClr val="tx1">
                    <a:alpha val="0"/>
                  </a:schemeClr>
                </a:gs>
                <a:gs pos="72000">
                  <a:schemeClr val="tx1">
                    <a:alpha val="0"/>
                  </a:schemeClr>
                </a:gs>
                <a:gs pos="93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22BF91E-92A9-4E74-AFC7-87BEBFD8EF28}"/>
                </a:ext>
              </a:extLst>
            </p:cNvPr>
            <p:cNvSpPr/>
            <p:nvPr/>
          </p:nvSpPr>
          <p:spPr>
            <a:xfrm>
              <a:off x="7251192" y="2384264"/>
              <a:ext cx="1678653" cy="2368296"/>
            </a:xfrm>
            <a:prstGeom prst="rect">
              <a:avLst/>
            </a:prstGeom>
            <a:gradFill flip="none" rotWithShape="1">
              <a:gsLst>
                <a:gs pos="0">
                  <a:schemeClr val="tx1">
                    <a:alpha val="0"/>
                  </a:schemeClr>
                </a:gs>
                <a:gs pos="54000">
                  <a:srgbClr val="000000">
                    <a:alpha val="0"/>
                  </a:srgbClr>
                </a:gs>
                <a:gs pos="72000">
                  <a:schemeClr val="tx1">
                    <a:alpha val="25000"/>
                  </a:schemeClr>
                </a:gs>
                <a:gs pos="95000">
                  <a:schemeClr val="tx1"/>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67DBEA6-B324-432B-9D7C-A34FE3746575}"/>
                </a:ext>
              </a:extLst>
            </p:cNvPr>
            <p:cNvSpPr/>
            <p:nvPr/>
          </p:nvSpPr>
          <p:spPr>
            <a:xfrm>
              <a:off x="7251192" y="2384264"/>
              <a:ext cx="1682496" cy="2368296"/>
            </a:xfrm>
            <a:prstGeom prst="rect">
              <a:avLst/>
            </a:prstGeom>
            <a:gradFill flip="none" rotWithShape="1">
              <a:gsLst>
                <a:gs pos="0">
                  <a:schemeClr val="tx1">
                    <a:alpha val="0"/>
                  </a:schemeClr>
                </a:gs>
                <a:gs pos="69000">
                  <a:schemeClr val="tx1">
                    <a:alpha val="0"/>
                  </a:schemeClr>
                </a:gs>
                <a:gs pos="92000">
                  <a:schemeClr val="tx1"/>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A911511-B14E-4A15-BDAF-B3E45A913ABC}"/>
                </a:ext>
              </a:extLst>
            </p:cNvPr>
            <p:cNvSpPr/>
            <p:nvPr/>
          </p:nvSpPr>
          <p:spPr>
            <a:xfrm>
              <a:off x="7251192" y="2384264"/>
              <a:ext cx="1682496" cy="2368296"/>
            </a:xfrm>
            <a:prstGeom prst="rect">
              <a:avLst/>
            </a:prstGeom>
            <a:gradFill flip="none" rotWithShape="1">
              <a:gsLst>
                <a:gs pos="0">
                  <a:schemeClr val="tx1">
                    <a:alpha val="0"/>
                  </a:schemeClr>
                </a:gs>
                <a:gs pos="70000">
                  <a:schemeClr val="tx1">
                    <a:alpha val="0"/>
                  </a:schemeClr>
                </a:gs>
                <a:gs pos="100000">
                  <a:schemeClr val="tx1"/>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4C6FEAD-4B18-494C-A7D6-69DB800BB59E}"/>
                </a:ext>
              </a:extLst>
            </p:cNvPr>
            <p:cNvSpPr/>
            <p:nvPr/>
          </p:nvSpPr>
          <p:spPr>
            <a:xfrm rot="10800000">
              <a:off x="7251192" y="2377440"/>
              <a:ext cx="1682496" cy="2368591"/>
            </a:xfrm>
            <a:prstGeom prst="rect">
              <a:avLst/>
            </a:prstGeom>
            <a:gradFill flip="none" rotWithShape="1">
              <a:gsLst>
                <a:gs pos="0">
                  <a:schemeClr val="tx1">
                    <a:alpha val="0"/>
                  </a:schemeClr>
                </a:gs>
                <a:gs pos="69000">
                  <a:srgbClr val="000000">
                    <a:alpha val="0"/>
                  </a:srgbClr>
                </a:gs>
                <a:gs pos="95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9B2CE6F-23BB-45CD-A943-AC533F4687DE}"/>
                </a:ext>
              </a:extLst>
            </p:cNvPr>
            <p:cNvSpPr/>
            <p:nvPr/>
          </p:nvSpPr>
          <p:spPr>
            <a:xfrm rot="10800000">
              <a:off x="7251192" y="2384264"/>
              <a:ext cx="1682496" cy="2368296"/>
            </a:xfrm>
            <a:prstGeom prst="rect">
              <a:avLst/>
            </a:prstGeom>
            <a:gradFill flip="none" rotWithShape="1">
              <a:gsLst>
                <a:gs pos="0">
                  <a:schemeClr val="tx1">
                    <a:alpha val="0"/>
                  </a:schemeClr>
                </a:gs>
                <a:gs pos="69000">
                  <a:schemeClr val="tx1">
                    <a:alpha val="0"/>
                  </a:schemeClr>
                </a:gs>
                <a:gs pos="100000">
                  <a:schemeClr val="tx1"/>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6A1F183-88FC-4C21-807B-78676B2C83F2}"/>
                </a:ext>
              </a:extLst>
            </p:cNvPr>
            <p:cNvSpPr/>
            <p:nvPr/>
          </p:nvSpPr>
          <p:spPr>
            <a:xfrm rot="20192722">
              <a:off x="7116576" y="2391100"/>
              <a:ext cx="1682496" cy="768960"/>
            </a:xfrm>
            <a:prstGeom prst="rect">
              <a:avLst/>
            </a:prstGeom>
            <a:gradFill flip="none" rotWithShape="1">
              <a:gsLst>
                <a:gs pos="0">
                  <a:schemeClr val="tx1">
                    <a:alpha val="0"/>
                  </a:schemeClr>
                </a:gs>
                <a:gs pos="70000">
                  <a:schemeClr val="tx1">
                    <a:alpha val="0"/>
                  </a:schemeClr>
                </a:gs>
                <a:gs pos="95000">
                  <a:schemeClr val="tx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B6E8A86-FD59-4161-92A2-0A8418E0B184}"/>
                </a:ext>
              </a:extLst>
            </p:cNvPr>
            <p:cNvSpPr/>
            <p:nvPr/>
          </p:nvSpPr>
          <p:spPr>
            <a:xfrm>
              <a:off x="7207462" y="2282210"/>
              <a:ext cx="1682496" cy="768960"/>
            </a:xfrm>
            <a:prstGeom prst="rect">
              <a:avLst/>
            </a:prstGeom>
            <a:gradFill flip="none" rotWithShape="1">
              <a:gsLst>
                <a:gs pos="0">
                  <a:schemeClr val="tx1">
                    <a:alpha val="0"/>
                  </a:schemeClr>
                </a:gs>
                <a:gs pos="70000">
                  <a:schemeClr val="tx1">
                    <a:alpha val="0"/>
                  </a:schemeClr>
                </a:gs>
                <a:gs pos="95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pic>
        <p:nvPicPr>
          <p:cNvPr id="11" name="Google Shape;187;p33">
            <a:extLst>
              <a:ext uri="{FF2B5EF4-FFF2-40B4-BE49-F238E27FC236}">
                <a16:creationId xmlns:a16="http://schemas.microsoft.com/office/drawing/2014/main" id="{60181748-1AAF-4079-86C4-E7E2C0B4B782}"/>
              </a:ext>
            </a:extLst>
          </p:cNvPr>
          <p:cNvPicPr preferRelativeResize="0">
            <a:picLocks noChangeAspect="1"/>
          </p:cNvPicPr>
          <p:nvPr/>
        </p:nvPicPr>
        <p:blipFill rotWithShape="1">
          <a:blip r:embed="rId3" cstate="email">
            <a:alphaModFix/>
            <a:grayscl/>
            <a:extLst>
              <a:ext uri="{28A0092B-C50C-407E-A947-70E740481C1C}">
                <a14:useLocalDpi xmlns:a14="http://schemas.microsoft.com/office/drawing/2010/main"/>
              </a:ext>
            </a:extLst>
          </a:blip>
          <a:srcRect l="1" t="3763" r="132"/>
          <a:stretch/>
        </p:blipFill>
        <p:spPr>
          <a:xfrm>
            <a:off x="0" y="0"/>
            <a:ext cx="7507003" cy="5143500"/>
          </a:xfrm>
          <a:prstGeom prst="rect">
            <a:avLst/>
          </a:prstGeom>
          <a:noFill/>
          <a:ln>
            <a:noFill/>
          </a:ln>
        </p:spPr>
      </p:pic>
      <p:sp>
        <p:nvSpPr>
          <p:cNvPr id="10" name="Rectangle 9">
            <a:extLst>
              <a:ext uri="{FF2B5EF4-FFF2-40B4-BE49-F238E27FC236}">
                <a16:creationId xmlns:a16="http://schemas.microsoft.com/office/drawing/2014/main" id="{303311D7-D28D-429E-BB21-1598275ACD34}"/>
              </a:ext>
            </a:extLst>
          </p:cNvPr>
          <p:cNvSpPr/>
          <p:nvPr/>
        </p:nvSpPr>
        <p:spPr>
          <a:xfrm rot="10800000">
            <a:off x="0" y="0"/>
            <a:ext cx="9143997" cy="5143500"/>
          </a:xfrm>
          <a:prstGeom prst="rect">
            <a:avLst/>
          </a:prstGeom>
          <a:gradFill flip="none" rotWithShape="1">
            <a:gsLst>
              <a:gs pos="62000">
                <a:srgbClr val="CCCCCC">
                  <a:alpha val="90000"/>
                </a:srgbClr>
              </a:gs>
              <a:gs pos="100000">
                <a:srgbClr val="CCCCCC">
                  <a:alpha val="25000"/>
                </a:srgbClr>
              </a:gs>
              <a:gs pos="0">
                <a:srgbClr val="CCCC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41;p13">
            <a:extLst>
              <a:ext uri="{FF2B5EF4-FFF2-40B4-BE49-F238E27FC236}">
                <a16:creationId xmlns:a16="http://schemas.microsoft.com/office/drawing/2014/main" id="{B25DCFE2-B37A-478A-882A-2E4A230DDD95}"/>
              </a:ext>
            </a:extLst>
          </p:cNvPr>
          <p:cNvSpPr txBox="1"/>
          <p:nvPr/>
        </p:nvSpPr>
        <p:spPr>
          <a:xfrm>
            <a:off x="3192330" y="366753"/>
            <a:ext cx="5477020"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Opioid Use Disorder in Pregnancy</a:t>
            </a:r>
          </a:p>
        </p:txBody>
      </p:sp>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10</a:t>
            </a:fld>
            <a:endParaRPr lang="en-US">
              <a:solidFill>
                <a:srgbClr val="099BAF"/>
              </a:solidFill>
              <a:latin typeface="Montserrat" panose="00000500000000000000" pitchFamily="2" charset="0"/>
            </a:endParaRPr>
          </a:p>
        </p:txBody>
      </p:sp>
      <p:cxnSp>
        <p:nvCxnSpPr>
          <p:cNvPr id="4" name="Straight Connector 11">
            <a:extLst>
              <a:ext uri="{FF2B5EF4-FFF2-40B4-BE49-F238E27FC236}">
                <a16:creationId xmlns:a16="http://schemas.microsoft.com/office/drawing/2014/main" id="{53015684-975D-489D-9091-6602EB99AEFA}"/>
              </a:ext>
            </a:extLst>
          </p:cNvPr>
          <p:cNvCxnSpPr>
            <a:cxnSpLocks/>
          </p:cNvCxnSpPr>
          <p:nvPr/>
        </p:nvCxnSpPr>
        <p:spPr>
          <a:xfrm>
            <a:off x="3310015" y="1020491"/>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2" name="Google Shape;299;p34">
            <a:extLst>
              <a:ext uri="{FF2B5EF4-FFF2-40B4-BE49-F238E27FC236}">
                <a16:creationId xmlns:a16="http://schemas.microsoft.com/office/drawing/2014/main" id="{D37FEA56-4C5D-4D43-8B63-429C73A13469}"/>
              </a:ext>
            </a:extLst>
          </p:cNvPr>
          <p:cNvSpPr txBox="1">
            <a:spLocks/>
          </p:cNvSpPr>
          <p:nvPr/>
        </p:nvSpPr>
        <p:spPr>
          <a:xfrm>
            <a:off x="3192330" y="1314476"/>
            <a:ext cx="5169894" cy="3340441"/>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ea typeface="Times New Roman"/>
                <a:cs typeface="Times New Roman"/>
                <a:sym typeface="Times New Roman"/>
              </a:rPr>
              <a:t>The American College of Obstetrics and Gynecology (ACOG) recommends:</a:t>
            </a:r>
          </a:p>
          <a:p>
            <a:pPr marL="647700" lvl="1" indent="-285750">
              <a:buClr>
                <a:srgbClr val="1A547A"/>
              </a:buClr>
              <a:buSzPct val="80000"/>
              <a:buFont typeface="Montserrat" panose="00000500000000000000" pitchFamily="2" charset="0"/>
              <a:buChar char="O"/>
            </a:pPr>
            <a:r>
              <a:rPr lang="en-US" sz="1500" dirty="0">
                <a:solidFill>
                  <a:srgbClr val="1A547A"/>
                </a:solidFill>
                <a:latin typeface="Montserrat" panose="00000500000000000000" pitchFamily="2" charset="0"/>
                <a:cs typeface="Times New Roman"/>
                <a:sym typeface="Times New Roman"/>
              </a:rPr>
              <a:t>Screening for substance use as part of comprehensive obstetric care</a:t>
            </a:r>
          </a:p>
          <a:p>
            <a:pPr marL="647700" lvl="1" indent="-285750">
              <a:buClr>
                <a:srgbClr val="1A547A"/>
              </a:buClr>
              <a:buSzPct val="80000"/>
              <a:buFont typeface="Montserrat" panose="00000500000000000000" pitchFamily="2" charset="0"/>
              <a:buChar char="O"/>
            </a:pPr>
            <a:r>
              <a:rPr lang="en-US" sz="1500" dirty="0">
                <a:solidFill>
                  <a:srgbClr val="1A547A"/>
                </a:solidFill>
                <a:latin typeface="Montserrat" panose="00000500000000000000" pitchFamily="2" charset="0"/>
                <a:cs typeface="Times New Roman"/>
                <a:sym typeface="Times New Roman"/>
              </a:rPr>
              <a:t>Opioid agonist pharmacotherapy for patients with OUD over medically supervised withdrawal</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Do NOT delay treatment of patients with OUD from the ED.</a:t>
            </a:r>
            <a:endParaRPr lang="en-US" sz="1800" dirty="0">
              <a:solidFill>
                <a:srgbClr val="1A547A"/>
              </a:solidFill>
              <a:latin typeface="Montserrat" panose="00000500000000000000" pitchFamily="2" charset="0"/>
            </a:endParaRPr>
          </a:p>
        </p:txBody>
      </p:sp>
      <p:sp>
        <p:nvSpPr>
          <p:cNvPr id="13" name="TextBox 12">
            <a:extLst>
              <a:ext uri="{FF2B5EF4-FFF2-40B4-BE49-F238E27FC236}">
                <a16:creationId xmlns:a16="http://schemas.microsoft.com/office/drawing/2014/main" id="{3F131365-647D-40BB-8F18-65C9D00268F9}"/>
              </a:ext>
            </a:extLst>
          </p:cNvPr>
          <p:cNvSpPr txBox="1"/>
          <p:nvPr/>
        </p:nvSpPr>
        <p:spPr>
          <a:xfrm>
            <a:off x="248841" y="4800133"/>
            <a:ext cx="937786" cy="230832"/>
          </a:xfrm>
          <a:prstGeom prst="rect">
            <a:avLst/>
          </a:prstGeom>
          <a:noFill/>
        </p:spPr>
        <p:txBody>
          <a:bodyPr wrap="square" rtlCol="0">
            <a:spAutoFit/>
          </a:bodyPr>
          <a:lstStyle/>
          <a:p>
            <a:r>
              <a:rPr lang="en-US" sz="900" dirty="0">
                <a:solidFill>
                  <a:srgbClr val="023649"/>
                </a:solidFill>
                <a:latin typeface="Montserrat" panose="00000500000000000000"/>
              </a:rPr>
              <a:t>ACOG. 2017.</a:t>
            </a:r>
          </a:p>
        </p:txBody>
      </p:sp>
    </p:spTree>
    <p:extLst>
      <p:ext uri="{BB962C8B-B14F-4D97-AF65-F5344CB8AC3E}">
        <p14:creationId xmlns:p14="http://schemas.microsoft.com/office/powerpoint/2010/main" val="319826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6" descr="Imagen que contiene exterior, montaña, nieve, hombre&#10;&#10;Descripción generada automáticamente">
            <a:extLst>
              <a:ext uri="{FF2B5EF4-FFF2-40B4-BE49-F238E27FC236}">
                <a16:creationId xmlns:a16="http://schemas.microsoft.com/office/drawing/2014/main" id="{8F00055F-3B22-4C4A-89DF-8912CFB93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10" name="Google Shape;41;p13">
            <a:extLst>
              <a:ext uri="{FF2B5EF4-FFF2-40B4-BE49-F238E27FC236}">
                <a16:creationId xmlns:a16="http://schemas.microsoft.com/office/drawing/2014/main" id="{A1C52AB5-C213-48DE-8130-09F3EC0A1731}"/>
              </a:ext>
            </a:extLst>
          </p:cNvPr>
          <p:cNvSpPr txBox="1"/>
          <p:nvPr/>
        </p:nvSpPr>
        <p:spPr>
          <a:xfrm>
            <a:off x="642936" y="377014"/>
            <a:ext cx="765810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Benefits of Opioid Agonist Treatment OUD for Pregnant Patients</a:t>
            </a:r>
          </a:p>
        </p:txBody>
      </p:sp>
      <p:cxnSp>
        <p:nvCxnSpPr>
          <p:cNvPr id="11" name="Straight Connector 11">
            <a:extLst>
              <a:ext uri="{FF2B5EF4-FFF2-40B4-BE49-F238E27FC236}">
                <a16:creationId xmlns:a16="http://schemas.microsoft.com/office/drawing/2014/main" id="{7BD1AC45-D8E0-43AB-B954-F0E46C428B90}"/>
              </a:ext>
            </a:extLst>
          </p:cNvPr>
          <p:cNvCxnSpPr>
            <a:cxnSpLocks/>
          </p:cNvCxnSpPr>
          <p:nvPr/>
        </p:nvCxnSpPr>
        <p:spPr>
          <a:xfrm>
            <a:off x="724903" y="1213444"/>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3" name="Google Shape;299;p34">
            <a:extLst>
              <a:ext uri="{FF2B5EF4-FFF2-40B4-BE49-F238E27FC236}">
                <a16:creationId xmlns:a16="http://schemas.microsoft.com/office/drawing/2014/main" id="{65D63354-912F-4882-92F8-31C0C36A5F77}"/>
              </a:ext>
            </a:extLst>
          </p:cNvPr>
          <p:cNvSpPr txBox="1">
            <a:spLocks/>
          </p:cNvSpPr>
          <p:nvPr/>
        </p:nvSpPr>
        <p:spPr>
          <a:xfrm>
            <a:off x="642936" y="1419624"/>
            <a:ext cx="7800977" cy="2929012"/>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cs typeface="Times New Roman"/>
                <a:sym typeface="Times New Roman"/>
              </a:rPr>
              <a:t>There is a clear benefit to opioid agonist therapy in patients with intravenous and/or heroin use due to an increased risk of relapse.</a:t>
            </a:r>
          </a:p>
          <a:p>
            <a:pPr marL="647700" lvl="1" indent="-285750">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cs typeface="Times New Roman"/>
                <a:sym typeface="Times New Roman"/>
              </a:rPr>
              <a:t>41% to 95% of patients relapsed or converted to methadone if opioid agonist therapy is discontinued.</a:t>
            </a:r>
          </a:p>
          <a:p>
            <a:pPr marL="647700" lvl="1" indent="-285750">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cs typeface="Times New Roman"/>
                <a:sym typeface="Times New Roman"/>
              </a:rPr>
              <a:t>Discontinuation of agonist therapy is associated with poor obstetric outcomes related to relapse.</a:t>
            </a:r>
          </a:p>
          <a:p>
            <a:pPr marL="647700" lvl="1" indent="-285750">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cs typeface="Times New Roman"/>
                <a:sym typeface="Times New Roman"/>
              </a:rPr>
              <a:t>Patients have longer retention in treatment rates, have higher attendance at obstetric care visits, and are more likely to deliver in a hospital.</a:t>
            </a:r>
            <a:endParaRPr lang="en" sz="1200" dirty="0">
              <a:solidFill>
                <a:srgbClr val="1A547A"/>
              </a:solidFill>
              <a:latin typeface="Montserrat" panose="00000500000000000000" pitchFamily="2" charset="0"/>
              <a:cs typeface="Times New Roman"/>
              <a:sym typeface="Times New Roman"/>
            </a:endParaRPr>
          </a:p>
          <a:p>
            <a:pPr marL="304800" indent="-285750">
              <a:buClr>
                <a:srgbClr val="1A547A"/>
              </a:buClr>
              <a:buSzPct val="80000"/>
              <a:buFont typeface="Montserrat" panose="00000500000000000000" pitchFamily="2" charset="0"/>
              <a:buChar char="O"/>
            </a:pPr>
            <a:r>
              <a:rPr lang="en" sz="1600" dirty="0">
                <a:solidFill>
                  <a:srgbClr val="1A547A"/>
                </a:solidFill>
                <a:latin typeface="Montserrat" panose="00000500000000000000" pitchFamily="2" charset="0"/>
                <a:cs typeface="Times New Roman"/>
                <a:sym typeface="Times New Roman"/>
              </a:rPr>
              <a:t>Studies about opioid agonist therapy compared to medication-assisted withdrawal for pregnant patients using non-intravenous prescriptions are less clear.</a:t>
            </a:r>
          </a:p>
          <a:p>
            <a:pPr marL="304800" indent="-285750">
              <a:buClr>
                <a:srgbClr val="1A547A"/>
              </a:buClr>
              <a:buSzPct val="80000"/>
              <a:buFont typeface="Montserrat" panose="00000500000000000000" pitchFamily="2" charset="0"/>
              <a:buChar char="O"/>
            </a:pPr>
            <a:r>
              <a:rPr lang="en" sz="1600" dirty="0">
                <a:solidFill>
                  <a:srgbClr val="1A547A"/>
                </a:solidFill>
                <a:latin typeface="Montserrat" panose="00000500000000000000" pitchFamily="2" charset="0"/>
                <a:cs typeface="Times New Roman"/>
                <a:sym typeface="Times New Roman"/>
              </a:rPr>
              <a:t>The recommendation is opioid agonist therapy.</a:t>
            </a:r>
          </a:p>
          <a:p>
            <a:pPr marL="304800" indent="-285750">
              <a:buClr>
                <a:srgbClr val="1A547A"/>
              </a:buClr>
              <a:buSzPct val="80000"/>
              <a:buFont typeface="Montserrat" panose="00000500000000000000" pitchFamily="2" charset="0"/>
              <a:buChar char="O"/>
            </a:pPr>
            <a:r>
              <a:rPr lang="en" sz="1600" dirty="0">
                <a:solidFill>
                  <a:srgbClr val="1A547A"/>
                </a:solidFill>
                <a:latin typeface="Montserrat" panose="00000500000000000000" pitchFamily="2" charset="0"/>
                <a:cs typeface="Times New Roman"/>
                <a:sym typeface="Times New Roman"/>
              </a:rPr>
              <a:t>Discuss the risks and benefits of each option with patients and allow for individualized treatment plans.</a:t>
            </a:r>
          </a:p>
        </p:txBody>
      </p:sp>
      <p:sp>
        <p:nvSpPr>
          <p:cNvPr id="6" name="Slide Number Placeholder 2">
            <a:extLst>
              <a:ext uri="{FF2B5EF4-FFF2-40B4-BE49-F238E27FC236}">
                <a16:creationId xmlns:a16="http://schemas.microsoft.com/office/drawing/2014/main" id="{2E7B76B3-E12A-4038-8EAF-EBF495E7B316}"/>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11</a:t>
            </a:fld>
            <a:endParaRPr lang="en-US" dirty="0">
              <a:solidFill>
                <a:srgbClr val="108C96"/>
              </a:solidFill>
              <a:latin typeface="Montserrat" panose="00000500000000000000" pitchFamily="2" charset="0"/>
            </a:endParaRPr>
          </a:p>
        </p:txBody>
      </p:sp>
      <p:sp>
        <p:nvSpPr>
          <p:cNvPr id="7" name="TextBox 6">
            <a:extLst>
              <a:ext uri="{FF2B5EF4-FFF2-40B4-BE49-F238E27FC236}">
                <a16:creationId xmlns:a16="http://schemas.microsoft.com/office/drawing/2014/main" id="{D6C057BE-B60A-44AC-9DEA-E470D48F1AA4}"/>
              </a:ext>
            </a:extLst>
          </p:cNvPr>
          <p:cNvSpPr txBox="1"/>
          <p:nvPr/>
        </p:nvSpPr>
        <p:spPr>
          <a:xfrm>
            <a:off x="248840" y="4800133"/>
            <a:ext cx="2043113" cy="230832"/>
          </a:xfrm>
          <a:prstGeom prst="rect">
            <a:avLst/>
          </a:prstGeom>
          <a:noFill/>
        </p:spPr>
        <p:txBody>
          <a:bodyPr wrap="square" rtlCol="0">
            <a:spAutoFit/>
          </a:bodyPr>
          <a:lstStyle/>
          <a:p>
            <a:r>
              <a:rPr lang="en-US" sz="900" dirty="0">
                <a:solidFill>
                  <a:srgbClr val="108C96"/>
                </a:solidFill>
                <a:latin typeface="Montserrat" panose="00000500000000000000"/>
              </a:rPr>
              <a:t>Boyars, et al. 2018.</a:t>
            </a:r>
          </a:p>
        </p:txBody>
      </p:sp>
    </p:spTree>
    <p:extLst>
      <p:ext uri="{BB962C8B-B14F-4D97-AF65-F5344CB8AC3E}">
        <p14:creationId xmlns:p14="http://schemas.microsoft.com/office/powerpoint/2010/main" val="271160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6D60F-12C4-4DAE-A04C-A735BD1FC7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59"/>
          <a:stretch/>
        </p:blipFill>
        <p:spPr>
          <a:xfrm>
            <a:off x="1337302" y="1"/>
            <a:ext cx="7806699" cy="5143500"/>
          </a:xfrm>
          <a:prstGeom prst="rect">
            <a:avLst/>
          </a:prstGeom>
        </p:spPr>
      </p:pic>
      <p:sp>
        <p:nvSpPr>
          <p:cNvPr id="10" name="Rectangle 9">
            <a:extLst>
              <a:ext uri="{FF2B5EF4-FFF2-40B4-BE49-F238E27FC236}">
                <a16:creationId xmlns:a16="http://schemas.microsoft.com/office/drawing/2014/main" id="{177FB7A8-01AB-4439-A411-5FB7C54D9F17}"/>
              </a:ext>
            </a:extLst>
          </p:cNvPr>
          <p:cNvSpPr/>
          <p:nvPr/>
        </p:nvSpPr>
        <p:spPr>
          <a:xfrm>
            <a:off x="1157289" y="18"/>
            <a:ext cx="7986712" cy="5143482"/>
          </a:xfrm>
          <a:prstGeom prst="rect">
            <a:avLst/>
          </a:prstGeom>
          <a:gradFill flip="none" rotWithShape="1">
            <a:gsLst>
              <a:gs pos="19000">
                <a:schemeClr val="bg1"/>
              </a:gs>
              <a:gs pos="51000">
                <a:schemeClr val="bg1">
                  <a:alpha val="90000"/>
                </a:schemeClr>
              </a:gs>
              <a:gs pos="100000">
                <a:schemeClr val="bg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661C0CE7-528C-4414-8217-4244042721DB}"/>
              </a:ext>
            </a:extLst>
          </p:cNvPr>
          <p:cNvSpPr txBox="1"/>
          <p:nvPr/>
        </p:nvSpPr>
        <p:spPr>
          <a:xfrm>
            <a:off x="693611" y="373286"/>
            <a:ext cx="729309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Buprenorphine vs. Methadone for Pregnant Patients with OUD</a:t>
            </a:r>
          </a:p>
        </p:txBody>
      </p:sp>
      <p:cxnSp>
        <p:nvCxnSpPr>
          <p:cNvPr id="7" name="Straight Connector 6">
            <a:extLst>
              <a:ext uri="{FF2B5EF4-FFF2-40B4-BE49-F238E27FC236}">
                <a16:creationId xmlns:a16="http://schemas.microsoft.com/office/drawing/2014/main" id="{5BB15B8D-D141-45CC-8058-380A7F10EDAE}"/>
              </a:ext>
            </a:extLst>
          </p:cNvPr>
          <p:cNvCxnSpPr>
            <a:cxnSpLocks/>
          </p:cNvCxnSpPr>
          <p:nvPr/>
        </p:nvCxnSpPr>
        <p:spPr>
          <a:xfrm>
            <a:off x="801896" y="1248783"/>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BD48854A-253F-4E5E-9A42-AC28437C5CD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12</a:t>
            </a:fld>
            <a:endParaRPr lang="en-US" dirty="0">
              <a:solidFill>
                <a:srgbClr val="099BAF"/>
              </a:solidFill>
              <a:latin typeface="Montserrat" panose="00000500000000000000" pitchFamily="2" charset="0"/>
            </a:endParaRPr>
          </a:p>
        </p:txBody>
      </p:sp>
      <p:sp>
        <p:nvSpPr>
          <p:cNvPr id="8" name="TextBox 7">
            <a:extLst>
              <a:ext uri="{FF2B5EF4-FFF2-40B4-BE49-F238E27FC236}">
                <a16:creationId xmlns:a16="http://schemas.microsoft.com/office/drawing/2014/main" id="{D7FC1E9B-7D07-4439-820F-4ABDACC8D8A2}"/>
              </a:ext>
            </a:extLst>
          </p:cNvPr>
          <p:cNvSpPr txBox="1"/>
          <p:nvPr/>
        </p:nvSpPr>
        <p:spPr>
          <a:xfrm>
            <a:off x="248840" y="4800133"/>
            <a:ext cx="6947697" cy="230832"/>
          </a:xfrm>
          <a:prstGeom prst="rect">
            <a:avLst/>
          </a:prstGeom>
          <a:noFill/>
        </p:spPr>
        <p:txBody>
          <a:bodyPr wrap="square" rtlCol="0">
            <a:spAutoFit/>
          </a:bodyPr>
          <a:lstStyle/>
          <a:p>
            <a:r>
              <a:rPr lang="en-US" sz="900" dirty="0">
                <a:solidFill>
                  <a:srgbClr val="108C96"/>
                </a:solidFill>
                <a:latin typeface="Montserrat" panose="00000500000000000000"/>
              </a:rPr>
              <a:t>Fischer, et al. 1998, 1999.; Jones, et al. 2010.; </a:t>
            </a:r>
            <a:r>
              <a:rPr lang="en-US" sz="900" dirty="0" err="1">
                <a:solidFill>
                  <a:srgbClr val="108C96"/>
                </a:solidFill>
                <a:latin typeface="Montserrat" panose="00000500000000000000"/>
              </a:rPr>
              <a:t>Kakko</a:t>
            </a:r>
            <a:r>
              <a:rPr lang="en-US" sz="900" dirty="0">
                <a:solidFill>
                  <a:srgbClr val="108C96"/>
                </a:solidFill>
                <a:latin typeface="Montserrat" panose="00000500000000000000"/>
              </a:rPr>
              <a:t>, et al. 2008.; Kraft, et al. 2017.</a:t>
            </a:r>
          </a:p>
        </p:txBody>
      </p:sp>
      <p:sp>
        <p:nvSpPr>
          <p:cNvPr id="11" name="Rectángulo: esquinas redondeadas 10">
            <a:extLst>
              <a:ext uri="{FF2B5EF4-FFF2-40B4-BE49-F238E27FC236}">
                <a16:creationId xmlns:a16="http://schemas.microsoft.com/office/drawing/2014/main" id="{9173FE03-A460-4024-AE42-4415CF44EFBA}"/>
              </a:ext>
            </a:extLst>
          </p:cNvPr>
          <p:cNvSpPr/>
          <p:nvPr/>
        </p:nvSpPr>
        <p:spPr>
          <a:xfrm>
            <a:off x="1256427" y="1437911"/>
            <a:ext cx="6550271" cy="3152659"/>
          </a:xfrm>
          <a:prstGeom prst="roundRect">
            <a:avLst>
              <a:gd name="adj" fmla="val 4722"/>
            </a:avLst>
          </a:prstGeom>
          <a:solidFill>
            <a:schemeClr val="bg1"/>
          </a:solidFill>
          <a:ln w="38100">
            <a:solidFill>
              <a:srgbClr val="CFB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aphicFrame>
        <p:nvGraphicFramePr>
          <p:cNvPr id="2" name="Table 3">
            <a:extLst>
              <a:ext uri="{FF2B5EF4-FFF2-40B4-BE49-F238E27FC236}">
                <a16:creationId xmlns:a16="http://schemas.microsoft.com/office/drawing/2014/main" id="{5A3034DA-531C-4484-8C0F-19171B647F67}"/>
              </a:ext>
            </a:extLst>
          </p:cNvPr>
          <p:cNvGraphicFramePr>
            <a:graphicFrameLocks noGrp="1"/>
          </p:cNvGraphicFramePr>
          <p:nvPr>
            <p:extLst>
              <p:ext uri="{D42A27DB-BD31-4B8C-83A1-F6EECF244321}">
                <p14:modId xmlns:p14="http://schemas.microsoft.com/office/powerpoint/2010/main" val="1964401796"/>
              </p:ext>
            </p:extLst>
          </p:nvPr>
        </p:nvGraphicFramePr>
        <p:xfrm>
          <a:off x="1378374" y="1513159"/>
          <a:ext cx="6387252" cy="3022600"/>
        </p:xfrm>
        <a:graphic>
          <a:graphicData uri="http://schemas.openxmlformats.org/drawingml/2006/table">
            <a:tbl>
              <a:tblPr firstRow="1" bandRow="1">
                <a:tableStyleId>{2D5ABB26-0587-4C30-8999-92F81FD0307C}</a:tableStyleId>
              </a:tblPr>
              <a:tblGrid>
                <a:gridCol w="3193626">
                  <a:extLst>
                    <a:ext uri="{9D8B030D-6E8A-4147-A177-3AD203B41FA5}">
                      <a16:colId xmlns:a16="http://schemas.microsoft.com/office/drawing/2014/main" val="2747999991"/>
                    </a:ext>
                  </a:extLst>
                </a:gridCol>
                <a:gridCol w="3193626">
                  <a:extLst>
                    <a:ext uri="{9D8B030D-6E8A-4147-A177-3AD203B41FA5}">
                      <a16:colId xmlns:a16="http://schemas.microsoft.com/office/drawing/2014/main" val="4186152060"/>
                    </a:ext>
                  </a:extLst>
                </a:gridCol>
              </a:tblGrid>
              <a:tr h="370840">
                <a:tc>
                  <a:txBody>
                    <a:bodyPr/>
                    <a:lstStyle/>
                    <a:p>
                      <a:r>
                        <a:rPr lang="en-US" sz="1800" dirty="0">
                          <a:latin typeface="Montserrat" panose="00000500000000000000"/>
                        </a:rPr>
                        <a:t>Buprenorphine (Mono-Product)</a:t>
                      </a:r>
                    </a:p>
                  </a:txBody>
                  <a:tcPr/>
                </a:tc>
                <a:tc>
                  <a:txBody>
                    <a:bodyPr/>
                    <a:lstStyle/>
                    <a:p>
                      <a:r>
                        <a:rPr lang="en-US" sz="1800" dirty="0">
                          <a:latin typeface="Montserrat" panose="00000500000000000000"/>
                        </a:rPr>
                        <a:t>Methadone</a:t>
                      </a:r>
                    </a:p>
                  </a:txBody>
                  <a:tcPr/>
                </a:tc>
                <a:extLst>
                  <a:ext uri="{0D108BD9-81ED-4DB2-BD59-A6C34878D82A}">
                    <a16:rowId xmlns:a16="http://schemas.microsoft.com/office/drawing/2014/main" val="1136122588"/>
                  </a:ext>
                </a:extLst>
              </a:tr>
              <a:tr h="370840">
                <a:tc>
                  <a:txBody>
                    <a:bodyPr/>
                    <a:lstStyle/>
                    <a:p>
                      <a:pPr marL="171450" indent="-171450">
                        <a:buFont typeface="Arial" panose="020B0604020202020204" pitchFamily="34" charset="0"/>
                        <a:buChar char="•"/>
                      </a:pPr>
                      <a:r>
                        <a:rPr lang="en-US" sz="1400" dirty="0">
                          <a:latin typeface="Montserrat" panose="00000500000000000000"/>
                        </a:rPr>
                        <a:t>Same efficacy as methadone</a:t>
                      </a:r>
                    </a:p>
                    <a:p>
                      <a:pPr marL="171450" indent="-171450">
                        <a:buFont typeface="Arial" panose="020B0604020202020204" pitchFamily="34" charset="0"/>
                        <a:buChar char="•"/>
                      </a:pPr>
                      <a:r>
                        <a:rPr lang="en-US" sz="1400" dirty="0">
                          <a:latin typeface="Montserrat" panose="00000500000000000000"/>
                        </a:rPr>
                        <a:t>Same rates of adverse events at methadone</a:t>
                      </a:r>
                    </a:p>
                    <a:p>
                      <a:pPr marL="171450" indent="-171450">
                        <a:buFont typeface="Arial" panose="020B0604020202020204" pitchFamily="34" charset="0"/>
                        <a:buChar char="•"/>
                      </a:pPr>
                      <a:r>
                        <a:rPr lang="en-US" sz="1400" dirty="0">
                          <a:latin typeface="Montserrat" panose="00000500000000000000"/>
                        </a:rPr>
                        <a:t>Lower risk of overdose</a:t>
                      </a:r>
                    </a:p>
                    <a:p>
                      <a:pPr marL="171450" indent="-171450">
                        <a:buFont typeface="Arial" panose="020B0604020202020204" pitchFamily="34" charset="0"/>
                        <a:buChar char="•"/>
                      </a:pPr>
                      <a:r>
                        <a:rPr lang="en-US" sz="1400" dirty="0">
                          <a:latin typeface="Montserrat" panose="00000500000000000000"/>
                        </a:rPr>
                        <a:t>Fewer drug interactions</a:t>
                      </a:r>
                    </a:p>
                    <a:p>
                      <a:pPr marL="171450" indent="-171450">
                        <a:buFont typeface="Arial" panose="020B0604020202020204" pitchFamily="34" charset="0"/>
                        <a:buChar char="•"/>
                      </a:pPr>
                      <a:r>
                        <a:rPr lang="en-US" sz="1400" dirty="0">
                          <a:latin typeface="Montserrat" panose="00000500000000000000"/>
                        </a:rPr>
                        <a:t>Less frequent NAS and milder abstinence symptoms in neonates</a:t>
                      </a:r>
                    </a:p>
                    <a:p>
                      <a:pPr marL="171450" indent="-171450">
                        <a:buFont typeface="Arial" panose="020B0604020202020204" pitchFamily="34" charset="0"/>
                        <a:buChar char="•"/>
                      </a:pPr>
                      <a:r>
                        <a:rPr lang="en-US" sz="1400" dirty="0">
                          <a:latin typeface="Montserrat" panose="00000500000000000000"/>
                        </a:rPr>
                        <a:t>Significantly decreased morphine dose required</a:t>
                      </a:r>
                    </a:p>
                    <a:p>
                      <a:pPr marL="171450" indent="-171450">
                        <a:buFont typeface="Arial" panose="020B0604020202020204" pitchFamily="34" charset="0"/>
                        <a:buChar char="•"/>
                      </a:pPr>
                      <a:r>
                        <a:rPr lang="en-US" sz="1400" dirty="0">
                          <a:latin typeface="Montserrat" panose="00000500000000000000"/>
                        </a:rPr>
                        <a:t>Significantly shorter hospital stay</a:t>
                      </a:r>
                    </a:p>
                    <a:p>
                      <a:pPr marL="171450" indent="-171450">
                        <a:buFont typeface="Arial" panose="020B0604020202020204" pitchFamily="34" charset="0"/>
                        <a:buChar char="•"/>
                      </a:pPr>
                      <a:r>
                        <a:rPr lang="en-US" sz="1400" dirty="0">
                          <a:latin typeface="Montserrat" panose="00000500000000000000"/>
                        </a:rPr>
                        <a:t>Significantly shorter duration of treatment</a:t>
                      </a:r>
                    </a:p>
                  </a:txBody>
                  <a:tcPr/>
                </a:tc>
                <a:tc>
                  <a:txBody>
                    <a:bodyPr/>
                    <a:lstStyle/>
                    <a:p>
                      <a:pPr marL="171450" indent="-171450">
                        <a:buFont typeface="Arial" panose="020B0604020202020204" pitchFamily="34" charset="0"/>
                        <a:buChar char="•"/>
                      </a:pPr>
                      <a:r>
                        <a:rPr lang="en-US" sz="1400" dirty="0">
                          <a:latin typeface="Montserrat" panose="00000500000000000000"/>
                        </a:rPr>
                        <a:t>More structure – better for patients in unstable situations</a:t>
                      </a:r>
                    </a:p>
                    <a:p>
                      <a:pPr marL="171450" indent="-171450">
                        <a:buFont typeface="Arial" panose="020B0604020202020204" pitchFamily="34" charset="0"/>
                        <a:buChar char="•"/>
                      </a:pPr>
                      <a:r>
                        <a:rPr lang="en-US" sz="1400" dirty="0">
                          <a:latin typeface="Montserrat" panose="00000500000000000000"/>
                        </a:rPr>
                        <a:t>Decreased risk of diversion</a:t>
                      </a:r>
                    </a:p>
                    <a:p>
                      <a:pPr marL="171450" indent="-171450">
                        <a:buFont typeface="Arial" panose="020B0604020202020204" pitchFamily="34" charset="0"/>
                        <a:buChar char="•"/>
                      </a:pPr>
                      <a:r>
                        <a:rPr lang="en-US" sz="1400" dirty="0">
                          <a:latin typeface="Montserrat" panose="00000500000000000000"/>
                        </a:rPr>
                        <a:t>More long-term data about outcomes</a:t>
                      </a:r>
                    </a:p>
                  </a:txBody>
                  <a:tcPr/>
                </a:tc>
                <a:extLst>
                  <a:ext uri="{0D108BD9-81ED-4DB2-BD59-A6C34878D82A}">
                    <a16:rowId xmlns:a16="http://schemas.microsoft.com/office/drawing/2014/main" val="19398444"/>
                  </a:ext>
                </a:extLst>
              </a:tr>
            </a:tbl>
          </a:graphicData>
        </a:graphic>
      </p:graphicFrame>
    </p:spTree>
    <p:extLst>
      <p:ext uri="{BB962C8B-B14F-4D97-AF65-F5344CB8AC3E}">
        <p14:creationId xmlns:p14="http://schemas.microsoft.com/office/powerpoint/2010/main" val="372631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12" name="Google Shape;41;p13">
            <a:extLst>
              <a:ext uri="{FF2B5EF4-FFF2-40B4-BE49-F238E27FC236}">
                <a16:creationId xmlns:a16="http://schemas.microsoft.com/office/drawing/2014/main" id="{67A97A10-36C0-49BC-A33F-3E5FEC24180B}"/>
              </a:ext>
            </a:extLst>
          </p:cNvPr>
          <p:cNvSpPr txBox="1"/>
          <p:nvPr/>
        </p:nvSpPr>
        <p:spPr>
          <a:xfrm>
            <a:off x="394530" y="332300"/>
            <a:ext cx="8354939" cy="755022"/>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Comparison of Neonatal Opioid Withdrawal Syndrome: Maternal Methadone vs. Buprenorphine</a:t>
            </a:r>
          </a:p>
        </p:txBody>
      </p:sp>
      <p:cxnSp>
        <p:nvCxnSpPr>
          <p:cNvPr id="13" name="Straight Connector 12">
            <a:extLst>
              <a:ext uri="{FF2B5EF4-FFF2-40B4-BE49-F238E27FC236}">
                <a16:creationId xmlns:a16="http://schemas.microsoft.com/office/drawing/2014/main" id="{B6AD3D3A-7ED3-48FF-B340-D59322492CFC}"/>
              </a:ext>
            </a:extLst>
          </p:cNvPr>
          <p:cNvCxnSpPr>
            <a:cxnSpLocks/>
          </p:cNvCxnSpPr>
          <p:nvPr/>
        </p:nvCxnSpPr>
        <p:spPr>
          <a:xfrm>
            <a:off x="499152" y="1266115"/>
            <a:ext cx="535406" cy="0"/>
          </a:xfrm>
          <a:prstGeom prst="line">
            <a:avLst/>
          </a:prstGeom>
          <a:noFill/>
          <a:ln w="57150" cap="flat" cmpd="sng" algn="ctr">
            <a:solidFill>
              <a:srgbClr val="4ABDE8">
                <a:shade val="95000"/>
                <a:satMod val="105000"/>
              </a:srgbClr>
            </a:solidFill>
            <a:prstDash val="solid"/>
          </a:ln>
          <a:effectLst/>
        </p:spPr>
      </p:cxnSp>
      <p:sp>
        <p:nvSpPr>
          <p:cNvPr id="6" name="TextBox 5">
            <a:extLst>
              <a:ext uri="{FF2B5EF4-FFF2-40B4-BE49-F238E27FC236}">
                <a16:creationId xmlns:a16="http://schemas.microsoft.com/office/drawing/2014/main" id="{B1CEE9FB-6BFD-45BC-B461-FD09636FDE12}"/>
              </a:ext>
            </a:extLst>
          </p:cNvPr>
          <p:cNvSpPr txBox="1"/>
          <p:nvPr/>
        </p:nvSpPr>
        <p:spPr>
          <a:xfrm>
            <a:off x="248840" y="4800133"/>
            <a:ext cx="8190165" cy="230832"/>
          </a:xfrm>
          <a:prstGeom prst="rect">
            <a:avLst/>
          </a:prstGeom>
          <a:noFill/>
        </p:spPr>
        <p:txBody>
          <a:bodyPr wrap="square" rtlCol="0">
            <a:spAutoFit/>
          </a:bodyPr>
          <a:lstStyle/>
          <a:p>
            <a:r>
              <a:rPr lang="en-US" sz="900" dirty="0">
                <a:solidFill>
                  <a:schemeClr val="bg1"/>
                </a:solidFill>
                <a:latin typeface="Montserrat" panose="00000500000000000000"/>
              </a:rPr>
              <a:t>Jones, et al. 2010.</a:t>
            </a:r>
          </a:p>
        </p:txBody>
      </p:sp>
      <p:sp>
        <p:nvSpPr>
          <p:cNvPr id="5" name="Rectángulo: esquinas redondeadas 10">
            <a:extLst>
              <a:ext uri="{FF2B5EF4-FFF2-40B4-BE49-F238E27FC236}">
                <a16:creationId xmlns:a16="http://schemas.microsoft.com/office/drawing/2014/main" id="{E1870F85-20E9-4725-AAAA-F02097FE6B96}"/>
              </a:ext>
            </a:extLst>
          </p:cNvPr>
          <p:cNvSpPr/>
          <p:nvPr/>
        </p:nvSpPr>
        <p:spPr>
          <a:xfrm>
            <a:off x="844598" y="1444909"/>
            <a:ext cx="7594407" cy="3132222"/>
          </a:xfrm>
          <a:prstGeom prst="roundRect">
            <a:avLst>
              <a:gd name="adj" fmla="val 4722"/>
            </a:avLst>
          </a:prstGeom>
          <a:solidFill>
            <a:schemeClr val="bg1"/>
          </a:solidFill>
          <a:ln w="38100">
            <a:solidFill>
              <a:srgbClr val="CFB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1" name="Group 20">
            <a:extLst>
              <a:ext uri="{FF2B5EF4-FFF2-40B4-BE49-F238E27FC236}">
                <a16:creationId xmlns:a16="http://schemas.microsoft.com/office/drawing/2014/main" id="{CD092BDC-0101-4713-AD81-E25823311D3F}"/>
              </a:ext>
            </a:extLst>
          </p:cNvPr>
          <p:cNvGrpSpPr/>
          <p:nvPr/>
        </p:nvGrpSpPr>
        <p:grpSpPr>
          <a:xfrm>
            <a:off x="1011575" y="1529312"/>
            <a:ext cx="7120848" cy="2963415"/>
            <a:chOff x="910981" y="1581869"/>
            <a:chExt cx="7120848" cy="2963415"/>
          </a:xfrm>
        </p:grpSpPr>
        <p:graphicFrame>
          <p:nvGraphicFramePr>
            <p:cNvPr id="4" name="Chart 3">
              <a:extLst>
                <a:ext uri="{FF2B5EF4-FFF2-40B4-BE49-F238E27FC236}">
                  <a16:creationId xmlns:a16="http://schemas.microsoft.com/office/drawing/2014/main" id="{50F4A9F4-43C7-499F-8347-6CC38AF74C98}"/>
                </a:ext>
              </a:extLst>
            </p:cNvPr>
            <p:cNvGraphicFramePr/>
            <p:nvPr>
              <p:extLst>
                <p:ext uri="{D42A27DB-BD31-4B8C-83A1-F6EECF244321}">
                  <p14:modId xmlns:p14="http://schemas.microsoft.com/office/powerpoint/2010/main" val="1298002321"/>
                </p:ext>
              </p:extLst>
            </p:nvPr>
          </p:nvGraphicFramePr>
          <p:xfrm>
            <a:off x="910981" y="1581870"/>
            <a:ext cx="2182460" cy="2963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9C83B48E-4F56-463D-91F7-8F9B6ED6DCB8}"/>
                </a:ext>
              </a:extLst>
            </p:cNvPr>
            <p:cNvGraphicFramePr/>
            <p:nvPr>
              <p:extLst>
                <p:ext uri="{D42A27DB-BD31-4B8C-83A1-F6EECF244321}">
                  <p14:modId xmlns:p14="http://schemas.microsoft.com/office/powerpoint/2010/main" val="32526956"/>
                </p:ext>
              </p:extLst>
            </p:nvPr>
          </p:nvGraphicFramePr>
          <p:xfrm>
            <a:off x="3380175" y="1581870"/>
            <a:ext cx="2182460" cy="29634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D922ED4E-92CC-4CDC-B222-792ED8549C6F}"/>
                </a:ext>
              </a:extLst>
            </p:cNvPr>
            <p:cNvGraphicFramePr/>
            <p:nvPr>
              <p:extLst>
                <p:ext uri="{D42A27DB-BD31-4B8C-83A1-F6EECF244321}">
                  <p14:modId xmlns:p14="http://schemas.microsoft.com/office/powerpoint/2010/main" val="3362329855"/>
                </p:ext>
              </p:extLst>
            </p:nvPr>
          </p:nvGraphicFramePr>
          <p:xfrm>
            <a:off x="5849369" y="1581869"/>
            <a:ext cx="2182460" cy="2963415"/>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25" name="Straight Connector 24">
            <a:extLst>
              <a:ext uri="{FF2B5EF4-FFF2-40B4-BE49-F238E27FC236}">
                <a16:creationId xmlns:a16="http://schemas.microsoft.com/office/drawing/2014/main" id="{9D1DD365-5C91-4585-A514-CB347BA07E95}"/>
              </a:ext>
            </a:extLst>
          </p:cNvPr>
          <p:cNvCxnSpPr>
            <a:cxnSpLocks/>
          </p:cNvCxnSpPr>
          <p:nvPr/>
        </p:nvCxnSpPr>
        <p:spPr>
          <a:xfrm flipV="1">
            <a:off x="7628143" y="3268127"/>
            <a:ext cx="0" cy="355989"/>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F7277C0-C5AF-480B-8C7E-662AE14E6BC1}"/>
              </a:ext>
            </a:extLst>
          </p:cNvPr>
          <p:cNvCxnSpPr>
            <a:cxnSpLocks/>
          </p:cNvCxnSpPr>
          <p:nvPr/>
        </p:nvCxnSpPr>
        <p:spPr>
          <a:xfrm flipV="1">
            <a:off x="6894064" y="2113329"/>
            <a:ext cx="0" cy="590134"/>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D4FD8EA-3306-44D4-8D57-C840E9CE86E6}"/>
              </a:ext>
            </a:extLst>
          </p:cNvPr>
          <p:cNvCxnSpPr>
            <a:cxnSpLocks/>
          </p:cNvCxnSpPr>
          <p:nvPr/>
        </p:nvCxnSpPr>
        <p:spPr>
          <a:xfrm flipV="1">
            <a:off x="1978873" y="1832142"/>
            <a:ext cx="0" cy="96329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883B95E-F110-4A30-A1D3-95FC6669DACF}"/>
              </a:ext>
            </a:extLst>
          </p:cNvPr>
          <p:cNvCxnSpPr>
            <a:cxnSpLocks/>
          </p:cNvCxnSpPr>
          <p:nvPr/>
        </p:nvCxnSpPr>
        <p:spPr>
          <a:xfrm flipV="1">
            <a:off x="2685032" y="3859800"/>
            <a:ext cx="0" cy="258043"/>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D37B26-9574-40D8-AC9C-95B55F634869}"/>
              </a:ext>
            </a:extLst>
          </p:cNvPr>
          <p:cNvCxnSpPr>
            <a:cxnSpLocks/>
          </p:cNvCxnSpPr>
          <p:nvPr/>
        </p:nvCxnSpPr>
        <p:spPr>
          <a:xfrm flipV="1">
            <a:off x="4434723" y="1789557"/>
            <a:ext cx="0" cy="388524"/>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E2E8E2-2A00-4E33-BF9D-1C3EC2D3ED49}"/>
              </a:ext>
            </a:extLst>
          </p:cNvPr>
          <p:cNvCxnSpPr>
            <a:cxnSpLocks/>
          </p:cNvCxnSpPr>
          <p:nvPr/>
        </p:nvCxnSpPr>
        <p:spPr>
          <a:xfrm flipV="1">
            <a:off x="5165332" y="2788454"/>
            <a:ext cx="0" cy="297544"/>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C8CFB40-4B1C-41C1-B2F4-C2B6BF835596}"/>
              </a:ext>
            </a:extLst>
          </p:cNvPr>
          <p:cNvCxnSpPr>
            <a:cxnSpLocks/>
          </p:cNvCxnSpPr>
          <p:nvPr/>
        </p:nvCxnSpPr>
        <p:spPr>
          <a:xfrm flipV="1">
            <a:off x="7558845" y="3270699"/>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20E4C94-5D6B-4DA3-8F38-D4F109D5E3B5}"/>
              </a:ext>
            </a:extLst>
          </p:cNvPr>
          <p:cNvCxnSpPr>
            <a:cxnSpLocks/>
          </p:cNvCxnSpPr>
          <p:nvPr/>
        </p:nvCxnSpPr>
        <p:spPr>
          <a:xfrm flipV="1">
            <a:off x="7558845" y="3617136"/>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6E1D60B-5AFE-4DFA-A2A3-DFBF41AB7AC8}"/>
              </a:ext>
            </a:extLst>
          </p:cNvPr>
          <p:cNvCxnSpPr>
            <a:cxnSpLocks/>
          </p:cNvCxnSpPr>
          <p:nvPr/>
        </p:nvCxnSpPr>
        <p:spPr>
          <a:xfrm flipV="1">
            <a:off x="6824766" y="2700590"/>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85A845A-8125-44BD-969C-C5E0F75A05B7}"/>
              </a:ext>
            </a:extLst>
          </p:cNvPr>
          <p:cNvCxnSpPr>
            <a:cxnSpLocks/>
          </p:cNvCxnSpPr>
          <p:nvPr/>
        </p:nvCxnSpPr>
        <p:spPr>
          <a:xfrm flipV="1">
            <a:off x="6824766" y="2124416"/>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16C348-87AA-439E-BE27-92445382C2ED}"/>
              </a:ext>
            </a:extLst>
          </p:cNvPr>
          <p:cNvCxnSpPr>
            <a:cxnSpLocks/>
          </p:cNvCxnSpPr>
          <p:nvPr/>
        </p:nvCxnSpPr>
        <p:spPr>
          <a:xfrm flipV="1">
            <a:off x="5089054" y="3076144"/>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26887F-84C7-49E0-92BD-D175C4A9B588}"/>
              </a:ext>
            </a:extLst>
          </p:cNvPr>
          <p:cNvCxnSpPr>
            <a:cxnSpLocks/>
          </p:cNvCxnSpPr>
          <p:nvPr/>
        </p:nvCxnSpPr>
        <p:spPr>
          <a:xfrm flipV="1">
            <a:off x="5096034" y="2790232"/>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C48D75F-DF92-4BF8-882C-1928671F4DBA}"/>
              </a:ext>
            </a:extLst>
          </p:cNvPr>
          <p:cNvCxnSpPr>
            <a:cxnSpLocks/>
          </p:cNvCxnSpPr>
          <p:nvPr/>
        </p:nvCxnSpPr>
        <p:spPr>
          <a:xfrm flipV="1">
            <a:off x="4358445" y="2171101"/>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77E4D8B-B71F-4CCA-80BF-11C15659515B}"/>
              </a:ext>
            </a:extLst>
          </p:cNvPr>
          <p:cNvCxnSpPr>
            <a:cxnSpLocks/>
          </p:cNvCxnSpPr>
          <p:nvPr/>
        </p:nvCxnSpPr>
        <p:spPr>
          <a:xfrm flipV="1">
            <a:off x="4365425" y="1793342"/>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D9B1EE2-C718-4730-AD43-4F7BCA842D9C}"/>
              </a:ext>
            </a:extLst>
          </p:cNvPr>
          <p:cNvCxnSpPr>
            <a:cxnSpLocks/>
          </p:cNvCxnSpPr>
          <p:nvPr/>
        </p:nvCxnSpPr>
        <p:spPr>
          <a:xfrm flipV="1">
            <a:off x="2615734" y="4112962"/>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A284590-9CAC-43FA-854B-4499712CD2D4}"/>
              </a:ext>
            </a:extLst>
          </p:cNvPr>
          <p:cNvCxnSpPr>
            <a:cxnSpLocks/>
          </p:cNvCxnSpPr>
          <p:nvPr/>
        </p:nvCxnSpPr>
        <p:spPr>
          <a:xfrm flipV="1">
            <a:off x="2615734" y="3868123"/>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05154FA-86D7-4095-ADEB-FA38E15A8F81}"/>
              </a:ext>
            </a:extLst>
          </p:cNvPr>
          <p:cNvCxnSpPr>
            <a:cxnSpLocks/>
          </p:cNvCxnSpPr>
          <p:nvPr/>
        </p:nvCxnSpPr>
        <p:spPr>
          <a:xfrm flipV="1">
            <a:off x="1902595" y="2788453"/>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5D8E781-408E-4506-AD92-7C8280AC4127}"/>
              </a:ext>
            </a:extLst>
          </p:cNvPr>
          <p:cNvCxnSpPr>
            <a:cxnSpLocks/>
          </p:cNvCxnSpPr>
          <p:nvPr/>
        </p:nvCxnSpPr>
        <p:spPr>
          <a:xfrm flipV="1">
            <a:off x="1902595" y="1838417"/>
            <a:ext cx="137160" cy="1"/>
          </a:xfrm>
          <a:prstGeom prst="line">
            <a:avLst/>
          </a:prstGeom>
          <a:ln w="12700">
            <a:solidFill>
              <a:srgbClr val="AC8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12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12" name="Google Shape;41;p13">
            <a:extLst>
              <a:ext uri="{FF2B5EF4-FFF2-40B4-BE49-F238E27FC236}">
                <a16:creationId xmlns:a16="http://schemas.microsoft.com/office/drawing/2014/main" id="{67A97A10-36C0-49BC-A33F-3E5FEC24180B}"/>
              </a:ext>
            </a:extLst>
          </p:cNvPr>
          <p:cNvSpPr txBox="1"/>
          <p:nvPr/>
        </p:nvSpPr>
        <p:spPr>
          <a:xfrm>
            <a:off x="558716" y="346871"/>
            <a:ext cx="808522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Methadone Treatment for OUD in Pregnancy</a:t>
            </a:r>
          </a:p>
        </p:txBody>
      </p:sp>
      <p:cxnSp>
        <p:nvCxnSpPr>
          <p:cNvPr id="13" name="Straight Connector 12">
            <a:extLst>
              <a:ext uri="{FF2B5EF4-FFF2-40B4-BE49-F238E27FC236}">
                <a16:creationId xmlns:a16="http://schemas.microsoft.com/office/drawing/2014/main" id="{B6AD3D3A-7ED3-48FF-B340-D59322492CFC}"/>
              </a:ext>
            </a:extLst>
          </p:cNvPr>
          <p:cNvCxnSpPr>
            <a:cxnSpLocks/>
          </p:cNvCxnSpPr>
          <p:nvPr/>
        </p:nvCxnSpPr>
        <p:spPr>
          <a:xfrm>
            <a:off x="645571" y="1047190"/>
            <a:ext cx="535406" cy="0"/>
          </a:xfrm>
          <a:prstGeom prst="line">
            <a:avLst/>
          </a:prstGeom>
          <a:noFill/>
          <a:ln w="57150" cap="flat" cmpd="sng" algn="ctr">
            <a:solidFill>
              <a:srgbClr val="4ABDE8">
                <a:shade val="95000"/>
                <a:satMod val="105000"/>
              </a:srgbClr>
            </a:solidFill>
            <a:prstDash val="solid"/>
          </a:ln>
          <a:effectLst/>
        </p:spPr>
      </p:cxnSp>
      <p:sp>
        <p:nvSpPr>
          <p:cNvPr id="9" name="Google Shape;268;p29">
            <a:extLst>
              <a:ext uri="{FF2B5EF4-FFF2-40B4-BE49-F238E27FC236}">
                <a16:creationId xmlns:a16="http://schemas.microsoft.com/office/drawing/2014/main" id="{D45D1FFE-628A-4DCC-A8DE-4FF4474F7F49}"/>
              </a:ext>
            </a:extLst>
          </p:cNvPr>
          <p:cNvSpPr txBox="1">
            <a:spLocks/>
          </p:cNvSpPr>
          <p:nvPr/>
        </p:nvSpPr>
        <p:spPr>
          <a:xfrm>
            <a:off x="558716" y="1081440"/>
            <a:ext cx="7217174" cy="359626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chemeClr val="bg1"/>
              </a:buClr>
              <a:buSzPct val="80000"/>
              <a:buFont typeface="Montserrat" panose="00000500000000000000" pitchFamily="2" charset="0"/>
              <a:buChar char="O"/>
            </a:pPr>
            <a:r>
              <a:rPr lang="en-US" dirty="0">
                <a:solidFill>
                  <a:schemeClr val="bg1"/>
                </a:solidFill>
                <a:latin typeface="Montserrat" panose="00000500000000000000" pitchFamily="2" charset="0"/>
                <a:ea typeface="Times New Roman"/>
                <a:cs typeface="Times New Roman"/>
                <a:sym typeface="Times New Roman"/>
              </a:rPr>
              <a:t>Use high enough doses to block cravings.</a:t>
            </a:r>
          </a:p>
          <a:p>
            <a:pPr marL="257175" indent="-242888">
              <a:lnSpc>
                <a:spcPct val="100000"/>
              </a:lnSpc>
              <a:spcBef>
                <a:spcPts val="600"/>
              </a:spcBef>
              <a:buClr>
                <a:schemeClr val="bg1"/>
              </a:buClr>
              <a:buSzPct val="80000"/>
              <a:buFont typeface="Montserrat" panose="00000500000000000000" pitchFamily="2" charset="0"/>
              <a:buChar char="O"/>
            </a:pPr>
            <a:r>
              <a:rPr lang="en-US" dirty="0">
                <a:solidFill>
                  <a:schemeClr val="bg1"/>
                </a:solidFill>
                <a:latin typeface="Montserrat" panose="00000500000000000000" pitchFamily="2" charset="0"/>
                <a:ea typeface="Times New Roman"/>
                <a:cs typeface="Times New Roman"/>
                <a:sym typeface="Times New Roman"/>
              </a:rPr>
              <a:t>Pregnancy-related pharmacokinetic changes:</a:t>
            </a:r>
          </a:p>
          <a:p>
            <a:pPr marL="714375" lvl="1" indent="-242888">
              <a:lnSpc>
                <a:spcPct val="100000"/>
              </a:lnSpc>
              <a:spcBef>
                <a:spcPts val="600"/>
              </a:spcBef>
              <a:buClr>
                <a:schemeClr val="bg1"/>
              </a:buClr>
              <a:buSzPct val="80000"/>
              <a:buFont typeface="Montserrat" panose="00000500000000000000" pitchFamily="2" charset="0"/>
              <a:buChar char="O"/>
            </a:pPr>
            <a:r>
              <a:rPr lang="en-US" sz="1600" dirty="0">
                <a:solidFill>
                  <a:schemeClr val="bg1"/>
                </a:solidFill>
                <a:latin typeface="Montserrat" panose="00000500000000000000" pitchFamily="2" charset="0"/>
                <a:ea typeface="Times New Roman"/>
                <a:cs typeface="Times New Roman"/>
                <a:sym typeface="Times New Roman"/>
              </a:rPr>
              <a:t>During the second and third trimesters, the dosage and frequency of doses may need to be </a:t>
            </a:r>
            <a:r>
              <a:rPr lang="en-US" sz="1600" b="1" dirty="0">
                <a:solidFill>
                  <a:schemeClr val="bg1"/>
                </a:solidFill>
                <a:latin typeface="Montserrat" panose="00000500000000000000" pitchFamily="2" charset="0"/>
                <a:ea typeface="Times New Roman"/>
                <a:cs typeface="Times New Roman"/>
                <a:sym typeface="Times New Roman"/>
              </a:rPr>
              <a:t>increased</a:t>
            </a:r>
            <a:r>
              <a:rPr lang="en-US" sz="1600" dirty="0">
                <a:solidFill>
                  <a:schemeClr val="bg1"/>
                </a:solidFill>
                <a:latin typeface="Montserrat" panose="00000500000000000000" pitchFamily="2" charset="0"/>
                <a:ea typeface="Times New Roman"/>
                <a:cs typeface="Times New Roman"/>
                <a:sym typeface="Times New Roman"/>
              </a:rPr>
              <a:t> due to increased metabolism and circulating blood volume.</a:t>
            </a:r>
          </a:p>
          <a:p>
            <a:pPr marL="714375" lvl="1" indent="-242888">
              <a:lnSpc>
                <a:spcPct val="100000"/>
              </a:lnSpc>
              <a:spcBef>
                <a:spcPts val="600"/>
              </a:spcBef>
              <a:buClr>
                <a:schemeClr val="bg1"/>
              </a:buClr>
              <a:buSzPct val="80000"/>
              <a:buFont typeface="Montserrat" panose="00000500000000000000" pitchFamily="2" charset="0"/>
              <a:buChar char="O"/>
            </a:pPr>
            <a:r>
              <a:rPr lang="en-US" sz="1600" dirty="0">
                <a:solidFill>
                  <a:schemeClr val="bg1"/>
                </a:solidFill>
                <a:latin typeface="Montserrat" panose="00000500000000000000" pitchFamily="2" charset="0"/>
                <a:ea typeface="Times New Roman"/>
                <a:cs typeface="Times New Roman"/>
                <a:sym typeface="Times New Roman"/>
              </a:rPr>
              <a:t>The half-life of methadone falls from 22 to 24 hours in non-pregnant women to 8.1 hours in pregnant women.</a:t>
            </a:r>
          </a:p>
        </p:txBody>
      </p:sp>
      <p:sp>
        <p:nvSpPr>
          <p:cNvPr id="5" name="TextBox 4">
            <a:extLst>
              <a:ext uri="{FF2B5EF4-FFF2-40B4-BE49-F238E27FC236}">
                <a16:creationId xmlns:a16="http://schemas.microsoft.com/office/drawing/2014/main" id="{E945155B-47EC-4EB7-8664-A1EE5C4070B3}"/>
              </a:ext>
            </a:extLst>
          </p:cNvPr>
          <p:cNvSpPr txBox="1"/>
          <p:nvPr/>
        </p:nvSpPr>
        <p:spPr>
          <a:xfrm>
            <a:off x="248840" y="4800133"/>
            <a:ext cx="8190165" cy="230832"/>
          </a:xfrm>
          <a:prstGeom prst="rect">
            <a:avLst/>
          </a:prstGeom>
          <a:noFill/>
        </p:spPr>
        <p:txBody>
          <a:bodyPr wrap="square" rtlCol="0">
            <a:spAutoFit/>
          </a:bodyPr>
          <a:lstStyle/>
          <a:p>
            <a:r>
              <a:rPr lang="en-US" sz="900" dirty="0" err="1">
                <a:solidFill>
                  <a:schemeClr val="bg1"/>
                </a:solidFill>
                <a:latin typeface="Montserrat" panose="00000500000000000000"/>
              </a:rPr>
              <a:t>Kampman</a:t>
            </a:r>
            <a:r>
              <a:rPr lang="en-US" sz="900" dirty="0">
                <a:solidFill>
                  <a:schemeClr val="bg1"/>
                </a:solidFill>
                <a:latin typeface="Montserrat" panose="00000500000000000000"/>
              </a:rPr>
              <a:t>, et al. 2015.</a:t>
            </a:r>
          </a:p>
        </p:txBody>
      </p:sp>
    </p:spTree>
    <p:extLst>
      <p:ext uri="{BB962C8B-B14F-4D97-AF65-F5344CB8AC3E}">
        <p14:creationId xmlns:p14="http://schemas.microsoft.com/office/powerpoint/2010/main" val="266415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6" descr="Imagen que contiene exterior, montaña, nieve, hombre&#10;&#10;Descripción generada automáticamente">
            <a:extLst>
              <a:ext uri="{FF2B5EF4-FFF2-40B4-BE49-F238E27FC236}">
                <a16:creationId xmlns:a16="http://schemas.microsoft.com/office/drawing/2014/main" id="{8F00055F-3B22-4C4A-89DF-8912CFB93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10" name="Google Shape;41;p13">
            <a:extLst>
              <a:ext uri="{FF2B5EF4-FFF2-40B4-BE49-F238E27FC236}">
                <a16:creationId xmlns:a16="http://schemas.microsoft.com/office/drawing/2014/main" id="{A1C52AB5-C213-48DE-8130-09F3EC0A1731}"/>
              </a:ext>
            </a:extLst>
          </p:cNvPr>
          <p:cNvSpPr txBox="1"/>
          <p:nvPr/>
        </p:nvSpPr>
        <p:spPr>
          <a:xfrm>
            <a:off x="642936" y="377014"/>
            <a:ext cx="765810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Buprenorphine Treatment for OUD in Pregnancy</a:t>
            </a:r>
          </a:p>
        </p:txBody>
      </p:sp>
      <p:cxnSp>
        <p:nvCxnSpPr>
          <p:cNvPr id="11" name="Straight Connector 11">
            <a:extLst>
              <a:ext uri="{FF2B5EF4-FFF2-40B4-BE49-F238E27FC236}">
                <a16:creationId xmlns:a16="http://schemas.microsoft.com/office/drawing/2014/main" id="{7BD1AC45-D8E0-43AB-B954-F0E46C428B90}"/>
              </a:ext>
            </a:extLst>
          </p:cNvPr>
          <p:cNvCxnSpPr>
            <a:cxnSpLocks/>
          </p:cNvCxnSpPr>
          <p:nvPr/>
        </p:nvCxnSpPr>
        <p:spPr>
          <a:xfrm>
            <a:off x="724903" y="1213444"/>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3" name="Google Shape;299;p34">
            <a:extLst>
              <a:ext uri="{FF2B5EF4-FFF2-40B4-BE49-F238E27FC236}">
                <a16:creationId xmlns:a16="http://schemas.microsoft.com/office/drawing/2014/main" id="{65D63354-912F-4882-92F8-31C0C36A5F77}"/>
              </a:ext>
            </a:extLst>
          </p:cNvPr>
          <p:cNvSpPr txBox="1">
            <a:spLocks/>
          </p:cNvSpPr>
          <p:nvPr/>
        </p:nvSpPr>
        <p:spPr>
          <a:xfrm>
            <a:off x="642936" y="1419623"/>
            <a:ext cx="7800977" cy="3235287"/>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2000" dirty="0">
                <a:solidFill>
                  <a:srgbClr val="1A547A"/>
                </a:solidFill>
                <a:latin typeface="Montserrat" panose="00000500000000000000" pitchFamily="2" charset="0"/>
                <a:cs typeface="Times New Roman"/>
                <a:sym typeface="Times New Roman"/>
              </a:rPr>
              <a:t>During pregnancy, no significant dosage increases are needed, but split dosing may be needed in the third trimester.</a:t>
            </a:r>
          </a:p>
          <a:p>
            <a:pPr marL="304800" indent="-285750">
              <a:buClr>
                <a:srgbClr val="1A547A"/>
              </a:buClr>
              <a:buSzPct val="80000"/>
              <a:buFont typeface="Montserrat" panose="00000500000000000000" pitchFamily="2" charset="0"/>
              <a:buChar char="O"/>
            </a:pPr>
            <a:r>
              <a:rPr lang="en-US" sz="2000" dirty="0">
                <a:solidFill>
                  <a:srgbClr val="1A547A"/>
                </a:solidFill>
                <a:latin typeface="Montserrat" panose="00000500000000000000" pitchFamily="2" charset="0"/>
                <a:cs typeface="Times New Roman"/>
                <a:sym typeface="Times New Roman"/>
              </a:rPr>
              <a:t>Formulation of buprenorphine during pregnancy:</a:t>
            </a:r>
          </a:p>
          <a:p>
            <a:pPr marL="647700" lvl="1"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cs typeface="Times New Roman"/>
                <a:sym typeface="Times New Roman"/>
              </a:rPr>
              <a:t>Buprenorphine </a:t>
            </a:r>
            <a:r>
              <a:rPr lang="en-US" sz="1600" b="1" dirty="0">
                <a:solidFill>
                  <a:srgbClr val="1A547A"/>
                </a:solidFill>
                <a:latin typeface="Montserrat" panose="00000500000000000000" pitchFamily="2" charset="0"/>
                <a:cs typeface="Times New Roman"/>
                <a:sym typeface="Times New Roman"/>
              </a:rPr>
              <a:t>without</a:t>
            </a:r>
            <a:r>
              <a:rPr lang="en-US" sz="1600" dirty="0">
                <a:solidFill>
                  <a:srgbClr val="1A547A"/>
                </a:solidFill>
                <a:latin typeface="Montserrat" panose="00000500000000000000" pitchFamily="2" charset="0"/>
                <a:cs typeface="Times New Roman"/>
                <a:sym typeface="Times New Roman"/>
              </a:rPr>
              <a:t> naloxone is recommended for pregnant opioid-dependent patients as the first option.</a:t>
            </a:r>
          </a:p>
          <a:p>
            <a:pPr marL="647700" lvl="1"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cs typeface="Times New Roman"/>
                <a:sym typeface="Times New Roman"/>
              </a:rPr>
              <a:t>The FDA labels the combination of buprenorphine and naloxone product as Category C in pregnancy.</a:t>
            </a:r>
          </a:p>
          <a:p>
            <a:pPr marL="647700" lvl="1"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cs typeface="Times New Roman"/>
                <a:sym typeface="Times New Roman"/>
              </a:rPr>
              <a:t>There is increasing evidence that the buprenorphine and naloxone combination product is safe in pregnancy.</a:t>
            </a:r>
          </a:p>
          <a:p>
            <a:pPr marL="647700" lvl="1"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cs typeface="Times New Roman"/>
                <a:sym typeface="Times New Roman"/>
              </a:rPr>
              <a:t>The misuse of the buprenorphine mono-product may be an indication for the buprenorphine and naloxone combination in pregnancy.</a:t>
            </a:r>
            <a:endParaRPr lang="en" sz="1600" dirty="0">
              <a:solidFill>
                <a:srgbClr val="1A547A"/>
              </a:solidFill>
              <a:latin typeface="Montserrat" panose="00000500000000000000" pitchFamily="2" charset="0"/>
              <a:cs typeface="Times New Roman"/>
              <a:sym typeface="Times New Roman"/>
            </a:endParaRPr>
          </a:p>
        </p:txBody>
      </p:sp>
      <p:sp>
        <p:nvSpPr>
          <p:cNvPr id="6" name="Slide Number Placeholder 2">
            <a:extLst>
              <a:ext uri="{FF2B5EF4-FFF2-40B4-BE49-F238E27FC236}">
                <a16:creationId xmlns:a16="http://schemas.microsoft.com/office/drawing/2014/main" id="{2E7B76B3-E12A-4038-8EAF-EBF495E7B316}"/>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15</a:t>
            </a:fld>
            <a:endParaRPr lang="en-US" dirty="0">
              <a:solidFill>
                <a:srgbClr val="108C96"/>
              </a:solidFill>
              <a:latin typeface="Montserrat" panose="00000500000000000000" pitchFamily="2" charset="0"/>
            </a:endParaRPr>
          </a:p>
        </p:txBody>
      </p:sp>
      <p:sp>
        <p:nvSpPr>
          <p:cNvPr id="7" name="TextBox 6">
            <a:extLst>
              <a:ext uri="{FF2B5EF4-FFF2-40B4-BE49-F238E27FC236}">
                <a16:creationId xmlns:a16="http://schemas.microsoft.com/office/drawing/2014/main" id="{D6C057BE-B60A-44AC-9DEA-E470D48F1AA4}"/>
              </a:ext>
            </a:extLst>
          </p:cNvPr>
          <p:cNvSpPr txBox="1"/>
          <p:nvPr/>
        </p:nvSpPr>
        <p:spPr>
          <a:xfrm>
            <a:off x="248840" y="4800133"/>
            <a:ext cx="2043113" cy="230832"/>
          </a:xfrm>
          <a:prstGeom prst="rect">
            <a:avLst/>
          </a:prstGeom>
          <a:noFill/>
        </p:spPr>
        <p:txBody>
          <a:bodyPr wrap="square" rtlCol="0">
            <a:spAutoFit/>
          </a:bodyPr>
          <a:lstStyle/>
          <a:p>
            <a:r>
              <a:rPr lang="en-US" sz="900" dirty="0">
                <a:solidFill>
                  <a:srgbClr val="108C96"/>
                </a:solidFill>
                <a:latin typeface="Montserrat" panose="00000500000000000000"/>
              </a:rPr>
              <a:t>Lund, et al. 2013.</a:t>
            </a:r>
          </a:p>
        </p:txBody>
      </p:sp>
    </p:spTree>
    <p:extLst>
      <p:ext uri="{BB962C8B-B14F-4D97-AF65-F5344CB8AC3E}">
        <p14:creationId xmlns:p14="http://schemas.microsoft.com/office/powerpoint/2010/main" val="3356430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pic>
        <p:nvPicPr>
          <p:cNvPr id="6" name="Picture 5" descr="A doctor holding a stethoscope&#10;&#10;Description automatically generated with low confidence">
            <a:extLst>
              <a:ext uri="{FF2B5EF4-FFF2-40B4-BE49-F238E27FC236}">
                <a16:creationId xmlns:a16="http://schemas.microsoft.com/office/drawing/2014/main" id="{7E23F344-4A2C-47F0-AFF7-B37231062F96}"/>
              </a:ext>
            </a:extLst>
          </p:cNvPr>
          <p:cNvPicPr>
            <a:picLocks noChangeAspect="1"/>
          </p:cNvPicPr>
          <p:nvPr/>
        </p:nvPicPr>
        <p:blipFill rotWithShape="1">
          <a:blip r:embed="rId3" cstate="email">
            <a:grayscl/>
            <a:extLst>
              <a:ext uri="{28A0092B-C50C-407E-A947-70E740481C1C}">
                <a14:useLocalDpi xmlns:a14="http://schemas.microsoft.com/office/drawing/2010/main"/>
              </a:ext>
            </a:extLst>
          </a:blip>
          <a:srcRect r="15652"/>
          <a:stretch/>
        </p:blipFill>
        <p:spPr>
          <a:xfrm>
            <a:off x="2636316" y="0"/>
            <a:ext cx="6507684" cy="5143500"/>
          </a:xfrm>
          <a:prstGeom prst="rect">
            <a:avLst/>
          </a:prstGeom>
        </p:spPr>
      </p:pic>
      <p:sp>
        <p:nvSpPr>
          <p:cNvPr id="10" name="Rectangle 9">
            <a:extLst>
              <a:ext uri="{FF2B5EF4-FFF2-40B4-BE49-F238E27FC236}">
                <a16:creationId xmlns:a16="http://schemas.microsoft.com/office/drawing/2014/main" id="{303311D7-D28D-429E-BB21-1598275ACD34}"/>
              </a:ext>
            </a:extLst>
          </p:cNvPr>
          <p:cNvSpPr/>
          <p:nvPr/>
        </p:nvSpPr>
        <p:spPr>
          <a:xfrm>
            <a:off x="0" y="0"/>
            <a:ext cx="9144000" cy="5143500"/>
          </a:xfrm>
          <a:prstGeom prst="rect">
            <a:avLst/>
          </a:prstGeom>
          <a:gradFill flip="none" rotWithShape="1">
            <a:gsLst>
              <a:gs pos="47000">
                <a:srgbClr val="CCCCCC">
                  <a:alpha val="90000"/>
                </a:srgbClr>
              </a:gs>
              <a:gs pos="100000">
                <a:srgbClr val="CCCCCC">
                  <a:alpha val="0"/>
                </a:srgbClr>
              </a:gs>
              <a:gs pos="0">
                <a:srgbClr val="CCCC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41;p13">
            <a:extLst>
              <a:ext uri="{FF2B5EF4-FFF2-40B4-BE49-F238E27FC236}">
                <a16:creationId xmlns:a16="http://schemas.microsoft.com/office/drawing/2014/main" id="{B25DCFE2-B37A-478A-882A-2E4A230DDD95}"/>
              </a:ext>
            </a:extLst>
          </p:cNvPr>
          <p:cNvSpPr txBox="1"/>
          <p:nvPr/>
        </p:nvSpPr>
        <p:spPr>
          <a:xfrm>
            <a:off x="407249" y="399433"/>
            <a:ext cx="5477020" cy="699185"/>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Neonatal Opioid Withdrawal Syndrome (NOWS)</a:t>
            </a:r>
          </a:p>
        </p:txBody>
      </p:sp>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16</a:t>
            </a:fld>
            <a:endParaRPr lang="en-US">
              <a:solidFill>
                <a:srgbClr val="099BAF"/>
              </a:solidFill>
              <a:latin typeface="Montserrat" panose="00000500000000000000" pitchFamily="2" charset="0"/>
            </a:endParaRPr>
          </a:p>
        </p:txBody>
      </p:sp>
      <p:cxnSp>
        <p:nvCxnSpPr>
          <p:cNvPr id="4" name="Straight Connector 11">
            <a:extLst>
              <a:ext uri="{FF2B5EF4-FFF2-40B4-BE49-F238E27FC236}">
                <a16:creationId xmlns:a16="http://schemas.microsoft.com/office/drawing/2014/main" id="{53015684-975D-489D-9091-6602EB99AEFA}"/>
              </a:ext>
            </a:extLst>
          </p:cNvPr>
          <p:cNvCxnSpPr>
            <a:cxnSpLocks/>
          </p:cNvCxnSpPr>
          <p:nvPr/>
        </p:nvCxnSpPr>
        <p:spPr>
          <a:xfrm>
            <a:off x="503994" y="1299685"/>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2" name="Google Shape;299;p34">
            <a:extLst>
              <a:ext uri="{FF2B5EF4-FFF2-40B4-BE49-F238E27FC236}">
                <a16:creationId xmlns:a16="http://schemas.microsoft.com/office/drawing/2014/main" id="{D37FEA56-4C5D-4D43-8B63-429C73A13469}"/>
              </a:ext>
            </a:extLst>
          </p:cNvPr>
          <p:cNvSpPr txBox="1">
            <a:spLocks/>
          </p:cNvSpPr>
          <p:nvPr/>
        </p:nvSpPr>
        <p:spPr>
          <a:xfrm>
            <a:off x="407249" y="1427011"/>
            <a:ext cx="4890687" cy="3340441"/>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ea typeface="Times New Roman"/>
                <a:cs typeface="Times New Roman"/>
                <a:sym typeface="Times New Roman"/>
              </a:rPr>
              <a:t>Epidemiology:</a:t>
            </a:r>
          </a:p>
          <a:p>
            <a:pPr marL="647700" lvl="1" indent="-285750">
              <a:buClr>
                <a:srgbClr val="1A547A"/>
              </a:buClr>
              <a:buSzPct val="80000"/>
              <a:buFont typeface="Montserrat" panose="00000500000000000000" pitchFamily="2" charset="0"/>
              <a:buChar char="O"/>
            </a:pPr>
            <a:r>
              <a:rPr lang="en-US" sz="1500" dirty="0">
                <a:solidFill>
                  <a:srgbClr val="1A547A"/>
                </a:solidFill>
                <a:latin typeface="Montserrat" panose="00000500000000000000" pitchFamily="2" charset="0"/>
                <a:cs typeface="Times New Roman"/>
                <a:sym typeface="Times New Roman"/>
              </a:rPr>
              <a:t>Incidence increasing</a:t>
            </a:r>
          </a:p>
          <a:p>
            <a:pPr marL="647700" lvl="1" indent="-285750">
              <a:buClr>
                <a:srgbClr val="1A547A"/>
              </a:buClr>
              <a:buSzPct val="80000"/>
              <a:buFont typeface="Montserrat" panose="00000500000000000000" pitchFamily="2" charset="0"/>
              <a:buChar char="O"/>
            </a:pPr>
            <a:r>
              <a:rPr lang="en-US" sz="1500" dirty="0">
                <a:solidFill>
                  <a:srgbClr val="1A547A"/>
                </a:solidFill>
                <a:latin typeface="Montserrat" panose="00000500000000000000" pitchFamily="2" charset="0"/>
                <a:cs typeface="Times New Roman"/>
                <a:sym typeface="Times New Roman"/>
              </a:rPr>
              <a:t>Occurs in 70-95% of newborns born to opioid-dependent women</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Symptoms:</a:t>
            </a:r>
          </a:p>
          <a:p>
            <a:pPr marL="647700" lvl="1" indent="-285750">
              <a:buClr>
                <a:srgbClr val="1A547A"/>
              </a:buClr>
              <a:buSzPct val="80000"/>
              <a:buFont typeface="Montserrat" panose="00000500000000000000" pitchFamily="2" charset="0"/>
              <a:buChar char="O"/>
            </a:pPr>
            <a:r>
              <a:rPr lang="en-US" sz="1500" dirty="0">
                <a:solidFill>
                  <a:srgbClr val="1A547A"/>
                </a:solidFill>
                <a:latin typeface="Montserrat" panose="00000500000000000000" pitchFamily="2" charset="0"/>
                <a:cs typeface="Times New Roman"/>
                <a:sym typeface="Times New Roman"/>
              </a:rPr>
              <a:t>Irritability, fever, diarrhea, hyperreflexia, seizures</a:t>
            </a:r>
          </a:p>
          <a:p>
            <a:pPr marL="647700" lvl="1" indent="-285750">
              <a:buClr>
                <a:srgbClr val="1A547A"/>
              </a:buClr>
              <a:buSzPct val="80000"/>
              <a:buFont typeface="Montserrat" panose="00000500000000000000" pitchFamily="2" charset="0"/>
              <a:buChar char="O"/>
            </a:pPr>
            <a:r>
              <a:rPr lang="en-US" sz="1500" dirty="0">
                <a:solidFill>
                  <a:srgbClr val="1A547A"/>
                </a:solidFill>
                <a:latin typeface="Montserrat" panose="00000500000000000000" pitchFamily="2" charset="0"/>
                <a:cs typeface="Times New Roman"/>
                <a:sym typeface="Times New Roman"/>
              </a:rPr>
              <a:t>Begins 24 to 72 hours after birth, peak symptoms occur after 4 days and last about 1 week</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Treatment:</a:t>
            </a:r>
          </a:p>
          <a:p>
            <a:pPr marL="647700" lvl="1" indent="-285750">
              <a:buClr>
                <a:srgbClr val="1A547A"/>
              </a:buClr>
              <a:buSzPct val="80000"/>
              <a:buFont typeface="Montserrat" panose="00000500000000000000" pitchFamily="2" charset="0"/>
              <a:buChar char="O"/>
            </a:pPr>
            <a:r>
              <a:rPr lang="en-US" sz="1500" dirty="0">
                <a:solidFill>
                  <a:srgbClr val="1A547A"/>
                </a:solidFill>
                <a:latin typeface="Montserrat" panose="00000500000000000000" pitchFamily="2" charset="0"/>
                <a:cs typeface="Times New Roman"/>
                <a:sym typeface="Times New Roman"/>
              </a:rPr>
              <a:t>Opioid agonist therapy (morphine, methadone), clonidine, rooming-in with parent</a:t>
            </a:r>
          </a:p>
        </p:txBody>
      </p:sp>
      <p:sp>
        <p:nvSpPr>
          <p:cNvPr id="13" name="TextBox 12">
            <a:extLst>
              <a:ext uri="{FF2B5EF4-FFF2-40B4-BE49-F238E27FC236}">
                <a16:creationId xmlns:a16="http://schemas.microsoft.com/office/drawing/2014/main" id="{3F131365-647D-40BB-8F18-65C9D00268F9}"/>
              </a:ext>
            </a:extLst>
          </p:cNvPr>
          <p:cNvSpPr txBox="1"/>
          <p:nvPr/>
        </p:nvSpPr>
        <p:spPr>
          <a:xfrm>
            <a:off x="248840" y="4800133"/>
            <a:ext cx="7722493" cy="230832"/>
          </a:xfrm>
          <a:prstGeom prst="rect">
            <a:avLst/>
          </a:prstGeom>
          <a:noFill/>
        </p:spPr>
        <p:txBody>
          <a:bodyPr wrap="square" rtlCol="0">
            <a:spAutoFit/>
          </a:bodyPr>
          <a:lstStyle/>
          <a:p>
            <a:r>
              <a:rPr lang="en-US" sz="900" dirty="0" err="1">
                <a:solidFill>
                  <a:srgbClr val="023649"/>
                </a:solidFill>
                <a:latin typeface="Montserrat" panose="00000500000000000000"/>
              </a:rPr>
              <a:t>Kakko</a:t>
            </a:r>
            <a:r>
              <a:rPr lang="en-US" sz="900" dirty="0">
                <a:solidFill>
                  <a:srgbClr val="023649"/>
                </a:solidFill>
                <a:latin typeface="Montserrat" panose="00000500000000000000"/>
              </a:rPr>
              <a:t>, et al. 2008.; Patrick, et al. 2015.; Smith, et al. 2017.; Holmes, et al. 2016.; Hudak, et al. 2012.</a:t>
            </a:r>
          </a:p>
        </p:txBody>
      </p:sp>
    </p:spTree>
    <p:extLst>
      <p:ext uri="{BB962C8B-B14F-4D97-AF65-F5344CB8AC3E}">
        <p14:creationId xmlns:p14="http://schemas.microsoft.com/office/powerpoint/2010/main" val="329449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12" name="Google Shape;41;p13">
            <a:extLst>
              <a:ext uri="{FF2B5EF4-FFF2-40B4-BE49-F238E27FC236}">
                <a16:creationId xmlns:a16="http://schemas.microsoft.com/office/drawing/2014/main" id="{67A97A10-36C0-49BC-A33F-3E5FEC24180B}"/>
              </a:ext>
            </a:extLst>
          </p:cNvPr>
          <p:cNvSpPr txBox="1"/>
          <p:nvPr/>
        </p:nvSpPr>
        <p:spPr>
          <a:xfrm>
            <a:off x="558716" y="479491"/>
            <a:ext cx="808522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Breastfeeding</a:t>
            </a:r>
          </a:p>
        </p:txBody>
      </p:sp>
      <p:cxnSp>
        <p:nvCxnSpPr>
          <p:cNvPr id="13" name="Straight Connector 12">
            <a:extLst>
              <a:ext uri="{FF2B5EF4-FFF2-40B4-BE49-F238E27FC236}">
                <a16:creationId xmlns:a16="http://schemas.microsoft.com/office/drawing/2014/main" id="{B6AD3D3A-7ED3-48FF-B340-D59322492CFC}"/>
              </a:ext>
            </a:extLst>
          </p:cNvPr>
          <p:cNvCxnSpPr>
            <a:cxnSpLocks/>
          </p:cNvCxnSpPr>
          <p:nvPr/>
        </p:nvCxnSpPr>
        <p:spPr>
          <a:xfrm>
            <a:off x="645571" y="1179810"/>
            <a:ext cx="535406" cy="0"/>
          </a:xfrm>
          <a:prstGeom prst="line">
            <a:avLst/>
          </a:prstGeom>
          <a:noFill/>
          <a:ln w="57150" cap="flat" cmpd="sng" algn="ctr">
            <a:solidFill>
              <a:srgbClr val="4ABDE8">
                <a:shade val="95000"/>
                <a:satMod val="105000"/>
              </a:srgbClr>
            </a:solidFill>
            <a:prstDash val="solid"/>
          </a:ln>
          <a:effectLst/>
        </p:spPr>
      </p:cxnSp>
      <p:sp>
        <p:nvSpPr>
          <p:cNvPr id="9" name="Google Shape;268;p29">
            <a:extLst>
              <a:ext uri="{FF2B5EF4-FFF2-40B4-BE49-F238E27FC236}">
                <a16:creationId xmlns:a16="http://schemas.microsoft.com/office/drawing/2014/main" id="{D45D1FFE-628A-4DCC-A8DE-4FF4474F7F49}"/>
              </a:ext>
            </a:extLst>
          </p:cNvPr>
          <p:cNvSpPr txBox="1">
            <a:spLocks/>
          </p:cNvSpPr>
          <p:nvPr/>
        </p:nvSpPr>
        <p:spPr>
          <a:xfrm>
            <a:off x="558716" y="1214061"/>
            <a:ext cx="8006640" cy="274963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Not contraindicated for mothers on MOUD</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Transferred amounts of methadone or buprenorphine are </a:t>
            </a:r>
            <a:r>
              <a:rPr lang="en-US" sz="1800" b="1" dirty="0">
                <a:solidFill>
                  <a:schemeClr val="bg1"/>
                </a:solidFill>
                <a:latin typeface="Montserrat" panose="00000500000000000000" pitchFamily="2" charset="0"/>
                <a:ea typeface="Times New Roman"/>
                <a:cs typeface="Times New Roman"/>
                <a:sym typeface="Times New Roman"/>
              </a:rPr>
              <a:t>NOT</a:t>
            </a:r>
            <a:r>
              <a:rPr lang="en-US" sz="1800" dirty="0">
                <a:solidFill>
                  <a:schemeClr val="bg1"/>
                </a:solidFill>
                <a:latin typeface="Montserrat" panose="00000500000000000000" pitchFamily="2" charset="0"/>
                <a:ea typeface="Times New Roman"/>
                <a:cs typeface="Times New Roman"/>
                <a:sym typeface="Times New Roman"/>
              </a:rPr>
              <a:t> sufficient to prevent NOWS</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Levels in human milk are low with calculated infant exposures of the maternal weight-adjusted dose being</a:t>
            </a:r>
          </a:p>
          <a:p>
            <a:pPr marL="714375" lvl="1" indent="-242888">
              <a:lnSpc>
                <a:spcPct val="100000"/>
              </a:lnSpc>
              <a:spcBef>
                <a:spcPts val="600"/>
              </a:spcBef>
              <a:buClr>
                <a:schemeClr val="bg1"/>
              </a:buClr>
              <a:buSzPct val="80000"/>
              <a:buFont typeface="Montserrat" panose="00000500000000000000" pitchFamily="2" charset="0"/>
              <a:buChar char="O"/>
            </a:pPr>
            <a:r>
              <a:rPr lang="en-US" sz="1600" dirty="0">
                <a:solidFill>
                  <a:schemeClr val="bg1"/>
                </a:solidFill>
                <a:latin typeface="Montserrat" panose="00000500000000000000" pitchFamily="2" charset="0"/>
                <a:ea typeface="Times New Roman"/>
                <a:cs typeface="Times New Roman"/>
                <a:sym typeface="Times New Roman"/>
              </a:rPr>
              <a:t>Less than 3% for methadone</a:t>
            </a:r>
          </a:p>
          <a:p>
            <a:pPr marL="714375" lvl="1" indent="-242888">
              <a:lnSpc>
                <a:spcPct val="100000"/>
              </a:lnSpc>
              <a:spcBef>
                <a:spcPts val="600"/>
              </a:spcBef>
              <a:buClr>
                <a:schemeClr val="bg1"/>
              </a:buClr>
              <a:buSzPct val="80000"/>
              <a:buFont typeface="Montserrat" panose="00000500000000000000" pitchFamily="2" charset="0"/>
              <a:buChar char="O"/>
            </a:pPr>
            <a:r>
              <a:rPr lang="en-US" sz="1600" dirty="0">
                <a:solidFill>
                  <a:schemeClr val="bg1"/>
                </a:solidFill>
                <a:latin typeface="Montserrat" panose="00000500000000000000" pitchFamily="2" charset="0"/>
                <a:ea typeface="Times New Roman"/>
                <a:cs typeface="Times New Roman"/>
                <a:sym typeface="Times New Roman"/>
              </a:rPr>
              <a:t>2.4% for buprenorphine</a:t>
            </a:r>
          </a:p>
          <a:p>
            <a:pPr marL="257175" indent="-242888">
              <a:lnSpc>
                <a:spcPct val="100000"/>
              </a:lnSpc>
              <a:spcBef>
                <a:spcPts val="600"/>
              </a:spcBef>
              <a:buClr>
                <a:schemeClr val="bg1"/>
              </a:buClr>
              <a:buSzPct val="80000"/>
              <a:buFont typeface="Montserrat" panose="00000500000000000000" pitchFamily="2" charset="0"/>
              <a:buChar char="O"/>
            </a:pPr>
            <a:endParaRPr lang="en-US" sz="1800" dirty="0">
              <a:solidFill>
                <a:schemeClr val="bg1"/>
              </a:solidFill>
              <a:latin typeface="Montserrat" panose="00000500000000000000" pitchFamily="2" charset="0"/>
              <a:ea typeface="Times New Roman"/>
              <a:cs typeface="Times New Roman"/>
              <a:sym typeface="Times New Roman"/>
            </a:endParaRPr>
          </a:p>
        </p:txBody>
      </p:sp>
      <p:sp>
        <p:nvSpPr>
          <p:cNvPr id="5" name="TextBox 4">
            <a:extLst>
              <a:ext uri="{FF2B5EF4-FFF2-40B4-BE49-F238E27FC236}">
                <a16:creationId xmlns:a16="http://schemas.microsoft.com/office/drawing/2014/main" id="{3A718CAA-25CA-45C9-BEFC-65202619612F}"/>
              </a:ext>
            </a:extLst>
          </p:cNvPr>
          <p:cNvSpPr txBox="1"/>
          <p:nvPr/>
        </p:nvSpPr>
        <p:spPr>
          <a:xfrm>
            <a:off x="248840" y="4800133"/>
            <a:ext cx="2043113" cy="230832"/>
          </a:xfrm>
          <a:prstGeom prst="rect">
            <a:avLst/>
          </a:prstGeom>
          <a:noFill/>
        </p:spPr>
        <p:txBody>
          <a:bodyPr wrap="square" rtlCol="0">
            <a:spAutoFit/>
          </a:bodyPr>
          <a:lstStyle/>
          <a:p>
            <a:r>
              <a:rPr lang="en-US" sz="900" dirty="0">
                <a:solidFill>
                  <a:schemeClr val="bg1"/>
                </a:solidFill>
                <a:latin typeface="Montserrat" panose="00000500000000000000"/>
              </a:rPr>
              <a:t>Sachs, et al. 2013.</a:t>
            </a:r>
          </a:p>
        </p:txBody>
      </p:sp>
    </p:spTree>
    <p:extLst>
      <p:ext uri="{BB962C8B-B14F-4D97-AF65-F5344CB8AC3E}">
        <p14:creationId xmlns:p14="http://schemas.microsoft.com/office/powerpoint/2010/main" val="357993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10" name="Picture 9">
            <a:extLst>
              <a:ext uri="{FF2B5EF4-FFF2-40B4-BE49-F238E27FC236}">
                <a16:creationId xmlns:a16="http://schemas.microsoft.com/office/drawing/2014/main" id="{247C5E30-2E61-4E95-BF38-3C9222D4C2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8201"/>
          <a:stretch/>
        </p:blipFill>
        <p:spPr>
          <a:xfrm flipH="1">
            <a:off x="7350271" y="0"/>
            <a:ext cx="1793728" cy="5143500"/>
          </a:xfrm>
          <a:prstGeom prst="rect">
            <a:avLst/>
          </a:prstGeom>
        </p:spPr>
      </p:pic>
      <p:pic>
        <p:nvPicPr>
          <p:cNvPr id="3" name="Picture 2">
            <a:extLst>
              <a:ext uri="{FF2B5EF4-FFF2-40B4-BE49-F238E27FC236}">
                <a16:creationId xmlns:a16="http://schemas.microsoft.com/office/drawing/2014/main" id="{333436D5-F60E-40A1-93E0-AF2DA588C2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668"/>
          <a:stretch/>
        </p:blipFill>
        <p:spPr>
          <a:xfrm>
            <a:off x="0" y="0"/>
            <a:ext cx="7350273" cy="5143500"/>
          </a:xfrm>
          <a:prstGeom prst="rect">
            <a:avLst/>
          </a:prstGeom>
        </p:spPr>
      </p:pic>
      <p:sp>
        <p:nvSpPr>
          <p:cNvPr id="12" name="Rectangle 11">
            <a:extLst>
              <a:ext uri="{FF2B5EF4-FFF2-40B4-BE49-F238E27FC236}">
                <a16:creationId xmlns:a16="http://schemas.microsoft.com/office/drawing/2014/main" id="{1343C556-63DF-4854-9EBA-8DB837FD85DA}"/>
              </a:ext>
            </a:extLst>
          </p:cNvPr>
          <p:cNvSpPr/>
          <p:nvPr/>
        </p:nvSpPr>
        <p:spPr>
          <a:xfrm flipH="1">
            <a:off x="1157288" y="18"/>
            <a:ext cx="7986712" cy="5143482"/>
          </a:xfrm>
          <a:prstGeom prst="rect">
            <a:avLst/>
          </a:prstGeom>
          <a:gradFill flip="none" rotWithShape="1">
            <a:gsLst>
              <a:gs pos="0">
                <a:schemeClr val="bg1">
                  <a:alpha val="39000"/>
                </a:schemeClr>
              </a:gs>
              <a:gs pos="47000">
                <a:schemeClr val="bg1">
                  <a:alpha val="46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F3B9B765-A950-46EA-934C-74ACFF02C91E}"/>
              </a:ext>
            </a:extLst>
          </p:cNvPr>
          <p:cNvSpPr txBox="1"/>
          <p:nvPr/>
        </p:nvSpPr>
        <p:spPr>
          <a:xfrm>
            <a:off x="4394954" y="247101"/>
            <a:ext cx="332664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Learning Objectives</a:t>
            </a:r>
          </a:p>
        </p:txBody>
      </p:sp>
      <p:cxnSp>
        <p:nvCxnSpPr>
          <p:cNvPr id="7" name="Straight Connector 6">
            <a:extLst>
              <a:ext uri="{FF2B5EF4-FFF2-40B4-BE49-F238E27FC236}">
                <a16:creationId xmlns:a16="http://schemas.microsoft.com/office/drawing/2014/main" id="{CAB332B0-F4A8-41DA-ADFD-F6E506EBF1F7}"/>
              </a:ext>
            </a:extLst>
          </p:cNvPr>
          <p:cNvCxnSpPr>
            <a:cxnSpLocks/>
          </p:cNvCxnSpPr>
          <p:nvPr/>
        </p:nvCxnSpPr>
        <p:spPr>
          <a:xfrm>
            <a:off x="4503239" y="893484"/>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8" name="Google Shape;105;p22">
            <a:extLst>
              <a:ext uri="{FF2B5EF4-FFF2-40B4-BE49-F238E27FC236}">
                <a16:creationId xmlns:a16="http://schemas.microsoft.com/office/drawing/2014/main" id="{A95E5BD6-CF72-4921-9E24-EC7A216ACE5B}"/>
              </a:ext>
            </a:extLst>
          </p:cNvPr>
          <p:cNvSpPr txBox="1">
            <a:spLocks/>
          </p:cNvSpPr>
          <p:nvPr/>
        </p:nvSpPr>
        <p:spPr>
          <a:xfrm>
            <a:off x="4394954" y="1207322"/>
            <a:ext cx="4416879" cy="2961867"/>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Discuss appropriate management of opioid use disorder in adolescents.</a:t>
            </a:r>
          </a:p>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Describe appropriate management of opioid use disorder during pregnancy.</a:t>
            </a:r>
          </a:p>
          <a:p>
            <a:pPr marL="304800" indent="-285750">
              <a:buClr>
                <a:srgbClr val="1A547A"/>
              </a:buClr>
              <a:buSzPct val="80000"/>
              <a:buFont typeface="Montserrat" panose="00000500000000000000" pitchFamily="2" charset="0"/>
              <a:buChar char="O"/>
            </a:pPr>
            <a:r>
              <a:rPr lang="en-US" sz="2000" b="1" dirty="0">
                <a:solidFill>
                  <a:srgbClr val="1A547A"/>
                </a:solidFill>
                <a:latin typeface="Montserrat" panose="00000500000000000000" pitchFamily="2" charset="0"/>
              </a:rPr>
              <a:t>Outline considerations affecting the use of medications for addiction treatment in older patients.</a:t>
            </a:r>
          </a:p>
        </p:txBody>
      </p:sp>
      <p:sp>
        <p:nvSpPr>
          <p:cNvPr id="18" name="Slide Number Placeholder 2">
            <a:extLst>
              <a:ext uri="{FF2B5EF4-FFF2-40B4-BE49-F238E27FC236}">
                <a16:creationId xmlns:a16="http://schemas.microsoft.com/office/drawing/2014/main" id="{F4B2B847-0426-4D9F-8C2C-03D76C305E6F}"/>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18</a:t>
            </a:fld>
            <a:endParaRPr lang="en-US" dirty="0">
              <a:solidFill>
                <a:srgbClr val="108C96"/>
              </a:solidFill>
              <a:latin typeface="Montserrat" panose="00000500000000000000" pitchFamily="2" charset="0"/>
            </a:endParaRPr>
          </a:p>
        </p:txBody>
      </p:sp>
    </p:spTree>
    <p:extLst>
      <p:ext uri="{BB962C8B-B14F-4D97-AF65-F5344CB8AC3E}">
        <p14:creationId xmlns:p14="http://schemas.microsoft.com/office/powerpoint/2010/main" val="301301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pic>
        <p:nvPicPr>
          <p:cNvPr id="6" name="Picture 5" descr="A person in a mask&#10;&#10;Description automatically generated with medium confidence">
            <a:extLst>
              <a:ext uri="{FF2B5EF4-FFF2-40B4-BE49-F238E27FC236}">
                <a16:creationId xmlns:a16="http://schemas.microsoft.com/office/drawing/2014/main" id="{7A99F34A-73CC-4EEE-9EE7-644C0CBCD52A}"/>
              </a:ext>
            </a:extLst>
          </p:cNvPr>
          <p:cNvPicPr>
            <a:picLocks noChangeAspect="1"/>
          </p:cNvPicPr>
          <p:nvPr/>
        </p:nvPicPr>
        <p:blipFill rotWithShape="1">
          <a:blip r:embed="rId3" cstate="email">
            <a:grayscl/>
            <a:extLst>
              <a:ext uri="{28A0092B-C50C-407E-A947-70E740481C1C}">
                <a14:useLocalDpi xmlns:a14="http://schemas.microsoft.com/office/drawing/2010/main"/>
              </a:ext>
            </a:extLst>
          </a:blip>
          <a:srcRect l="15247"/>
          <a:stretch/>
        </p:blipFill>
        <p:spPr>
          <a:xfrm>
            <a:off x="0" y="0"/>
            <a:ext cx="6535580" cy="5143500"/>
          </a:xfrm>
          <a:prstGeom prst="rect">
            <a:avLst/>
          </a:prstGeom>
        </p:spPr>
      </p:pic>
      <p:sp>
        <p:nvSpPr>
          <p:cNvPr id="10" name="Rectangle 9">
            <a:extLst>
              <a:ext uri="{FF2B5EF4-FFF2-40B4-BE49-F238E27FC236}">
                <a16:creationId xmlns:a16="http://schemas.microsoft.com/office/drawing/2014/main" id="{480280A3-A6F7-41A4-BEB7-4E6A88D4ADA1}"/>
              </a:ext>
            </a:extLst>
          </p:cNvPr>
          <p:cNvSpPr/>
          <p:nvPr/>
        </p:nvSpPr>
        <p:spPr>
          <a:xfrm rot="10800000">
            <a:off x="0" y="0"/>
            <a:ext cx="9143997" cy="5143500"/>
          </a:xfrm>
          <a:prstGeom prst="rect">
            <a:avLst/>
          </a:prstGeom>
          <a:gradFill flip="none" rotWithShape="1">
            <a:gsLst>
              <a:gs pos="61000">
                <a:srgbClr val="CCCCCC">
                  <a:alpha val="50000"/>
                </a:srgbClr>
              </a:gs>
              <a:gs pos="100000">
                <a:srgbClr val="CCCCCC">
                  <a:alpha val="25000"/>
                </a:srgbClr>
              </a:gs>
              <a:gs pos="34000">
                <a:srgbClr val="CCCC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41;p13">
            <a:extLst>
              <a:ext uri="{FF2B5EF4-FFF2-40B4-BE49-F238E27FC236}">
                <a16:creationId xmlns:a16="http://schemas.microsoft.com/office/drawing/2014/main" id="{B25DCFE2-B37A-478A-882A-2E4A230DDD95}"/>
              </a:ext>
            </a:extLst>
          </p:cNvPr>
          <p:cNvSpPr txBox="1"/>
          <p:nvPr/>
        </p:nvSpPr>
        <p:spPr>
          <a:xfrm>
            <a:off x="3457575" y="332678"/>
            <a:ext cx="535856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Older Adults</a:t>
            </a:r>
          </a:p>
        </p:txBody>
      </p:sp>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19</a:t>
            </a:fld>
            <a:endParaRPr lang="en-US">
              <a:solidFill>
                <a:srgbClr val="099BAF"/>
              </a:solidFill>
              <a:latin typeface="Montserrat" panose="00000500000000000000" pitchFamily="2" charset="0"/>
            </a:endParaRPr>
          </a:p>
        </p:txBody>
      </p:sp>
      <p:cxnSp>
        <p:nvCxnSpPr>
          <p:cNvPr id="4" name="Straight Connector 11">
            <a:extLst>
              <a:ext uri="{FF2B5EF4-FFF2-40B4-BE49-F238E27FC236}">
                <a16:creationId xmlns:a16="http://schemas.microsoft.com/office/drawing/2014/main" id="{53015684-975D-489D-9091-6602EB99AEFA}"/>
              </a:ext>
            </a:extLst>
          </p:cNvPr>
          <p:cNvCxnSpPr>
            <a:cxnSpLocks/>
          </p:cNvCxnSpPr>
          <p:nvPr/>
        </p:nvCxnSpPr>
        <p:spPr>
          <a:xfrm>
            <a:off x="3575260" y="1192013"/>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2" name="Google Shape;299;p34">
            <a:extLst>
              <a:ext uri="{FF2B5EF4-FFF2-40B4-BE49-F238E27FC236}">
                <a16:creationId xmlns:a16="http://schemas.microsoft.com/office/drawing/2014/main" id="{D37FEA56-4C5D-4D43-8B63-429C73A13469}"/>
              </a:ext>
            </a:extLst>
          </p:cNvPr>
          <p:cNvSpPr txBox="1">
            <a:spLocks/>
          </p:cNvSpPr>
          <p:nvPr/>
        </p:nvSpPr>
        <p:spPr>
          <a:xfrm>
            <a:off x="3457575" y="1341784"/>
            <a:ext cx="5358566" cy="3340441"/>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2000" dirty="0">
                <a:solidFill>
                  <a:srgbClr val="1A547A"/>
                </a:solidFill>
                <a:latin typeface="Montserrat" panose="00000500000000000000" pitchFamily="2" charset="0"/>
                <a:ea typeface="Times New Roman"/>
                <a:cs typeface="Times New Roman"/>
                <a:sym typeface="Times New Roman"/>
              </a:rPr>
              <a:t>Populations of older adults continue to increase.</a:t>
            </a:r>
          </a:p>
          <a:p>
            <a:pPr marL="647700" lvl="1"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cs typeface="Times New Roman"/>
                <a:sym typeface="Times New Roman"/>
              </a:rPr>
              <a:t>In the United States, 20% of residents will be 65 or older by 2030.</a:t>
            </a:r>
          </a:p>
          <a:p>
            <a:pPr marL="304800" indent="-285750">
              <a:buClr>
                <a:srgbClr val="1A547A"/>
              </a:buClr>
              <a:buSzPct val="80000"/>
              <a:buFont typeface="Montserrat" panose="00000500000000000000" pitchFamily="2" charset="0"/>
              <a:buChar char="O"/>
            </a:pPr>
            <a:r>
              <a:rPr lang="en-US" sz="2000" dirty="0">
                <a:solidFill>
                  <a:srgbClr val="1A547A"/>
                </a:solidFill>
                <a:latin typeface="Montserrat" panose="00000500000000000000" pitchFamily="2" charset="0"/>
                <a:cs typeface="Times New Roman"/>
                <a:sym typeface="Times New Roman"/>
              </a:rPr>
              <a:t>The prevalence of substance use disorders in older adults equals about 1 million patients total.</a:t>
            </a:r>
          </a:p>
          <a:p>
            <a:pPr marL="647700" lvl="1"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cs typeface="Times New Roman"/>
                <a:sym typeface="Times New Roman"/>
              </a:rPr>
              <a:t>There are 978,000 people with alcohol use disorder.</a:t>
            </a:r>
          </a:p>
          <a:p>
            <a:pPr marL="647700" lvl="1"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cs typeface="Times New Roman"/>
                <a:sym typeface="Times New Roman"/>
              </a:rPr>
              <a:t>There are 161 people with illicit drug use disorder.</a:t>
            </a:r>
          </a:p>
          <a:p>
            <a:pPr marL="647700" lvl="1"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cs typeface="Times New Roman"/>
                <a:sym typeface="Times New Roman"/>
              </a:rPr>
              <a:t>The total number is expected to increase to 5.7 million individuals by 2020.</a:t>
            </a:r>
            <a:endParaRPr lang="en-US" sz="1600" dirty="0">
              <a:solidFill>
                <a:srgbClr val="1A547A"/>
              </a:solidFill>
              <a:latin typeface="Montserrat" panose="00000500000000000000" pitchFamily="2" charset="0"/>
            </a:endParaRPr>
          </a:p>
        </p:txBody>
      </p:sp>
      <p:sp>
        <p:nvSpPr>
          <p:cNvPr id="11" name="TextBox 10">
            <a:extLst>
              <a:ext uri="{FF2B5EF4-FFF2-40B4-BE49-F238E27FC236}">
                <a16:creationId xmlns:a16="http://schemas.microsoft.com/office/drawing/2014/main" id="{942DCC48-31DF-4A68-BAAD-9145339677C5}"/>
              </a:ext>
            </a:extLst>
          </p:cNvPr>
          <p:cNvSpPr txBox="1"/>
          <p:nvPr/>
        </p:nvSpPr>
        <p:spPr>
          <a:xfrm>
            <a:off x="3457575" y="4768546"/>
            <a:ext cx="4804791" cy="230832"/>
          </a:xfrm>
          <a:prstGeom prst="rect">
            <a:avLst/>
          </a:prstGeom>
          <a:noFill/>
        </p:spPr>
        <p:txBody>
          <a:bodyPr wrap="square" rtlCol="0">
            <a:spAutoFit/>
          </a:bodyPr>
          <a:lstStyle/>
          <a:p>
            <a:r>
              <a:rPr lang="en-US" sz="900" dirty="0">
                <a:solidFill>
                  <a:srgbClr val="023649"/>
                </a:solidFill>
                <a:latin typeface="Montserrat" panose="00000500000000000000"/>
              </a:rPr>
              <a:t>Maree, et al. 2016.; Mattson, et al. 2017.; West, et al. 2015.; Wu, et al. 2014.</a:t>
            </a:r>
          </a:p>
        </p:txBody>
      </p:sp>
    </p:spTree>
    <p:extLst>
      <p:ext uri="{BB962C8B-B14F-4D97-AF65-F5344CB8AC3E}">
        <p14:creationId xmlns:p14="http://schemas.microsoft.com/office/powerpoint/2010/main" val="221383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10" name="Picture 9">
            <a:extLst>
              <a:ext uri="{FF2B5EF4-FFF2-40B4-BE49-F238E27FC236}">
                <a16:creationId xmlns:a16="http://schemas.microsoft.com/office/drawing/2014/main" id="{247C5E30-2E61-4E95-BF38-3C9222D4C2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8201"/>
          <a:stretch/>
        </p:blipFill>
        <p:spPr>
          <a:xfrm flipH="1">
            <a:off x="7350271" y="0"/>
            <a:ext cx="1793728" cy="5143500"/>
          </a:xfrm>
          <a:prstGeom prst="rect">
            <a:avLst/>
          </a:prstGeom>
        </p:spPr>
      </p:pic>
      <p:pic>
        <p:nvPicPr>
          <p:cNvPr id="3" name="Picture 2">
            <a:extLst>
              <a:ext uri="{FF2B5EF4-FFF2-40B4-BE49-F238E27FC236}">
                <a16:creationId xmlns:a16="http://schemas.microsoft.com/office/drawing/2014/main" id="{333436D5-F60E-40A1-93E0-AF2DA588C2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668"/>
          <a:stretch/>
        </p:blipFill>
        <p:spPr>
          <a:xfrm>
            <a:off x="0" y="0"/>
            <a:ext cx="7350273" cy="5143500"/>
          </a:xfrm>
          <a:prstGeom prst="rect">
            <a:avLst/>
          </a:prstGeom>
        </p:spPr>
      </p:pic>
      <p:sp>
        <p:nvSpPr>
          <p:cNvPr id="12" name="Rectangle 11">
            <a:extLst>
              <a:ext uri="{FF2B5EF4-FFF2-40B4-BE49-F238E27FC236}">
                <a16:creationId xmlns:a16="http://schemas.microsoft.com/office/drawing/2014/main" id="{1343C556-63DF-4854-9EBA-8DB837FD85DA}"/>
              </a:ext>
            </a:extLst>
          </p:cNvPr>
          <p:cNvSpPr/>
          <p:nvPr/>
        </p:nvSpPr>
        <p:spPr>
          <a:xfrm flipH="1">
            <a:off x="1157288" y="18"/>
            <a:ext cx="7986712" cy="5143482"/>
          </a:xfrm>
          <a:prstGeom prst="rect">
            <a:avLst/>
          </a:prstGeom>
          <a:gradFill flip="none" rotWithShape="1">
            <a:gsLst>
              <a:gs pos="0">
                <a:schemeClr val="bg1">
                  <a:alpha val="39000"/>
                </a:schemeClr>
              </a:gs>
              <a:gs pos="47000">
                <a:schemeClr val="bg1">
                  <a:alpha val="46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F3B9B765-A950-46EA-934C-74ACFF02C91E}"/>
              </a:ext>
            </a:extLst>
          </p:cNvPr>
          <p:cNvSpPr txBox="1"/>
          <p:nvPr/>
        </p:nvSpPr>
        <p:spPr>
          <a:xfrm>
            <a:off x="4394954" y="247101"/>
            <a:ext cx="332664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Learning Objectives</a:t>
            </a:r>
          </a:p>
        </p:txBody>
      </p:sp>
      <p:cxnSp>
        <p:nvCxnSpPr>
          <p:cNvPr id="7" name="Straight Connector 6">
            <a:extLst>
              <a:ext uri="{FF2B5EF4-FFF2-40B4-BE49-F238E27FC236}">
                <a16:creationId xmlns:a16="http://schemas.microsoft.com/office/drawing/2014/main" id="{CAB332B0-F4A8-41DA-ADFD-F6E506EBF1F7}"/>
              </a:ext>
            </a:extLst>
          </p:cNvPr>
          <p:cNvCxnSpPr>
            <a:cxnSpLocks/>
          </p:cNvCxnSpPr>
          <p:nvPr/>
        </p:nvCxnSpPr>
        <p:spPr>
          <a:xfrm>
            <a:off x="4503239" y="893484"/>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8" name="Google Shape;105;p22">
            <a:extLst>
              <a:ext uri="{FF2B5EF4-FFF2-40B4-BE49-F238E27FC236}">
                <a16:creationId xmlns:a16="http://schemas.microsoft.com/office/drawing/2014/main" id="{A95E5BD6-CF72-4921-9E24-EC7A216ACE5B}"/>
              </a:ext>
            </a:extLst>
          </p:cNvPr>
          <p:cNvSpPr txBox="1">
            <a:spLocks/>
          </p:cNvSpPr>
          <p:nvPr/>
        </p:nvSpPr>
        <p:spPr>
          <a:xfrm>
            <a:off x="4394954" y="1207322"/>
            <a:ext cx="4416879" cy="2961867"/>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0" indent="-285750">
              <a:buClr>
                <a:srgbClr val="1A547A"/>
              </a:buClr>
              <a:buSzPct val="80000"/>
              <a:buFont typeface="Montserrat" panose="00000500000000000000" pitchFamily="2" charset="0"/>
              <a:buChar char="O"/>
            </a:pPr>
            <a:r>
              <a:rPr lang="en-US" sz="2000" b="1" dirty="0">
                <a:solidFill>
                  <a:srgbClr val="1A547A"/>
                </a:solidFill>
                <a:latin typeface="Montserrat" panose="00000500000000000000" pitchFamily="2" charset="0"/>
              </a:rPr>
              <a:t>Discuss appropriate management of opioid use disorder in adolescents.</a:t>
            </a:r>
          </a:p>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Describe appropriate management of opioid use disorder during pregnancy.</a:t>
            </a:r>
          </a:p>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Outline considerations affecting the use of medications for addiction treatment in older patients.</a:t>
            </a:r>
          </a:p>
        </p:txBody>
      </p:sp>
      <p:sp>
        <p:nvSpPr>
          <p:cNvPr id="18" name="Slide Number Placeholder 2">
            <a:extLst>
              <a:ext uri="{FF2B5EF4-FFF2-40B4-BE49-F238E27FC236}">
                <a16:creationId xmlns:a16="http://schemas.microsoft.com/office/drawing/2014/main" id="{F4B2B847-0426-4D9F-8C2C-03D76C305E6F}"/>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2</a:t>
            </a:fld>
            <a:endParaRPr lang="en-US" dirty="0">
              <a:solidFill>
                <a:srgbClr val="108C96"/>
              </a:solidFill>
              <a:latin typeface="Montserrat" panose="000005000000000000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12" name="Google Shape;41;p13">
            <a:extLst>
              <a:ext uri="{FF2B5EF4-FFF2-40B4-BE49-F238E27FC236}">
                <a16:creationId xmlns:a16="http://schemas.microsoft.com/office/drawing/2014/main" id="{67A97A10-36C0-49BC-A33F-3E5FEC24180B}"/>
              </a:ext>
            </a:extLst>
          </p:cNvPr>
          <p:cNvSpPr txBox="1"/>
          <p:nvPr/>
        </p:nvSpPr>
        <p:spPr>
          <a:xfrm>
            <a:off x="558716" y="346871"/>
            <a:ext cx="808522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Death Rates of Older Adults Due to Opioids</a:t>
            </a:r>
          </a:p>
        </p:txBody>
      </p:sp>
      <p:cxnSp>
        <p:nvCxnSpPr>
          <p:cNvPr id="13" name="Straight Connector 12">
            <a:extLst>
              <a:ext uri="{FF2B5EF4-FFF2-40B4-BE49-F238E27FC236}">
                <a16:creationId xmlns:a16="http://schemas.microsoft.com/office/drawing/2014/main" id="{B6AD3D3A-7ED3-48FF-B340-D59322492CFC}"/>
              </a:ext>
            </a:extLst>
          </p:cNvPr>
          <p:cNvCxnSpPr>
            <a:cxnSpLocks/>
          </p:cNvCxnSpPr>
          <p:nvPr/>
        </p:nvCxnSpPr>
        <p:spPr>
          <a:xfrm>
            <a:off x="673655" y="1049480"/>
            <a:ext cx="535406" cy="0"/>
          </a:xfrm>
          <a:prstGeom prst="line">
            <a:avLst/>
          </a:prstGeom>
          <a:noFill/>
          <a:ln w="57150" cap="flat" cmpd="sng" algn="ctr">
            <a:solidFill>
              <a:srgbClr val="4ABDE8">
                <a:shade val="95000"/>
                <a:satMod val="105000"/>
              </a:srgbClr>
            </a:solidFill>
            <a:prstDash val="solid"/>
          </a:ln>
          <a:effectLst/>
        </p:spPr>
      </p:cxnSp>
      <p:sp>
        <p:nvSpPr>
          <p:cNvPr id="9" name="Google Shape;268;p29">
            <a:extLst>
              <a:ext uri="{FF2B5EF4-FFF2-40B4-BE49-F238E27FC236}">
                <a16:creationId xmlns:a16="http://schemas.microsoft.com/office/drawing/2014/main" id="{D45D1FFE-628A-4DCC-A8DE-4FF4474F7F49}"/>
              </a:ext>
            </a:extLst>
          </p:cNvPr>
          <p:cNvSpPr txBox="1">
            <a:spLocks/>
          </p:cNvSpPr>
          <p:nvPr/>
        </p:nvSpPr>
        <p:spPr>
          <a:xfrm>
            <a:off x="420865" y="1271197"/>
            <a:ext cx="3728615" cy="323201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Death rates due to abuse or misuse of prescription opioids per 1 million of the population by age group</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2.8 times the increase in death rates for older adults (60+ years) from 2006 to 2011</a:t>
            </a:r>
          </a:p>
          <a:p>
            <a:pPr marL="257175" indent="-242888">
              <a:lnSpc>
                <a:spcPct val="100000"/>
              </a:lnSpc>
              <a:spcBef>
                <a:spcPts val="600"/>
              </a:spcBef>
              <a:buClr>
                <a:schemeClr val="bg1"/>
              </a:buClr>
              <a:buSzPct val="80000"/>
              <a:buFont typeface="Montserrat" panose="00000500000000000000" pitchFamily="2" charset="0"/>
              <a:buChar char="O"/>
            </a:pPr>
            <a:endParaRPr lang="en-US" sz="1800" dirty="0">
              <a:solidFill>
                <a:schemeClr val="bg1"/>
              </a:solidFill>
              <a:latin typeface="Montserrat" panose="00000500000000000000" pitchFamily="2" charset="0"/>
              <a:ea typeface="Times New Roman"/>
              <a:cs typeface="Times New Roman"/>
              <a:sym typeface="Times New Roman"/>
            </a:endParaRPr>
          </a:p>
        </p:txBody>
      </p:sp>
      <p:sp>
        <p:nvSpPr>
          <p:cNvPr id="6" name="TextBox 5">
            <a:extLst>
              <a:ext uri="{FF2B5EF4-FFF2-40B4-BE49-F238E27FC236}">
                <a16:creationId xmlns:a16="http://schemas.microsoft.com/office/drawing/2014/main" id="{B1CEE9FB-6BFD-45BC-B461-FD09636FDE12}"/>
              </a:ext>
            </a:extLst>
          </p:cNvPr>
          <p:cNvSpPr txBox="1"/>
          <p:nvPr/>
        </p:nvSpPr>
        <p:spPr>
          <a:xfrm>
            <a:off x="248840" y="4800133"/>
            <a:ext cx="8190165" cy="230832"/>
          </a:xfrm>
          <a:prstGeom prst="rect">
            <a:avLst/>
          </a:prstGeom>
          <a:noFill/>
        </p:spPr>
        <p:txBody>
          <a:bodyPr wrap="square" rtlCol="0">
            <a:spAutoFit/>
          </a:bodyPr>
          <a:lstStyle/>
          <a:p>
            <a:r>
              <a:rPr lang="en-US" sz="900" dirty="0">
                <a:solidFill>
                  <a:schemeClr val="bg1"/>
                </a:solidFill>
                <a:latin typeface="Montserrat" panose="00000500000000000000"/>
              </a:rPr>
              <a:t>West, et al. 2015.</a:t>
            </a:r>
          </a:p>
        </p:txBody>
      </p:sp>
      <p:sp>
        <p:nvSpPr>
          <p:cNvPr id="5" name="Rectángulo: esquinas redondeadas 10">
            <a:extLst>
              <a:ext uri="{FF2B5EF4-FFF2-40B4-BE49-F238E27FC236}">
                <a16:creationId xmlns:a16="http://schemas.microsoft.com/office/drawing/2014/main" id="{E1870F85-20E9-4725-AAAA-F02097FE6B96}"/>
              </a:ext>
            </a:extLst>
          </p:cNvPr>
          <p:cNvSpPr/>
          <p:nvPr/>
        </p:nvSpPr>
        <p:spPr>
          <a:xfrm>
            <a:off x="4305541" y="1112780"/>
            <a:ext cx="3812377" cy="3548853"/>
          </a:xfrm>
          <a:prstGeom prst="roundRect">
            <a:avLst>
              <a:gd name="adj" fmla="val 4722"/>
            </a:avLst>
          </a:prstGeom>
          <a:solidFill>
            <a:schemeClr val="bg1"/>
          </a:solidFill>
          <a:ln w="38100">
            <a:solidFill>
              <a:srgbClr val="CFB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15" name="Google Shape;257;p43">
            <a:extLst>
              <a:ext uri="{FF2B5EF4-FFF2-40B4-BE49-F238E27FC236}">
                <a16:creationId xmlns:a16="http://schemas.microsoft.com/office/drawing/2014/main" id="{57381882-EAC7-408D-9A0E-EB115BBE2874}"/>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b="14187"/>
          <a:stretch/>
        </p:blipFill>
        <p:spPr>
          <a:xfrm>
            <a:off x="4383536" y="1165686"/>
            <a:ext cx="3650620" cy="2917704"/>
          </a:xfrm>
          <a:prstGeom prst="rect">
            <a:avLst/>
          </a:prstGeom>
          <a:noFill/>
          <a:ln>
            <a:noFill/>
          </a:ln>
        </p:spPr>
      </p:pic>
      <p:pic>
        <p:nvPicPr>
          <p:cNvPr id="16" name="Google Shape;257;p43">
            <a:extLst>
              <a:ext uri="{FF2B5EF4-FFF2-40B4-BE49-F238E27FC236}">
                <a16:creationId xmlns:a16="http://schemas.microsoft.com/office/drawing/2014/main" id="{224493C5-65E9-4ACF-B6CD-E732508F742B}"/>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l="6534" t="89400" r="7657" b="1437"/>
          <a:stretch/>
        </p:blipFill>
        <p:spPr>
          <a:xfrm>
            <a:off x="4728062" y="4083390"/>
            <a:ext cx="3306094" cy="473861"/>
          </a:xfrm>
          <a:prstGeom prst="rect">
            <a:avLst/>
          </a:prstGeom>
          <a:noFill/>
          <a:ln>
            <a:noFill/>
          </a:ln>
        </p:spPr>
      </p:pic>
    </p:spTree>
    <p:extLst>
      <p:ext uri="{BB962C8B-B14F-4D97-AF65-F5344CB8AC3E}">
        <p14:creationId xmlns:p14="http://schemas.microsoft.com/office/powerpoint/2010/main" val="1219721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6" descr="Imagen que contiene exterior, montaña, nieve, hombre&#10;&#10;Descripción generada automáticamente">
            <a:extLst>
              <a:ext uri="{FF2B5EF4-FFF2-40B4-BE49-F238E27FC236}">
                <a16:creationId xmlns:a16="http://schemas.microsoft.com/office/drawing/2014/main" id="{8F00055F-3B22-4C4A-89DF-8912CFB93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10" name="Google Shape;41;p13">
            <a:extLst>
              <a:ext uri="{FF2B5EF4-FFF2-40B4-BE49-F238E27FC236}">
                <a16:creationId xmlns:a16="http://schemas.microsoft.com/office/drawing/2014/main" id="{A1C52AB5-C213-48DE-8130-09F3EC0A1731}"/>
              </a:ext>
            </a:extLst>
          </p:cNvPr>
          <p:cNvSpPr txBox="1"/>
          <p:nvPr/>
        </p:nvSpPr>
        <p:spPr>
          <a:xfrm>
            <a:off x="663408" y="335925"/>
            <a:ext cx="765810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Older Adults and Opioid Use</a:t>
            </a:r>
          </a:p>
        </p:txBody>
      </p:sp>
      <p:cxnSp>
        <p:nvCxnSpPr>
          <p:cNvPr id="11" name="Straight Connector 11">
            <a:extLst>
              <a:ext uri="{FF2B5EF4-FFF2-40B4-BE49-F238E27FC236}">
                <a16:creationId xmlns:a16="http://schemas.microsoft.com/office/drawing/2014/main" id="{7BD1AC45-D8E0-43AB-B954-F0E46C428B90}"/>
              </a:ext>
            </a:extLst>
          </p:cNvPr>
          <p:cNvCxnSpPr>
            <a:cxnSpLocks/>
          </p:cNvCxnSpPr>
          <p:nvPr/>
        </p:nvCxnSpPr>
        <p:spPr>
          <a:xfrm>
            <a:off x="734990" y="1027333"/>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AD7563B7-711D-4BEA-84AF-E3271CD19B67}"/>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21</a:t>
            </a:fld>
            <a:endParaRPr lang="en-US" dirty="0">
              <a:solidFill>
                <a:srgbClr val="108C96"/>
              </a:solidFill>
              <a:latin typeface="Montserrat" panose="00000500000000000000" pitchFamily="2" charset="0"/>
            </a:endParaRPr>
          </a:p>
        </p:txBody>
      </p:sp>
      <p:sp>
        <p:nvSpPr>
          <p:cNvPr id="12" name="TextBox 11">
            <a:extLst>
              <a:ext uri="{FF2B5EF4-FFF2-40B4-BE49-F238E27FC236}">
                <a16:creationId xmlns:a16="http://schemas.microsoft.com/office/drawing/2014/main" id="{C7854E1D-5104-48B2-BC2A-4D3BC3767BAA}"/>
              </a:ext>
            </a:extLst>
          </p:cNvPr>
          <p:cNvSpPr txBox="1"/>
          <p:nvPr/>
        </p:nvSpPr>
        <p:spPr>
          <a:xfrm>
            <a:off x="248840" y="4800133"/>
            <a:ext cx="2043113" cy="230832"/>
          </a:xfrm>
          <a:prstGeom prst="rect">
            <a:avLst/>
          </a:prstGeom>
          <a:noFill/>
        </p:spPr>
        <p:txBody>
          <a:bodyPr wrap="square" rtlCol="0">
            <a:spAutoFit/>
          </a:bodyPr>
          <a:lstStyle/>
          <a:p>
            <a:r>
              <a:rPr lang="en-US" sz="900" dirty="0">
                <a:solidFill>
                  <a:srgbClr val="108C96"/>
                </a:solidFill>
                <a:latin typeface="Montserrat" panose="00000500000000000000"/>
              </a:rPr>
              <a:t>West, et al. 2015.</a:t>
            </a:r>
          </a:p>
        </p:txBody>
      </p:sp>
      <p:sp>
        <p:nvSpPr>
          <p:cNvPr id="9" name="Google Shape;268;p29">
            <a:extLst>
              <a:ext uri="{FF2B5EF4-FFF2-40B4-BE49-F238E27FC236}">
                <a16:creationId xmlns:a16="http://schemas.microsoft.com/office/drawing/2014/main" id="{1B6A756C-BF76-4E64-A653-19937AF52A8C}"/>
              </a:ext>
            </a:extLst>
          </p:cNvPr>
          <p:cNvSpPr txBox="1">
            <a:spLocks/>
          </p:cNvSpPr>
          <p:nvPr/>
        </p:nvSpPr>
        <p:spPr>
          <a:xfrm>
            <a:off x="5408655" y="1357676"/>
            <a:ext cx="3215795" cy="323201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rgbClr val="1A547A"/>
              </a:buClr>
              <a:buSzPct val="80000"/>
              <a:buFont typeface="Montserrat" panose="00000500000000000000" pitchFamily="2" charset="0"/>
              <a:buChar char="O"/>
            </a:pPr>
            <a:r>
              <a:rPr lang="en-US" sz="1400" dirty="0">
                <a:solidFill>
                  <a:srgbClr val="1A547A"/>
                </a:solidFill>
                <a:latin typeface="Montserrat" panose="00000500000000000000" pitchFamily="2" charset="0"/>
                <a:ea typeface="Times New Roman"/>
                <a:cs typeface="Times New Roman"/>
                <a:sym typeface="Times New Roman"/>
              </a:rPr>
              <a:t>Physiologic changes are a decreased metabolism and an increased elimination time of medications.</a:t>
            </a:r>
          </a:p>
          <a:p>
            <a:pPr marL="257175" indent="-242888">
              <a:lnSpc>
                <a:spcPct val="100000"/>
              </a:lnSpc>
              <a:spcBef>
                <a:spcPts val="600"/>
              </a:spcBef>
              <a:buClr>
                <a:srgbClr val="1A547A"/>
              </a:buClr>
              <a:buSzPct val="80000"/>
              <a:buFont typeface="Montserrat" panose="00000500000000000000" pitchFamily="2" charset="0"/>
              <a:buChar char="O"/>
            </a:pPr>
            <a:r>
              <a:rPr lang="en-US" sz="1400" dirty="0">
                <a:solidFill>
                  <a:srgbClr val="1A547A"/>
                </a:solidFill>
                <a:latin typeface="Montserrat" panose="00000500000000000000" pitchFamily="2" charset="0"/>
                <a:ea typeface="Times New Roman"/>
                <a:cs typeface="Times New Roman"/>
                <a:sym typeface="Times New Roman"/>
              </a:rPr>
              <a:t>Polypharmacy is more likely in older adults.</a:t>
            </a:r>
          </a:p>
          <a:p>
            <a:pPr marL="257175" indent="-242888">
              <a:lnSpc>
                <a:spcPct val="100000"/>
              </a:lnSpc>
              <a:spcBef>
                <a:spcPts val="600"/>
              </a:spcBef>
              <a:buClr>
                <a:srgbClr val="1A547A"/>
              </a:buClr>
              <a:buSzPct val="80000"/>
              <a:buFont typeface="Montserrat" panose="00000500000000000000" pitchFamily="2" charset="0"/>
              <a:buChar char="O"/>
            </a:pPr>
            <a:r>
              <a:rPr lang="en-US" sz="1400" dirty="0">
                <a:solidFill>
                  <a:srgbClr val="1A547A"/>
                </a:solidFill>
                <a:latin typeface="Montserrat" panose="00000500000000000000" pitchFamily="2" charset="0"/>
                <a:ea typeface="Times New Roman"/>
                <a:cs typeface="Times New Roman"/>
                <a:sym typeface="Times New Roman"/>
              </a:rPr>
              <a:t>There are increased morbidities.</a:t>
            </a:r>
          </a:p>
          <a:p>
            <a:pPr marL="257175" indent="-242888">
              <a:lnSpc>
                <a:spcPct val="100000"/>
              </a:lnSpc>
              <a:spcBef>
                <a:spcPts val="600"/>
              </a:spcBef>
              <a:buClr>
                <a:srgbClr val="1A547A"/>
              </a:buClr>
              <a:buSzPct val="80000"/>
              <a:buFont typeface="Montserrat" panose="00000500000000000000" pitchFamily="2" charset="0"/>
              <a:buChar char="O"/>
            </a:pPr>
            <a:r>
              <a:rPr lang="en-US" sz="1400" dirty="0">
                <a:solidFill>
                  <a:srgbClr val="1A547A"/>
                </a:solidFill>
                <a:latin typeface="Montserrat" panose="00000500000000000000" pitchFamily="2" charset="0"/>
                <a:ea typeface="Times New Roman"/>
                <a:cs typeface="Times New Roman"/>
                <a:sym typeface="Times New Roman"/>
              </a:rPr>
              <a:t>There is a high prevalence of chronic pain in older adults.</a:t>
            </a:r>
          </a:p>
          <a:p>
            <a:pPr marL="257175" indent="-242888">
              <a:lnSpc>
                <a:spcPct val="100000"/>
              </a:lnSpc>
              <a:spcBef>
                <a:spcPts val="600"/>
              </a:spcBef>
              <a:buClr>
                <a:srgbClr val="1A547A"/>
              </a:buClr>
              <a:buSzPct val="80000"/>
              <a:buFont typeface="Montserrat" panose="00000500000000000000" pitchFamily="2" charset="0"/>
              <a:buChar char="O"/>
            </a:pPr>
            <a:r>
              <a:rPr lang="en-US" sz="1400" dirty="0">
                <a:solidFill>
                  <a:srgbClr val="1A547A"/>
                </a:solidFill>
                <a:latin typeface="Montserrat" panose="00000500000000000000" pitchFamily="2" charset="0"/>
                <a:ea typeface="Times New Roman"/>
                <a:cs typeface="Times New Roman"/>
                <a:sym typeface="Times New Roman"/>
              </a:rPr>
              <a:t>Intentional self-poisoning is reported as a frequent mechanism of suicide and is gradually increasing.</a:t>
            </a:r>
          </a:p>
          <a:p>
            <a:pPr marL="257175" indent="-242888">
              <a:lnSpc>
                <a:spcPct val="100000"/>
              </a:lnSpc>
              <a:spcBef>
                <a:spcPts val="600"/>
              </a:spcBef>
              <a:buClr>
                <a:schemeClr val="bg1"/>
              </a:buClr>
              <a:buSzPct val="80000"/>
              <a:buFont typeface="Montserrat" panose="00000500000000000000" pitchFamily="2" charset="0"/>
              <a:buChar char="O"/>
            </a:pPr>
            <a:endParaRPr lang="en-US" sz="1400" dirty="0">
              <a:solidFill>
                <a:srgbClr val="1A547A"/>
              </a:solidFill>
              <a:latin typeface="Montserrat" panose="00000500000000000000" pitchFamily="2" charset="0"/>
              <a:ea typeface="Times New Roman"/>
              <a:cs typeface="Times New Roman"/>
              <a:sym typeface="Times New Roman"/>
            </a:endParaRPr>
          </a:p>
        </p:txBody>
      </p:sp>
      <p:grpSp>
        <p:nvGrpSpPr>
          <p:cNvPr id="2" name="Group 1">
            <a:extLst>
              <a:ext uri="{FF2B5EF4-FFF2-40B4-BE49-F238E27FC236}">
                <a16:creationId xmlns:a16="http://schemas.microsoft.com/office/drawing/2014/main" id="{8FAB341E-FA5B-438F-ADB6-827F56A27BF1}"/>
              </a:ext>
            </a:extLst>
          </p:cNvPr>
          <p:cNvGrpSpPr/>
          <p:nvPr/>
        </p:nvGrpSpPr>
        <p:grpSpPr>
          <a:xfrm>
            <a:off x="248840" y="1357676"/>
            <a:ext cx="5046649" cy="3203955"/>
            <a:chOff x="3636660" y="1250490"/>
            <a:chExt cx="5046649" cy="3203955"/>
          </a:xfrm>
        </p:grpSpPr>
        <p:sp>
          <p:nvSpPr>
            <p:cNvPr id="8" name="Rectángulo: esquinas redondeadas 10">
              <a:extLst>
                <a:ext uri="{FF2B5EF4-FFF2-40B4-BE49-F238E27FC236}">
                  <a16:creationId xmlns:a16="http://schemas.microsoft.com/office/drawing/2014/main" id="{93EFE512-5F32-4920-8B84-BA10F6122EDF}"/>
                </a:ext>
              </a:extLst>
            </p:cNvPr>
            <p:cNvSpPr/>
            <p:nvPr/>
          </p:nvSpPr>
          <p:spPr>
            <a:xfrm>
              <a:off x="3636660" y="1250490"/>
              <a:ext cx="5046649" cy="3203955"/>
            </a:xfrm>
            <a:prstGeom prst="roundRect">
              <a:avLst>
                <a:gd name="adj" fmla="val 4722"/>
              </a:avLst>
            </a:prstGeom>
            <a:solidFill>
              <a:schemeClr val="bg1"/>
            </a:solidFill>
            <a:ln w="38100">
              <a:solidFill>
                <a:srgbClr val="CFB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14" name="Google Shape;266;p44">
              <a:extLst>
                <a:ext uri="{FF2B5EF4-FFF2-40B4-BE49-F238E27FC236}">
                  <a16:creationId xmlns:a16="http://schemas.microsoft.com/office/drawing/2014/main" id="{A5BCFBBD-F6CE-4160-A2F8-75F7150D5002}"/>
                </a:ext>
              </a:extLst>
            </p:cNvPr>
            <p:cNvPicPr preferRelativeResize="0"/>
            <p:nvPr/>
          </p:nvPicPr>
          <p:blipFill rotWithShape="1">
            <a:blip r:embed="rId4" cstate="email">
              <a:alphaModFix/>
              <a:extLst>
                <a:ext uri="{28A0092B-C50C-407E-A947-70E740481C1C}">
                  <a14:useLocalDpi xmlns:a14="http://schemas.microsoft.com/office/drawing/2010/main"/>
                </a:ext>
              </a:extLst>
            </a:blip>
            <a:stretch/>
          </p:blipFill>
          <p:spPr>
            <a:xfrm>
              <a:off x="3727404" y="1299261"/>
              <a:ext cx="4875650" cy="3078347"/>
            </a:xfrm>
            <a:prstGeom prst="rect">
              <a:avLst/>
            </a:prstGeom>
            <a:noFill/>
            <a:ln>
              <a:noFill/>
            </a:ln>
          </p:spPr>
        </p:pic>
      </p:grpSp>
    </p:spTree>
    <p:extLst>
      <p:ext uri="{BB962C8B-B14F-4D97-AF65-F5344CB8AC3E}">
        <p14:creationId xmlns:p14="http://schemas.microsoft.com/office/powerpoint/2010/main" val="200996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6D60F-12C4-4DAE-A04C-A735BD1FC7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59"/>
          <a:stretch/>
        </p:blipFill>
        <p:spPr>
          <a:xfrm>
            <a:off x="1337302" y="1"/>
            <a:ext cx="7806699" cy="5143500"/>
          </a:xfrm>
          <a:prstGeom prst="rect">
            <a:avLst/>
          </a:prstGeom>
        </p:spPr>
      </p:pic>
      <p:sp>
        <p:nvSpPr>
          <p:cNvPr id="10" name="Rectangle 9">
            <a:extLst>
              <a:ext uri="{FF2B5EF4-FFF2-40B4-BE49-F238E27FC236}">
                <a16:creationId xmlns:a16="http://schemas.microsoft.com/office/drawing/2014/main" id="{177FB7A8-01AB-4439-A411-5FB7C54D9F17}"/>
              </a:ext>
            </a:extLst>
          </p:cNvPr>
          <p:cNvSpPr/>
          <p:nvPr/>
        </p:nvSpPr>
        <p:spPr>
          <a:xfrm>
            <a:off x="1157289" y="18"/>
            <a:ext cx="7986712" cy="5143482"/>
          </a:xfrm>
          <a:prstGeom prst="rect">
            <a:avLst/>
          </a:prstGeom>
          <a:gradFill flip="none" rotWithShape="1">
            <a:gsLst>
              <a:gs pos="19000">
                <a:schemeClr val="bg1"/>
              </a:gs>
              <a:gs pos="70000">
                <a:schemeClr val="bg1">
                  <a:alpha val="90000"/>
                </a:schemeClr>
              </a:gs>
              <a:gs pos="100000">
                <a:schemeClr val="bg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661C0CE7-528C-4414-8217-4244042721DB}"/>
              </a:ext>
            </a:extLst>
          </p:cNvPr>
          <p:cNvSpPr txBox="1"/>
          <p:nvPr/>
        </p:nvSpPr>
        <p:spPr>
          <a:xfrm>
            <a:off x="693611" y="373286"/>
            <a:ext cx="729309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Treatment Considerations for Older Adults</a:t>
            </a:r>
          </a:p>
        </p:txBody>
      </p:sp>
      <p:cxnSp>
        <p:nvCxnSpPr>
          <p:cNvPr id="7" name="Straight Connector 6">
            <a:extLst>
              <a:ext uri="{FF2B5EF4-FFF2-40B4-BE49-F238E27FC236}">
                <a16:creationId xmlns:a16="http://schemas.microsoft.com/office/drawing/2014/main" id="{5BB15B8D-D141-45CC-8058-380A7F10EDAE}"/>
              </a:ext>
            </a:extLst>
          </p:cNvPr>
          <p:cNvCxnSpPr>
            <a:cxnSpLocks/>
          </p:cNvCxnSpPr>
          <p:nvPr/>
        </p:nvCxnSpPr>
        <p:spPr>
          <a:xfrm>
            <a:off x="801896" y="1060319"/>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BD48854A-253F-4E5E-9A42-AC28437C5CD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22</a:t>
            </a:fld>
            <a:endParaRPr lang="en-US" dirty="0">
              <a:solidFill>
                <a:srgbClr val="099BAF"/>
              </a:solidFill>
              <a:latin typeface="Montserrat" panose="00000500000000000000" pitchFamily="2" charset="0"/>
            </a:endParaRPr>
          </a:p>
        </p:txBody>
      </p:sp>
      <p:sp>
        <p:nvSpPr>
          <p:cNvPr id="13" name="Google Shape;299;p34">
            <a:extLst>
              <a:ext uri="{FF2B5EF4-FFF2-40B4-BE49-F238E27FC236}">
                <a16:creationId xmlns:a16="http://schemas.microsoft.com/office/drawing/2014/main" id="{96F41701-F8D4-4D63-8F97-4389EA76EA00}"/>
              </a:ext>
            </a:extLst>
          </p:cNvPr>
          <p:cNvSpPr txBox="1">
            <a:spLocks/>
          </p:cNvSpPr>
          <p:nvPr/>
        </p:nvSpPr>
        <p:spPr>
          <a:xfrm>
            <a:off x="693611" y="1229665"/>
            <a:ext cx="5141797" cy="3401123"/>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spcBef>
                <a:spcPts val="0"/>
              </a:spcBef>
              <a:buClr>
                <a:srgbClr val="1A547A"/>
              </a:buClr>
              <a:buSzPct val="80000"/>
              <a:buFont typeface="Montserrat" panose="00000500000000000000" pitchFamily="2" charset="0"/>
              <a:buChar char="O"/>
            </a:pPr>
            <a:r>
              <a:rPr lang="en-US" sz="2000" dirty="0">
                <a:solidFill>
                  <a:srgbClr val="1A547A"/>
                </a:solidFill>
                <a:latin typeface="Montserrat" panose="00000500000000000000" pitchFamily="2" charset="0"/>
                <a:ea typeface="Times New Roman"/>
                <a:cs typeface="Times New Roman"/>
                <a:sym typeface="Times New Roman"/>
              </a:rPr>
              <a:t>Screen for OUD and assess for suicidality.</a:t>
            </a:r>
          </a:p>
          <a:p>
            <a:pPr marL="304800" indent="-285750">
              <a:spcBef>
                <a:spcPts val="0"/>
              </a:spcBef>
              <a:spcAft>
                <a:spcPts val="600"/>
              </a:spcAft>
              <a:buClr>
                <a:srgbClr val="1A547A"/>
              </a:buClr>
              <a:buSzPct val="80000"/>
              <a:buFont typeface="Montserrat" panose="00000500000000000000" pitchFamily="2" charset="0"/>
              <a:buChar char="O"/>
            </a:pPr>
            <a:r>
              <a:rPr lang="en-US" sz="2000" dirty="0">
                <a:solidFill>
                  <a:srgbClr val="1A547A"/>
                </a:solidFill>
                <a:latin typeface="Montserrat" panose="00000500000000000000" pitchFamily="2" charset="0"/>
                <a:ea typeface="Times New Roman"/>
                <a:cs typeface="Times New Roman"/>
                <a:sym typeface="Times New Roman"/>
              </a:rPr>
              <a:t>Medications for OUD in older adults:</a:t>
            </a:r>
          </a:p>
          <a:p>
            <a:pPr marL="647700" lvl="1" indent="-285750">
              <a:spcBef>
                <a:spcPts val="0"/>
              </a:spcBef>
              <a:buClr>
                <a:srgbClr val="1A547A"/>
              </a:buClr>
              <a:buSzPct val="80000"/>
              <a:buFont typeface="Montserrat" panose="00000500000000000000" pitchFamily="2" charset="0"/>
              <a:buChar char="O"/>
            </a:pPr>
            <a:r>
              <a:rPr lang="en-US" sz="1600" b="1" dirty="0">
                <a:solidFill>
                  <a:srgbClr val="1A547A"/>
                </a:solidFill>
                <a:latin typeface="Montserrat" panose="00000500000000000000" pitchFamily="2" charset="0"/>
                <a:ea typeface="Times New Roman"/>
                <a:cs typeface="Times New Roman"/>
                <a:sym typeface="Times New Roman"/>
              </a:rPr>
              <a:t>Buprenorphine</a:t>
            </a:r>
            <a:endParaRPr lang="en-US" sz="1600" dirty="0">
              <a:solidFill>
                <a:srgbClr val="1A547A"/>
              </a:solidFill>
              <a:latin typeface="Montserrat" panose="00000500000000000000" pitchFamily="2" charset="0"/>
              <a:ea typeface="Times New Roman"/>
              <a:cs typeface="Times New Roman"/>
              <a:sym typeface="Times New Roman"/>
            </a:endParaRPr>
          </a:p>
          <a:p>
            <a:pPr marL="990600" lvl="2"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First line, partial agonism of buprenorphine is safer due to the increased susceptibility of the elderly to respiratory compromise.</a:t>
            </a:r>
          </a:p>
          <a:p>
            <a:pPr marL="990600" lvl="2"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Start low and go slow with dosing.</a:t>
            </a:r>
          </a:p>
          <a:p>
            <a:pPr marL="990600" lvl="2"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Maintenance dosing may be lower than in younger patients due to a slowed hepatic metabolism.</a:t>
            </a:r>
          </a:p>
          <a:p>
            <a:pPr marL="647700" lvl="1" indent="-285750">
              <a:buClr>
                <a:srgbClr val="1A547A"/>
              </a:buClr>
              <a:buSzPct val="80000"/>
              <a:buFont typeface="Montserrat" panose="00000500000000000000" pitchFamily="2" charset="0"/>
              <a:buChar char="O"/>
            </a:pPr>
            <a:r>
              <a:rPr lang="en-US" sz="1600" b="1" dirty="0">
                <a:solidFill>
                  <a:srgbClr val="1A547A"/>
                </a:solidFill>
                <a:latin typeface="Montserrat" panose="00000500000000000000" pitchFamily="2" charset="0"/>
                <a:ea typeface="Times New Roman"/>
                <a:cs typeface="Times New Roman"/>
                <a:sym typeface="Times New Roman"/>
              </a:rPr>
              <a:t>Methadone</a:t>
            </a:r>
            <a:endParaRPr lang="en-US" sz="1600" dirty="0">
              <a:solidFill>
                <a:srgbClr val="1A547A"/>
              </a:solidFill>
              <a:latin typeface="Montserrat" panose="00000500000000000000" pitchFamily="2" charset="0"/>
              <a:ea typeface="Times New Roman"/>
              <a:cs typeface="Times New Roman"/>
              <a:sym typeface="Times New Roman"/>
            </a:endParaRPr>
          </a:p>
          <a:p>
            <a:pPr marL="990600" lvl="2"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Methadone has many drug interactions.</a:t>
            </a:r>
          </a:p>
          <a:p>
            <a:pPr marL="990600" lvl="2"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Include QT prolongation-additive when patients are taking other QT prolonging medications.</a:t>
            </a:r>
          </a:p>
          <a:p>
            <a:pPr marL="990600" lvl="2"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It has a higher overdose risk.</a:t>
            </a:r>
          </a:p>
        </p:txBody>
      </p:sp>
      <p:sp>
        <p:nvSpPr>
          <p:cNvPr id="8" name="TextBox 7">
            <a:extLst>
              <a:ext uri="{FF2B5EF4-FFF2-40B4-BE49-F238E27FC236}">
                <a16:creationId xmlns:a16="http://schemas.microsoft.com/office/drawing/2014/main" id="{D7FC1E9B-7D07-4439-820F-4ABDACC8D8A2}"/>
              </a:ext>
            </a:extLst>
          </p:cNvPr>
          <p:cNvSpPr txBox="1"/>
          <p:nvPr/>
        </p:nvSpPr>
        <p:spPr>
          <a:xfrm>
            <a:off x="248840" y="4800133"/>
            <a:ext cx="6947697" cy="230832"/>
          </a:xfrm>
          <a:prstGeom prst="rect">
            <a:avLst/>
          </a:prstGeom>
          <a:noFill/>
        </p:spPr>
        <p:txBody>
          <a:bodyPr wrap="square" rtlCol="0">
            <a:spAutoFit/>
          </a:bodyPr>
          <a:lstStyle/>
          <a:p>
            <a:r>
              <a:rPr lang="en-US" sz="900" dirty="0">
                <a:solidFill>
                  <a:srgbClr val="108C96"/>
                </a:solidFill>
                <a:latin typeface="Montserrat" panose="00000500000000000000"/>
              </a:rPr>
              <a:t>Chau, et al. 2008.; West, et al. 2015.; Wu, et al. 2014.</a:t>
            </a:r>
          </a:p>
        </p:txBody>
      </p:sp>
    </p:spTree>
    <p:extLst>
      <p:ext uri="{BB962C8B-B14F-4D97-AF65-F5344CB8AC3E}">
        <p14:creationId xmlns:p14="http://schemas.microsoft.com/office/powerpoint/2010/main" val="903268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a:extLst>
              <a:ext uri="{FF2B5EF4-FFF2-40B4-BE49-F238E27FC236}">
                <a16:creationId xmlns:a16="http://schemas.microsoft.com/office/drawing/2014/main" id="{93C7E09B-5473-4E35-85B5-B4AD6852974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7061" b="7061"/>
          <a:stretch/>
        </p:blipFill>
        <p:spPr>
          <a:xfrm>
            <a:off x="-1" y="0"/>
            <a:ext cx="9143999" cy="5143500"/>
          </a:xfrm>
          <a:prstGeom prst="rect">
            <a:avLst/>
          </a:prstGeom>
        </p:spPr>
      </p:pic>
      <p:sp>
        <p:nvSpPr>
          <p:cNvPr id="12" name="Rectangle 11">
            <a:extLst>
              <a:ext uri="{FF2B5EF4-FFF2-40B4-BE49-F238E27FC236}">
                <a16:creationId xmlns:a16="http://schemas.microsoft.com/office/drawing/2014/main" id="{8555604A-C42E-4974-8757-CB4DA91EEC04}"/>
              </a:ext>
            </a:extLst>
          </p:cNvPr>
          <p:cNvSpPr/>
          <p:nvPr/>
        </p:nvSpPr>
        <p:spPr>
          <a:xfrm>
            <a:off x="0" y="0"/>
            <a:ext cx="9144000" cy="5143500"/>
          </a:xfrm>
          <a:prstGeom prst="rect">
            <a:avLst/>
          </a:prstGeom>
          <a:solidFill>
            <a:srgbClr val="07070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41;p13">
            <a:extLst>
              <a:ext uri="{FF2B5EF4-FFF2-40B4-BE49-F238E27FC236}">
                <a16:creationId xmlns:a16="http://schemas.microsoft.com/office/drawing/2014/main" id="{3E652F02-66CA-4FFA-8816-64B447ADF672}"/>
              </a:ext>
            </a:extLst>
          </p:cNvPr>
          <p:cNvSpPr txBox="1"/>
          <p:nvPr/>
        </p:nvSpPr>
        <p:spPr>
          <a:xfrm>
            <a:off x="3908329" y="183600"/>
            <a:ext cx="292968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Key Points</a:t>
            </a:r>
          </a:p>
        </p:txBody>
      </p:sp>
      <p:cxnSp>
        <p:nvCxnSpPr>
          <p:cNvPr id="11" name="Straight Connector 10">
            <a:extLst>
              <a:ext uri="{FF2B5EF4-FFF2-40B4-BE49-F238E27FC236}">
                <a16:creationId xmlns:a16="http://schemas.microsoft.com/office/drawing/2014/main" id="{33E45A56-DEF6-46DE-A48C-636A846476A9}"/>
              </a:ext>
            </a:extLst>
          </p:cNvPr>
          <p:cNvCxnSpPr>
            <a:cxnSpLocks/>
          </p:cNvCxnSpPr>
          <p:nvPr/>
        </p:nvCxnSpPr>
        <p:spPr>
          <a:xfrm>
            <a:off x="4016613" y="829983"/>
            <a:ext cx="535406" cy="0"/>
          </a:xfrm>
          <a:prstGeom prst="line">
            <a:avLst/>
          </a:prstGeom>
          <a:noFill/>
          <a:ln w="57150" cap="flat" cmpd="sng" algn="ctr">
            <a:solidFill>
              <a:srgbClr val="4ABDE8">
                <a:shade val="95000"/>
                <a:satMod val="105000"/>
              </a:srgbClr>
            </a:solidFill>
            <a:prstDash val="solid"/>
          </a:ln>
          <a:effectLst/>
        </p:spPr>
      </p:cxnSp>
      <p:sp>
        <p:nvSpPr>
          <p:cNvPr id="374" name="Google Shape;374;p42"/>
          <p:cNvSpPr txBox="1">
            <a:spLocks noGrp="1"/>
          </p:cNvSpPr>
          <p:nvPr>
            <p:ph idx="1"/>
          </p:nvPr>
        </p:nvSpPr>
        <p:spPr>
          <a:xfrm>
            <a:off x="3908329" y="938890"/>
            <a:ext cx="4809881" cy="3775863"/>
          </a:xfrm>
          <a:prstGeom prst="rect">
            <a:avLst/>
          </a:prstGeom>
          <a:noFill/>
          <a:ln>
            <a:noFill/>
          </a:ln>
        </p:spPr>
        <p:txBody>
          <a:bodyPr spcFirstLastPara="1" wrap="square" lIns="68569" tIns="34275" rIns="68569" bIns="34275" anchor="t" anchorCtr="0">
            <a:noAutofit/>
          </a:bodyPr>
          <a:lstStyle/>
          <a:p>
            <a:pPr marL="257175" indent="-233363">
              <a:lnSpc>
                <a:spcPct val="100000"/>
              </a:lnSpc>
              <a:spcBef>
                <a:spcPts val="600"/>
              </a:spcBef>
              <a:buClr>
                <a:schemeClr val="bg1"/>
              </a:buClr>
              <a:buSzPct val="80000"/>
              <a:buFont typeface="Montserrat" panose="00000500000000000000" pitchFamily="2" charset="0"/>
              <a:buChar char="O"/>
            </a:pPr>
            <a:r>
              <a:rPr lang="en-US" sz="1800" b="1" dirty="0">
                <a:solidFill>
                  <a:schemeClr val="bg1"/>
                </a:solidFill>
                <a:latin typeface="Montserrat" panose="00000500000000000000" pitchFamily="2" charset="0"/>
                <a:ea typeface="Times New Roman"/>
                <a:cs typeface="Times New Roman"/>
                <a:sym typeface="Times New Roman"/>
              </a:rPr>
              <a:t>Adolescents</a:t>
            </a:r>
            <a:endParaRPr lang="en-US" sz="1800" dirty="0">
              <a:solidFill>
                <a:schemeClr val="bg1"/>
              </a:solidFill>
              <a:latin typeface="Montserrat" panose="00000500000000000000" pitchFamily="2" charset="0"/>
              <a:ea typeface="Times New Roman"/>
              <a:cs typeface="Times New Roman"/>
              <a:sym typeface="Times New Roman"/>
            </a:endParaRPr>
          </a:p>
          <a:p>
            <a:pPr marL="600075" lvl="1" indent="-233363">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Buprenorphine is approved for individuals over 16 years old.</a:t>
            </a:r>
          </a:p>
          <a:p>
            <a:pPr marL="600075" lvl="1" indent="-233363">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Naltrexone ER and methadone are approved for individuals 18 years and older.</a:t>
            </a:r>
          </a:p>
          <a:p>
            <a:pPr marL="257175" indent="-233363">
              <a:lnSpc>
                <a:spcPct val="100000"/>
              </a:lnSpc>
              <a:spcBef>
                <a:spcPts val="600"/>
              </a:spcBef>
              <a:buClr>
                <a:schemeClr val="bg1"/>
              </a:buClr>
              <a:buSzPct val="80000"/>
              <a:buFont typeface="Montserrat" panose="00000500000000000000" pitchFamily="2" charset="0"/>
              <a:buChar char="O"/>
            </a:pPr>
            <a:r>
              <a:rPr lang="en-US" sz="1800" b="1" dirty="0">
                <a:solidFill>
                  <a:schemeClr val="bg1"/>
                </a:solidFill>
                <a:latin typeface="Montserrat" panose="00000500000000000000" pitchFamily="2" charset="0"/>
                <a:ea typeface="Times New Roman"/>
                <a:cs typeface="Times New Roman"/>
                <a:sym typeface="Times New Roman"/>
              </a:rPr>
              <a:t>Pregnant Women</a:t>
            </a:r>
            <a:endParaRPr lang="en-US" sz="1800" dirty="0">
              <a:solidFill>
                <a:schemeClr val="bg1"/>
              </a:solidFill>
              <a:latin typeface="Montserrat" panose="00000500000000000000" pitchFamily="2" charset="0"/>
              <a:ea typeface="Times New Roman"/>
              <a:cs typeface="Times New Roman"/>
              <a:sym typeface="Times New Roman"/>
            </a:endParaRPr>
          </a:p>
          <a:p>
            <a:pPr marL="600075" lvl="1" indent="-233363">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Buprenorphine and methadone should be used to treat pregnant women with OUD during pregnancy.</a:t>
            </a:r>
          </a:p>
          <a:p>
            <a:pPr marL="257175" indent="-233363">
              <a:lnSpc>
                <a:spcPct val="100000"/>
              </a:lnSpc>
              <a:spcBef>
                <a:spcPts val="600"/>
              </a:spcBef>
              <a:buClr>
                <a:schemeClr val="bg1"/>
              </a:buClr>
              <a:buSzPct val="80000"/>
              <a:buFont typeface="Montserrat" panose="00000500000000000000" pitchFamily="2" charset="0"/>
              <a:buChar char="O"/>
            </a:pPr>
            <a:r>
              <a:rPr lang="en-US" sz="1800" b="1" dirty="0">
                <a:solidFill>
                  <a:schemeClr val="bg1"/>
                </a:solidFill>
                <a:latin typeface="Montserrat" panose="00000500000000000000" pitchFamily="2" charset="0"/>
                <a:ea typeface="Times New Roman"/>
                <a:cs typeface="Times New Roman"/>
                <a:sym typeface="Times New Roman"/>
              </a:rPr>
              <a:t>Older Adults</a:t>
            </a:r>
          </a:p>
          <a:p>
            <a:pPr marL="600075" lvl="1" indent="-233363">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Buprenorphine should be considered the first line for older adults with OUD, but patients will likely require lower doses than younger patients would.</a:t>
            </a:r>
            <a:endParaRPr lang="en" sz="1400" dirty="0">
              <a:solidFill>
                <a:schemeClr val="bg1"/>
              </a:solidFill>
              <a:latin typeface="Montserrat" panose="00000500000000000000" pitchFamily="2" charset="0"/>
              <a:ea typeface="Times New Roman"/>
              <a:cs typeface="Times New Roman"/>
              <a:sym typeface="Times New Roman"/>
            </a:endParaRPr>
          </a:p>
          <a:p>
            <a:pPr marL="23812" indent="0">
              <a:lnSpc>
                <a:spcPct val="100000"/>
              </a:lnSpc>
              <a:spcBef>
                <a:spcPts val="600"/>
              </a:spcBef>
              <a:buClr>
                <a:schemeClr val="bg1"/>
              </a:buClr>
              <a:buSzPct val="80000"/>
              <a:buNone/>
            </a:pPr>
            <a:endParaRPr lang="en" sz="1400" b="1" dirty="0">
              <a:solidFill>
                <a:schemeClr val="bg1"/>
              </a:solidFill>
              <a:latin typeface="Montserrat" panose="00000500000000000000" pitchFamily="2" charset="0"/>
              <a:cs typeface="Times New Roman"/>
              <a:sym typeface="Times New Roman"/>
            </a:endParaRPr>
          </a:p>
        </p:txBody>
      </p:sp>
      <p:sp>
        <p:nvSpPr>
          <p:cNvPr id="17" name="Slide Number Placeholder 2">
            <a:extLst>
              <a:ext uri="{FF2B5EF4-FFF2-40B4-BE49-F238E27FC236}">
                <a16:creationId xmlns:a16="http://schemas.microsoft.com/office/drawing/2014/main" id="{3C99E769-E975-4410-B72C-6F7C46E2521C}"/>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23</a:t>
            </a:fld>
            <a:endParaRPr lang="en-US"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86958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10" name="Google Shape;41;p13">
            <a:extLst>
              <a:ext uri="{FF2B5EF4-FFF2-40B4-BE49-F238E27FC236}">
                <a16:creationId xmlns:a16="http://schemas.microsoft.com/office/drawing/2014/main" id="{AEAA0EC5-2029-44DD-B9CA-8C09C3104AED}"/>
              </a:ext>
            </a:extLst>
          </p:cNvPr>
          <p:cNvSpPr txBox="1"/>
          <p:nvPr/>
        </p:nvSpPr>
        <p:spPr>
          <a:xfrm>
            <a:off x="727911" y="504826"/>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References</a:t>
            </a:r>
          </a:p>
        </p:txBody>
      </p:sp>
      <p:cxnSp>
        <p:nvCxnSpPr>
          <p:cNvPr id="11" name="Straight Connector 10">
            <a:extLst>
              <a:ext uri="{FF2B5EF4-FFF2-40B4-BE49-F238E27FC236}">
                <a16:creationId xmlns:a16="http://schemas.microsoft.com/office/drawing/2014/main" id="{DA896A55-06A9-4F7E-A608-FB919686CCA9}"/>
              </a:ext>
            </a:extLst>
          </p:cNvPr>
          <p:cNvCxnSpPr>
            <a:cxnSpLocks/>
          </p:cNvCxnSpPr>
          <p:nvPr/>
        </p:nvCxnSpPr>
        <p:spPr>
          <a:xfrm>
            <a:off x="836195" y="1151209"/>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Google Shape;390;p44">
            <a:extLst>
              <a:ext uri="{FF2B5EF4-FFF2-40B4-BE49-F238E27FC236}">
                <a16:creationId xmlns:a16="http://schemas.microsoft.com/office/drawing/2014/main" id="{1B2109DF-765D-4BAE-BDD0-7AC45C1F19BC}"/>
              </a:ext>
            </a:extLst>
          </p:cNvPr>
          <p:cNvSpPr txBox="1">
            <a:spLocks/>
          </p:cNvSpPr>
          <p:nvPr/>
        </p:nvSpPr>
        <p:spPr>
          <a:xfrm>
            <a:off x="663385" y="1350457"/>
            <a:ext cx="3703899" cy="401125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AAP Committee on Substance Use and Prevention. Medication-Assisted Treatment of Adolescents With Opioid Use Disorders. </a:t>
            </a:r>
            <a:r>
              <a:rPr lang="en-US" sz="800" i="1" dirty="0">
                <a:solidFill>
                  <a:schemeClr val="bg1"/>
                </a:solidFill>
                <a:latin typeface="Montserrat" panose="00000500000000000000" pitchFamily="2" charset="0"/>
              </a:rPr>
              <a:t>Pediatrics</a:t>
            </a:r>
            <a:r>
              <a:rPr lang="en-US" sz="800" dirty="0">
                <a:solidFill>
                  <a:schemeClr val="bg1"/>
                </a:solidFill>
                <a:latin typeface="Montserrat" panose="00000500000000000000" pitchFamily="2" charset="0"/>
              </a:rPr>
              <a:t>. 2016;138(3):e20161893.</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American College of Obstetricians and Gynecologists (ACOG) and American Society of Addiction Medicine (ASAM). Opioid Use and Opioid Use Disorder in Pregnancy. 2017. https://www.acog.org/-/media/Committee-Opinions/Committee-on-Obstetric-Practice/co711.pdf?dmc=1&amp;ts=20171105T2029443754. </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Boyars L, </a:t>
            </a:r>
            <a:r>
              <a:rPr lang="en-US" sz="800" dirty="0" err="1">
                <a:solidFill>
                  <a:schemeClr val="bg1"/>
                </a:solidFill>
                <a:latin typeface="Montserrat" panose="00000500000000000000" pitchFamily="2" charset="0"/>
              </a:rPr>
              <a:t>Guille</a:t>
            </a:r>
            <a:r>
              <a:rPr lang="en-US" sz="800" dirty="0">
                <a:solidFill>
                  <a:schemeClr val="bg1"/>
                </a:solidFill>
                <a:latin typeface="Montserrat" panose="00000500000000000000" pitchFamily="2" charset="0"/>
              </a:rPr>
              <a:t> C. Treatment of Perinatal Opioid Use Disorder. </a:t>
            </a:r>
            <a:r>
              <a:rPr lang="en-US" sz="800" i="1" dirty="0" err="1">
                <a:solidFill>
                  <a:schemeClr val="bg1"/>
                </a:solidFill>
                <a:latin typeface="Montserrat" panose="00000500000000000000" pitchFamily="2" charset="0"/>
              </a:rPr>
              <a:t>Obstet</a:t>
            </a:r>
            <a:r>
              <a:rPr lang="en-US" sz="800" i="1" dirty="0">
                <a:solidFill>
                  <a:schemeClr val="bg1"/>
                </a:solidFill>
                <a:latin typeface="Montserrat" panose="00000500000000000000" pitchFamily="2" charset="0"/>
              </a:rPr>
              <a:t> </a:t>
            </a:r>
            <a:r>
              <a:rPr lang="en-US" sz="800" i="1" dirty="0" err="1">
                <a:solidFill>
                  <a:schemeClr val="bg1"/>
                </a:solidFill>
                <a:latin typeface="Montserrat" panose="00000500000000000000" pitchFamily="2" charset="0"/>
              </a:rPr>
              <a:t>Gynecol</a:t>
            </a:r>
            <a:r>
              <a:rPr lang="en-US" sz="800" i="1" dirty="0">
                <a:solidFill>
                  <a:schemeClr val="bg1"/>
                </a:solidFill>
                <a:latin typeface="Montserrat" panose="00000500000000000000" pitchFamily="2" charset="0"/>
              </a:rPr>
              <a:t> Clin North Am</a:t>
            </a:r>
            <a:r>
              <a:rPr lang="en-US" sz="800" dirty="0">
                <a:solidFill>
                  <a:schemeClr val="bg1"/>
                </a:solidFill>
                <a:latin typeface="Montserrat" panose="00000500000000000000" pitchFamily="2" charset="0"/>
              </a:rPr>
              <a:t>. 2018;45(3):511-524.</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Chau DL, Walker V, Pai L, and Cho LM. Opiates and elderly: Use and side effects. </a:t>
            </a:r>
            <a:r>
              <a:rPr lang="en-US" sz="800" i="1" dirty="0">
                <a:solidFill>
                  <a:schemeClr val="bg1"/>
                </a:solidFill>
                <a:latin typeface="Montserrat" panose="00000500000000000000" pitchFamily="2" charset="0"/>
              </a:rPr>
              <a:t>Clin </a:t>
            </a:r>
            <a:r>
              <a:rPr lang="en-US" sz="800" i="1" dirty="0" err="1">
                <a:solidFill>
                  <a:schemeClr val="bg1"/>
                </a:solidFill>
                <a:latin typeface="Montserrat" panose="00000500000000000000" pitchFamily="2" charset="0"/>
              </a:rPr>
              <a:t>Interv</a:t>
            </a:r>
            <a:r>
              <a:rPr lang="en-US" sz="800" i="1" dirty="0">
                <a:solidFill>
                  <a:schemeClr val="bg1"/>
                </a:solidFill>
                <a:latin typeface="Montserrat" panose="00000500000000000000" pitchFamily="2" charset="0"/>
              </a:rPr>
              <a:t> </a:t>
            </a:r>
            <a:r>
              <a:rPr lang="en-US" sz="800" dirty="0">
                <a:solidFill>
                  <a:schemeClr val="bg1"/>
                </a:solidFill>
                <a:latin typeface="Montserrat" panose="00000500000000000000" pitchFamily="2" charset="0"/>
              </a:rPr>
              <a:t>Aging. 2008;3(2): 273–278.</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Hadland SE, </a:t>
            </a:r>
            <a:r>
              <a:rPr lang="en-US" sz="800" dirty="0" err="1">
                <a:solidFill>
                  <a:schemeClr val="bg1"/>
                </a:solidFill>
                <a:latin typeface="Montserrat" panose="00000500000000000000" pitchFamily="2" charset="0"/>
              </a:rPr>
              <a:t>Wharam</a:t>
            </a:r>
            <a:r>
              <a:rPr lang="en-US" sz="800" dirty="0">
                <a:solidFill>
                  <a:schemeClr val="bg1"/>
                </a:solidFill>
                <a:latin typeface="Montserrat" panose="00000500000000000000" pitchFamily="2" charset="0"/>
              </a:rPr>
              <a:t> JF, Schuster, et al. Trends in Receipt of Buprenorphine and Naltrexone for Opioid Use Disorder Among Adolescents and Young Adults, 2001-2014. </a:t>
            </a:r>
            <a:r>
              <a:rPr lang="en-US" sz="800" i="1" dirty="0">
                <a:solidFill>
                  <a:schemeClr val="bg1"/>
                </a:solidFill>
                <a:latin typeface="Montserrat" panose="00000500000000000000" pitchFamily="2" charset="0"/>
              </a:rPr>
              <a:t>JAMA Pediatrics</a:t>
            </a:r>
            <a:r>
              <a:rPr lang="en-US" sz="800" dirty="0">
                <a:solidFill>
                  <a:schemeClr val="bg1"/>
                </a:solidFill>
                <a:latin typeface="Montserrat" panose="00000500000000000000" pitchFamily="2" charset="0"/>
              </a:rPr>
              <a:t>. Published Online 2017. Accessed 11/11/19.</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Hand DH, Short VL, </a:t>
            </a:r>
            <a:r>
              <a:rPr lang="en-US" sz="800" dirty="0" err="1">
                <a:solidFill>
                  <a:schemeClr val="bg1"/>
                </a:solidFill>
                <a:latin typeface="Montserrat" panose="00000500000000000000" pitchFamily="2" charset="0"/>
              </a:rPr>
              <a:t>Abatemarco</a:t>
            </a:r>
            <a:r>
              <a:rPr lang="en-US" sz="800" dirty="0">
                <a:solidFill>
                  <a:schemeClr val="bg1"/>
                </a:solidFill>
                <a:latin typeface="Montserrat" panose="00000500000000000000" pitchFamily="2" charset="0"/>
              </a:rPr>
              <a:t> DJ. Substance use, treatment, and demographic characteristics of pregnant women entering treatment for opioid use disorder differ by United States census region. </a:t>
            </a:r>
            <a:r>
              <a:rPr lang="en-US" sz="800" i="1" dirty="0">
                <a:solidFill>
                  <a:schemeClr val="bg1"/>
                </a:solidFill>
                <a:latin typeface="Montserrat" panose="00000500000000000000" pitchFamily="2" charset="0"/>
              </a:rPr>
              <a:t>J </a:t>
            </a:r>
            <a:r>
              <a:rPr lang="en-US" sz="800" i="1" dirty="0" err="1">
                <a:solidFill>
                  <a:schemeClr val="bg1"/>
                </a:solidFill>
                <a:latin typeface="Montserrat" panose="00000500000000000000" pitchFamily="2" charset="0"/>
              </a:rPr>
              <a:t>Subst</a:t>
            </a:r>
            <a:r>
              <a:rPr lang="en-US" sz="800" i="1" dirty="0">
                <a:solidFill>
                  <a:schemeClr val="bg1"/>
                </a:solidFill>
                <a:latin typeface="Montserrat" panose="00000500000000000000" pitchFamily="2" charset="0"/>
              </a:rPr>
              <a:t> Abuse Treat</a:t>
            </a:r>
            <a:r>
              <a:rPr lang="en-US" sz="800" dirty="0">
                <a:solidFill>
                  <a:schemeClr val="bg1"/>
                </a:solidFill>
                <a:latin typeface="Montserrat" panose="00000500000000000000" pitchFamily="2" charset="0"/>
              </a:rPr>
              <a:t>. 2017;76:58-63.</a:t>
            </a:r>
          </a:p>
        </p:txBody>
      </p:sp>
      <p:sp>
        <p:nvSpPr>
          <p:cNvPr id="17" name="TextBox 16">
            <a:extLst>
              <a:ext uri="{FF2B5EF4-FFF2-40B4-BE49-F238E27FC236}">
                <a16:creationId xmlns:a16="http://schemas.microsoft.com/office/drawing/2014/main" id="{F0914AB0-B227-4CBC-A236-357CD8618170}"/>
              </a:ext>
            </a:extLst>
          </p:cNvPr>
          <p:cNvSpPr txBox="1"/>
          <p:nvPr/>
        </p:nvSpPr>
        <p:spPr>
          <a:xfrm>
            <a:off x="4872510" y="1350457"/>
            <a:ext cx="3751940" cy="2780441"/>
          </a:xfrm>
          <a:prstGeom prst="rect">
            <a:avLst/>
          </a:prstGeom>
          <a:noFill/>
        </p:spPr>
        <p:txBody>
          <a:bodyPr wrap="square">
            <a:spAutoFit/>
          </a:bodyPr>
          <a:lstStyle/>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Haight SC, Ko JY, Tong VT, Bohm MK, Callaghan WM. Opioid Use Disorder Documented at Delivery Hospitalization — United States, 1999–2014.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MMWR </a:t>
            </a:r>
            <a:r>
              <a:rPr kumimoji="0" lang="en-US" sz="800" b="0" i="1"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Morb</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Mortal </a:t>
            </a:r>
            <a:r>
              <a:rPr kumimoji="0" lang="en-US" sz="800" b="0" i="1"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Wkly</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Rep</a:t>
            </a:r>
            <a:r>
              <a:rPr kumimoji="0" lang="en-US" sz="800" b="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2018;67:845–849. DOI: http://dx.doi.org/10.15585/mmwr.mm6731a1</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Holmes AV, Atwood EC, Whalen B, et al. Rooming-In to Treat Neonatal Abstinence Syndrome: Improved Family-Centered Care at Lower Cost.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Pediatrics</a:t>
            </a:r>
            <a:r>
              <a:rPr kumimoji="0" lang="en-US" sz="800" b="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2016;</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137(6):e20152929.</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Hudak ML, Tan RC, and the Committee on Drugs and the Committee on Fetus and Newborn. Neonatal Drug Withdrawal.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Pediatrics</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2012;129(2);e540–560.</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Feder K, Krawczyk N, Saloner B. Medication-Assisted Treatment for Adolescents in Specialty Treatment for Opioid Use Disorder.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J </a:t>
            </a:r>
            <a:r>
              <a:rPr kumimoji="0" lang="en-US" sz="800" b="0" i="1"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Adolesc</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Health</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2017;60(6):747-750.</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Fishman MJ, Winstanley EL, Curran E, et al.  Treatment of opioid dependence in adolescents and young adults with extended release naltrexone:  Preliminary case-series and feasibility.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Addiction</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2010;105(9): 1669–1676.</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Jones HE, Kaltenbach K, Heil SH, et al. Neonatal abstinence syndrome after methadone or buprenorphine exposure.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N </a:t>
            </a:r>
            <a:r>
              <a:rPr kumimoji="0" lang="en-US" sz="800" b="0" i="1"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Engl</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J Med</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 2010;363(24): 2320–2331.</a:t>
            </a:r>
          </a:p>
        </p:txBody>
      </p:sp>
    </p:spTree>
    <p:extLst>
      <p:ext uri="{BB962C8B-B14F-4D97-AF65-F5344CB8AC3E}">
        <p14:creationId xmlns:p14="http://schemas.microsoft.com/office/powerpoint/2010/main" val="46125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4" name="Google Shape;41;p13">
            <a:extLst>
              <a:ext uri="{FF2B5EF4-FFF2-40B4-BE49-F238E27FC236}">
                <a16:creationId xmlns:a16="http://schemas.microsoft.com/office/drawing/2014/main" id="{62BF5194-82B6-49D8-82AE-E3D8FE73FA76}"/>
              </a:ext>
            </a:extLst>
          </p:cNvPr>
          <p:cNvSpPr txBox="1"/>
          <p:nvPr/>
        </p:nvSpPr>
        <p:spPr>
          <a:xfrm>
            <a:off x="727911" y="504826"/>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References</a:t>
            </a:r>
          </a:p>
        </p:txBody>
      </p:sp>
      <p:cxnSp>
        <p:nvCxnSpPr>
          <p:cNvPr id="5" name="Straight Connector 4">
            <a:extLst>
              <a:ext uri="{FF2B5EF4-FFF2-40B4-BE49-F238E27FC236}">
                <a16:creationId xmlns:a16="http://schemas.microsoft.com/office/drawing/2014/main" id="{FFE617E4-C431-4234-8DBD-3EF5697BDC5D}"/>
              </a:ext>
            </a:extLst>
          </p:cNvPr>
          <p:cNvCxnSpPr>
            <a:cxnSpLocks/>
          </p:cNvCxnSpPr>
          <p:nvPr/>
        </p:nvCxnSpPr>
        <p:spPr>
          <a:xfrm>
            <a:off x="836195" y="1151209"/>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Google Shape;390;p44">
            <a:extLst>
              <a:ext uri="{FF2B5EF4-FFF2-40B4-BE49-F238E27FC236}">
                <a16:creationId xmlns:a16="http://schemas.microsoft.com/office/drawing/2014/main" id="{8B310E17-1034-46B1-B5F5-64C7D110B54A}"/>
              </a:ext>
            </a:extLst>
          </p:cNvPr>
          <p:cNvSpPr txBox="1">
            <a:spLocks/>
          </p:cNvSpPr>
          <p:nvPr/>
        </p:nvSpPr>
        <p:spPr>
          <a:xfrm>
            <a:off x="663385" y="1350457"/>
            <a:ext cx="3703899" cy="401125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214313">
              <a:lnSpc>
                <a:spcPts val="960"/>
              </a:lnSpc>
              <a:spcBef>
                <a:spcPts val="600"/>
              </a:spcBef>
              <a:buClr>
                <a:schemeClr val="bg1"/>
              </a:buClr>
              <a:buSzPct val="80000"/>
              <a:buFont typeface="Montserrat" panose="00000500000000000000" pitchFamily="2" charset="0"/>
              <a:buChar char="O"/>
            </a:pPr>
            <a:r>
              <a:rPr lang="en-US" sz="800" dirty="0" err="1">
                <a:solidFill>
                  <a:schemeClr val="bg1"/>
                </a:solidFill>
                <a:latin typeface="Montserrat" panose="00000500000000000000" pitchFamily="2" charset="0"/>
              </a:rPr>
              <a:t>Kakko</a:t>
            </a:r>
            <a:r>
              <a:rPr lang="en-US" sz="800" dirty="0">
                <a:solidFill>
                  <a:schemeClr val="bg1"/>
                </a:solidFill>
                <a:latin typeface="Montserrat" panose="00000500000000000000" pitchFamily="2" charset="0"/>
              </a:rPr>
              <a:t> J, Heilig M, </a:t>
            </a:r>
            <a:r>
              <a:rPr lang="en-US" sz="800" dirty="0" err="1">
                <a:solidFill>
                  <a:schemeClr val="bg1"/>
                </a:solidFill>
                <a:latin typeface="Montserrat" panose="00000500000000000000" pitchFamily="2" charset="0"/>
              </a:rPr>
              <a:t>Sarman</a:t>
            </a:r>
            <a:r>
              <a:rPr lang="en-US" sz="800" dirty="0">
                <a:solidFill>
                  <a:schemeClr val="bg1"/>
                </a:solidFill>
                <a:latin typeface="Montserrat" panose="00000500000000000000" pitchFamily="2" charset="0"/>
              </a:rPr>
              <a:t> I.  Buprenorphine and methadone treatment of opiate dependence during pregnancy: Comparison of fetal growth and neonatal outcomes in two consecutive case series.  </a:t>
            </a:r>
            <a:r>
              <a:rPr lang="en-US" sz="800" i="1" dirty="0">
                <a:solidFill>
                  <a:schemeClr val="bg1"/>
                </a:solidFill>
                <a:latin typeface="Montserrat" panose="00000500000000000000" pitchFamily="2" charset="0"/>
              </a:rPr>
              <a:t>Drug and Alcohol Dependence</a:t>
            </a:r>
            <a:r>
              <a:rPr lang="en-US" sz="800" dirty="0">
                <a:solidFill>
                  <a:schemeClr val="bg1"/>
                </a:solidFill>
                <a:latin typeface="Montserrat" panose="00000500000000000000" pitchFamily="2" charset="0"/>
              </a:rPr>
              <a:t>. 2008;96(1-2) 69–78.</a:t>
            </a:r>
          </a:p>
          <a:p>
            <a:pPr marL="342900" indent="-214313">
              <a:lnSpc>
                <a:spcPts val="960"/>
              </a:lnSpc>
              <a:spcBef>
                <a:spcPts val="600"/>
              </a:spcBef>
              <a:buClr>
                <a:schemeClr val="bg1"/>
              </a:buClr>
              <a:buSzPct val="80000"/>
              <a:buFont typeface="Montserrat" panose="00000500000000000000" pitchFamily="2" charset="0"/>
              <a:buChar char="O"/>
            </a:pPr>
            <a:r>
              <a:rPr lang="en-US" sz="800" dirty="0" err="1">
                <a:solidFill>
                  <a:schemeClr val="bg1"/>
                </a:solidFill>
                <a:latin typeface="Montserrat" panose="00000500000000000000" pitchFamily="2" charset="0"/>
              </a:rPr>
              <a:t>Kampman</a:t>
            </a:r>
            <a:r>
              <a:rPr lang="en-US" sz="800" dirty="0">
                <a:solidFill>
                  <a:schemeClr val="bg1"/>
                </a:solidFill>
                <a:latin typeface="Montserrat" panose="00000500000000000000" pitchFamily="2" charset="0"/>
              </a:rPr>
              <a:t> K, Comer S, Cunningham C, et al. National Practice Guideline for the Use of Medications in the Treatment of Addiction Involving Opioid Use. </a:t>
            </a:r>
            <a:r>
              <a:rPr lang="en-US" sz="800" i="1" dirty="0">
                <a:solidFill>
                  <a:schemeClr val="bg1"/>
                </a:solidFill>
                <a:latin typeface="Montserrat" panose="00000500000000000000" pitchFamily="2" charset="0"/>
              </a:rPr>
              <a:t>Chevy Chase, MD: American Society of Addiction Medicine</a:t>
            </a:r>
            <a:r>
              <a:rPr lang="en-US" sz="800" dirty="0">
                <a:solidFill>
                  <a:schemeClr val="bg1"/>
                </a:solidFill>
                <a:latin typeface="Montserrat" panose="00000500000000000000" pitchFamily="2" charset="0"/>
              </a:rPr>
              <a:t>. 2015.</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Lund IO, Fischer G, </a:t>
            </a:r>
            <a:r>
              <a:rPr lang="en-US" sz="800" dirty="0" err="1">
                <a:solidFill>
                  <a:schemeClr val="bg1"/>
                </a:solidFill>
                <a:latin typeface="Montserrat" panose="00000500000000000000" pitchFamily="2" charset="0"/>
              </a:rPr>
              <a:t>Welle</a:t>
            </a:r>
            <a:r>
              <a:rPr lang="en-US" sz="800" dirty="0">
                <a:solidFill>
                  <a:schemeClr val="bg1"/>
                </a:solidFill>
                <a:latin typeface="Montserrat" panose="00000500000000000000" pitchFamily="2" charset="0"/>
              </a:rPr>
              <a:t>-Strand GK, et al. A Comparison of Buprenorphine + Naloxone to Buprenorphine and Methadone in the Treatment of Opioid Dependence during Pregnancy: Maternal and Neonatal Outcomes. </a:t>
            </a:r>
            <a:r>
              <a:rPr lang="en-US" sz="800" i="1" dirty="0" err="1">
                <a:solidFill>
                  <a:schemeClr val="bg1"/>
                </a:solidFill>
                <a:latin typeface="Montserrat" panose="00000500000000000000" pitchFamily="2" charset="0"/>
              </a:rPr>
              <a:t>Subst</a:t>
            </a:r>
            <a:r>
              <a:rPr lang="en-US" sz="800" i="1" dirty="0">
                <a:solidFill>
                  <a:schemeClr val="bg1"/>
                </a:solidFill>
                <a:latin typeface="Montserrat" panose="00000500000000000000" pitchFamily="2" charset="0"/>
              </a:rPr>
              <a:t> Abuse</a:t>
            </a:r>
            <a:r>
              <a:rPr lang="en-US" sz="800" dirty="0">
                <a:solidFill>
                  <a:schemeClr val="bg1"/>
                </a:solidFill>
                <a:latin typeface="Montserrat" panose="00000500000000000000" pitchFamily="2" charset="0"/>
              </a:rPr>
              <a:t>. 2013;7:61–74.</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Maeda A, Bateman BT, Clancy CR, </a:t>
            </a:r>
            <a:r>
              <a:rPr lang="en-US" sz="800" dirty="0" err="1">
                <a:solidFill>
                  <a:schemeClr val="bg1"/>
                </a:solidFill>
                <a:latin typeface="Montserrat" panose="00000500000000000000" pitchFamily="2" charset="0"/>
              </a:rPr>
              <a:t>Creanga</a:t>
            </a:r>
            <a:r>
              <a:rPr lang="en-US" sz="800" dirty="0">
                <a:solidFill>
                  <a:schemeClr val="bg1"/>
                </a:solidFill>
                <a:latin typeface="Montserrat" panose="00000500000000000000" pitchFamily="2" charset="0"/>
              </a:rPr>
              <a:t> AA, </a:t>
            </a:r>
            <a:r>
              <a:rPr lang="en-US" sz="800" dirty="0" err="1">
                <a:solidFill>
                  <a:schemeClr val="bg1"/>
                </a:solidFill>
                <a:latin typeface="Montserrat" panose="00000500000000000000" pitchFamily="2" charset="0"/>
              </a:rPr>
              <a:t>Leffert</a:t>
            </a:r>
            <a:r>
              <a:rPr lang="en-US" sz="800" dirty="0">
                <a:solidFill>
                  <a:schemeClr val="bg1"/>
                </a:solidFill>
                <a:latin typeface="Montserrat" panose="00000500000000000000" pitchFamily="2" charset="0"/>
              </a:rPr>
              <a:t> LR. Opioid abuse and dependence during pregnancy: temporal trends and obstetrical outcomes. </a:t>
            </a:r>
            <a:r>
              <a:rPr lang="en-US" sz="800" i="1" dirty="0">
                <a:solidFill>
                  <a:schemeClr val="bg1"/>
                </a:solidFill>
                <a:latin typeface="Montserrat" panose="00000500000000000000" pitchFamily="2" charset="0"/>
              </a:rPr>
              <a:t>Anesthesiology</a:t>
            </a:r>
            <a:r>
              <a:rPr lang="en-US" sz="800" dirty="0">
                <a:solidFill>
                  <a:schemeClr val="bg1"/>
                </a:solidFill>
                <a:latin typeface="Montserrat" panose="00000500000000000000" pitchFamily="2" charset="0"/>
              </a:rPr>
              <a:t>. 2014;121(6):1158-65.</a:t>
            </a:r>
          </a:p>
          <a:p>
            <a:pPr marL="342900" indent="-214313">
              <a:lnSpc>
                <a:spcPts val="960"/>
              </a:lnSpc>
              <a:spcBef>
                <a:spcPts val="600"/>
              </a:spcBef>
              <a:buClr>
                <a:schemeClr val="bg1"/>
              </a:buClr>
              <a:buSzPct val="80000"/>
              <a:buFont typeface="Montserrat" panose="00000500000000000000" pitchFamily="2" charset="0"/>
              <a:buChar char="O"/>
            </a:pPr>
            <a:r>
              <a:rPr lang="en-US" sz="800" dirty="0">
                <a:solidFill>
                  <a:schemeClr val="bg1"/>
                </a:solidFill>
                <a:latin typeface="Montserrat" panose="00000500000000000000" pitchFamily="2" charset="0"/>
              </a:rPr>
              <a:t>Maree RD, Marcum ZA, </a:t>
            </a:r>
            <a:r>
              <a:rPr lang="en-US" sz="800" dirty="0" err="1">
                <a:solidFill>
                  <a:schemeClr val="bg1"/>
                </a:solidFill>
                <a:latin typeface="Montserrat" panose="00000500000000000000" pitchFamily="2" charset="0"/>
              </a:rPr>
              <a:t>Saghafi</a:t>
            </a:r>
            <a:r>
              <a:rPr lang="en-US" sz="800" dirty="0">
                <a:solidFill>
                  <a:schemeClr val="bg1"/>
                </a:solidFill>
                <a:latin typeface="Montserrat" panose="00000500000000000000" pitchFamily="2" charset="0"/>
              </a:rPr>
              <a:t> E, et al. A Systematic Review of Opioid and Benzodiazepine Misuse in Older Adults. </a:t>
            </a:r>
            <a:r>
              <a:rPr lang="en-US" sz="800" i="1" dirty="0">
                <a:solidFill>
                  <a:schemeClr val="bg1"/>
                </a:solidFill>
                <a:latin typeface="Montserrat" panose="00000500000000000000" pitchFamily="2" charset="0"/>
              </a:rPr>
              <a:t>Am J </a:t>
            </a:r>
            <a:r>
              <a:rPr lang="en-US" sz="800" i="1" dirty="0" err="1">
                <a:solidFill>
                  <a:schemeClr val="bg1"/>
                </a:solidFill>
                <a:latin typeface="Montserrat" panose="00000500000000000000" pitchFamily="2" charset="0"/>
              </a:rPr>
              <a:t>Geriatr</a:t>
            </a:r>
            <a:r>
              <a:rPr lang="en-US" sz="800" i="1" dirty="0">
                <a:solidFill>
                  <a:schemeClr val="bg1"/>
                </a:solidFill>
                <a:latin typeface="Montserrat" panose="00000500000000000000" pitchFamily="2" charset="0"/>
              </a:rPr>
              <a:t> Psychiatry </a:t>
            </a:r>
            <a:r>
              <a:rPr lang="en-US" sz="800" dirty="0">
                <a:solidFill>
                  <a:schemeClr val="bg1"/>
                </a:solidFill>
                <a:latin typeface="Montserrat" panose="00000500000000000000" pitchFamily="2" charset="0"/>
              </a:rPr>
              <a:t>. 2016;4(11): 949–963.</a:t>
            </a:r>
          </a:p>
        </p:txBody>
      </p:sp>
      <p:sp>
        <p:nvSpPr>
          <p:cNvPr id="7" name="TextBox 6">
            <a:extLst>
              <a:ext uri="{FF2B5EF4-FFF2-40B4-BE49-F238E27FC236}">
                <a16:creationId xmlns:a16="http://schemas.microsoft.com/office/drawing/2014/main" id="{DD11DE77-B235-4D57-9137-F9C35518E386}"/>
              </a:ext>
            </a:extLst>
          </p:cNvPr>
          <p:cNvSpPr txBox="1"/>
          <p:nvPr/>
        </p:nvSpPr>
        <p:spPr>
          <a:xfrm>
            <a:off x="4872510" y="1350457"/>
            <a:ext cx="3751940" cy="1062022"/>
          </a:xfrm>
          <a:prstGeom prst="rect">
            <a:avLst/>
          </a:prstGeom>
          <a:noFill/>
        </p:spPr>
        <p:txBody>
          <a:bodyPr wrap="square">
            <a:spAutoFit/>
          </a:bodyPr>
          <a:lstStyle/>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Martins S, et al. Prescription opioid use disorder and heroin use among 12–34 year-olds in the United States from 2002 to 2014. </a:t>
            </a:r>
            <a:r>
              <a:rPr kumimoji="0" lang="en-US" sz="800" b="0" i="1"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Addict </a:t>
            </a:r>
            <a:r>
              <a:rPr kumimoji="0" lang="en-US" sz="800" b="0" i="1" u="none" strike="noStrike" kern="0" cap="none" spc="0" normalizeH="0" baseline="0" noProof="0" dirty="0" err="1">
                <a:ln>
                  <a:noFill/>
                </a:ln>
                <a:solidFill>
                  <a:srgbClr val="FFFFFF"/>
                </a:solidFill>
                <a:effectLst/>
                <a:uLnTx/>
                <a:uFillTx/>
                <a:latin typeface="Montserrat" panose="00000500000000000000" pitchFamily="2" charset="0"/>
                <a:cs typeface="Arial"/>
                <a:sym typeface="Arial"/>
              </a:rPr>
              <a:t>Behav</a:t>
            </a:r>
            <a:r>
              <a:rPr lang="en-US" sz="800" dirty="0">
                <a:solidFill>
                  <a:srgbClr val="FFFFFF"/>
                </a:solidFill>
                <a:latin typeface="Montserrat" panose="00000500000000000000" pitchFamily="2" charset="0"/>
              </a:rPr>
              <a:t>. 2002;</a:t>
            </a: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65:236–41.</a:t>
            </a:r>
          </a:p>
          <a:p>
            <a:pPr marL="342900" marR="0" lvl="0" indent="-214313" algn="l" defTabSz="914400" rtl="0" eaLnBrk="1" fontAlgn="auto" latinLnBrk="0" hangingPunct="1">
              <a:lnSpc>
                <a:spcPts val="960"/>
              </a:lnSpc>
              <a:spcBef>
                <a:spcPts val="600"/>
              </a:spcBef>
              <a:spcAft>
                <a:spcPts val="0"/>
              </a:spcAft>
              <a:buClr>
                <a:srgbClr val="FFFFFF"/>
              </a:buClr>
              <a:buSzPct val="80000"/>
              <a:buFont typeface="Montserrat" panose="00000500000000000000" pitchFamily="2" charset="0"/>
              <a:buChar char="O"/>
              <a:tabLst/>
              <a:defRPr/>
            </a:pPr>
            <a:r>
              <a:rPr kumimoji="0" lang="en-US" sz="800" b="0" i="0" u="none" strike="noStrike" kern="0" cap="none" spc="0" normalizeH="0" baseline="0" noProof="0" dirty="0">
                <a:ln>
                  <a:noFill/>
                </a:ln>
                <a:solidFill>
                  <a:srgbClr val="FFFFFF"/>
                </a:solidFill>
                <a:effectLst/>
                <a:uLnTx/>
                <a:uFillTx/>
                <a:latin typeface="Montserrat" panose="00000500000000000000" pitchFamily="2" charset="0"/>
                <a:cs typeface="Arial"/>
                <a:sym typeface="Arial"/>
              </a:rPr>
              <a:t>Mattson M, Lipari RN, Hays C, and Van Horn SL. A day in the life of older adults: Substance use facts. The CBHSQ Report: May 11, 2017. Center for Behavioral Health Statistics and Quality, Substance Abuse and Mental Health Services Administration, Rockville, MD.</a:t>
            </a:r>
          </a:p>
        </p:txBody>
      </p:sp>
    </p:spTree>
    <p:extLst>
      <p:ext uri="{BB962C8B-B14F-4D97-AF65-F5344CB8AC3E}">
        <p14:creationId xmlns:p14="http://schemas.microsoft.com/office/powerpoint/2010/main" val="31939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6" descr="Imagen que contiene exterior, montaña, nieve, hombre&#10;&#10;Descripción generada automáticamente">
            <a:extLst>
              <a:ext uri="{FF2B5EF4-FFF2-40B4-BE49-F238E27FC236}">
                <a16:creationId xmlns:a16="http://schemas.microsoft.com/office/drawing/2014/main" id="{8F00055F-3B22-4C4A-89DF-8912CFB93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10" name="Google Shape;41;p13">
            <a:extLst>
              <a:ext uri="{FF2B5EF4-FFF2-40B4-BE49-F238E27FC236}">
                <a16:creationId xmlns:a16="http://schemas.microsoft.com/office/drawing/2014/main" id="{A1C52AB5-C213-48DE-8130-09F3EC0A1731}"/>
              </a:ext>
            </a:extLst>
          </p:cNvPr>
          <p:cNvSpPr txBox="1"/>
          <p:nvPr/>
        </p:nvSpPr>
        <p:spPr>
          <a:xfrm>
            <a:off x="663408" y="335925"/>
            <a:ext cx="765810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Incidence of Opioid Use Disorder, Ages 13 to 25</a:t>
            </a:r>
          </a:p>
        </p:txBody>
      </p:sp>
      <p:cxnSp>
        <p:nvCxnSpPr>
          <p:cNvPr id="11" name="Straight Connector 11">
            <a:extLst>
              <a:ext uri="{FF2B5EF4-FFF2-40B4-BE49-F238E27FC236}">
                <a16:creationId xmlns:a16="http://schemas.microsoft.com/office/drawing/2014/main" id="{7BD1AC45-D8E0-43AB-B954-F0E46C428B90}"/>
              </a:ext>
            </a:extLst>
          </p:cNvPr>
          <p:cNvCxnSpPr>
            <a:cxnSpLocks/>
          </p:cNvCxnSpPr>
          <p:nvPr/>
        </p:nvCxnSpPr>
        <p:spPr>
          <a:xfrm>
            <a:off x="745375" y="1041296"/>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AD7563B7-711D-4BEA-84AF-E3271CD19B67}"/>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3</a:t>
            </a:fld>
            <a:endParaRPr lang="en-US" dirty="0">
              <a:solidFill>
                <a:srgbClr val="108C96"/>
              </a:solidFill>
              <a:latin typeface="Montserrat" panose="00000500000000000000" pitchFamily="2" charset="0"/>
            </a:endParaRPr>
          </a:p>
        </p:txBody>
      </p:sp>
      <p:sp>
        <p:nvSpPr>
          <p:cNvPr id="8" name="Rectángulo: esquinas redondeadas 10">
            <a:extLst>
              <a:ext uri="{FF2B5EF4-FFF2-40B4-BE49-F238E27FC236}">
                <a16:creationId xmlns:a16="http://schemas.microsoft.com/office/drawing/2014/main" id="{93EFE512-5F32-4920-8B84-BA10F6122EDF}"/>
              </a:ext>
            </a:extLst>
          </p:cNvPr>
          <p:cNvSpPr/>
          <p:nvPr/>
        </p:nvSpPr>
        <p:spPr>
          <a:xfrm>
            <a:off x="1559257" y="1299261"/>
            <a:ext cx="6025486" cy="3282287"/>
          </a:xfrm>
          <a:prstGeom prst="roundRect">
            <a:avLst>
              <a:gd name="adj" fmla="val 4722"/>
            </a:avLst>
          </a:prstGeom>
          <a:solidFill>
            <a:schemeClr val="bg1"/>
          </a:solidFill>
          <a:ln w="38100">
            <a:solidFill>
              <a:srgbClr val="CFB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9" name="Google Shape;143;p27">
            <a:extLst>
              <a:ext uri="{FF2B5EF4-FFF2-40B4-BE49-F238E27FC236}">
                <a16:creationId xmlns:a16="http://schemas.microsoft.com/office/drawing/2014/main" id="{6AEB84B4-377C-4886-86BB-F7489E31691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20858" y="1362784"/>
            <a:ext cx="5909107" cy="3164173"/>
          </a:xfrm>
          <a:prstGeom prst="rect">
            <a:avLst/>
          </a:prstGeom>
          <a:noFill/>
          <a:ln>
            <a:noFill/>
          </a:ln>
        </p:spPr>
      </p:pic>
      <p:sp>
        <p:nvSpPr>
          <p:cNvPr id="12" name="TextBox 11">
            <a:extLst>
              <a:ext uri="{FF2B5EF4-FFF2-40B4-BE49-F238E27FC236}">
                <a16:creationId xmlns:a16="http://schemas.microsoft.com/office/drawing/2014/main" id="{C7854E1D-5104-48B2-BC2A-4D3BC3767BAA}"/>
              </a:ext>
            </a:extLst>
          </p:cNvPr>
          <p:cNvSpPr txBox="1"/>
          <p:nvPr/>
        </p:nvSpPr>
        <p:spPr>
          <a:xfrm>
            <a:off x="248840" y="4800133"/>
            <a:ext cx="2043113" cy="230832"/>
          </a:xfrm>
          <a:prstGeom prst="rect">
            <a:avLst/>
          </a:prstGeom>
          <a:noFill/>
        </p:spPr>
        <p:txBody>
          <a:bodyPr wrap="square" rtlCol="0">
            <a:spAutoFit/>
          </a:bodyPr>
          <a:lstStyle/>
          <a:p>
            <a:r>
              <a:rPr lang="en-US" sz="900" dirty="0">
                <a:solidFill>
                  <a:srgbClr val="108C96"/>
                </a:solidFill>
                <a:latin typeface="Montserrat" panose="00000500000000000000"/>
              </a:rPr>
              <a:t>Hadland, et al. 2017.</a:t>
            </a:r>
          </a:p>
        </p:txBody>
      </p:sp>
    </p:spTree>
    <p:extLst>
      <p:ext uri="{BB962C8B-B14F-4D97-AF65-F5344CB8AC3E}">
        <p14:creationId xmlns:p14="http://schemas.microsoft.com/office/powerpoint/2010/main" val="10441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descr="A picture containing person&#10;&#10;Description automatically generated">
            <a:extLst>
              <a:ext uri="{FF2B5EF4-FFF2-40B4-BE49-F238E27FC236}">
                <a16:creationId xmlns:a16="http://schemas.microsoft.com/office/drawing/2014/main" id="{A259D508-F305-4C2F-A2F8-61E9DDCAFC43}"/>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2286000" y="2897"/>
            <a:ext cx="6858000" cy="5143500"/>
          </a:xfrm>
          <a:prstGeom prst="rect">
            <a:avLst/>
          </a:prstGeom>
        </p:spPr>
      </p:pic>
      <p:sp>
        <p:nvSpPr>
          <p:cNvPr id="8" name="Rectangle 7">
            <a:extLst>
              <a:ext uri="{FF2B5EF4-FFF2-40B4-BE49-F238E27FC236}">
                <a16:creationId xmlns:a16="http://schemas.microsoft.com/office/drawing/2014/main" id="{4283BF25-953A-4A87-90E3-0B97F61A38F3}"/>
              </a:ext>
            </a:extLst>
          </p:cNvPr>
          <p:cNvSpPr/>
          <p:nvPr/>
        </p:nvSpPr>
        <p:spPr>
          <a:xfrm>
            <a:off x="-2" y="-2897"/>
            <a:ext cx="9144002" cy="5143500"/>
          </a:xfrm>
          <a:prstGeom prst="rect">
            <a:avLst/>
          </a:prstGeom>
          <a:gradFill>
            <a:gsLst>
              <a:gs pos="54000">
                <a:srgbClr val="000000">
                  <a:alpha val="90000"/>
                </a:srgbClr>
              </a:gs>
              <a:gs pos="85000">
                <a:schemeClr val="tx1">
                  <a:alpha val="25000"/>
                </a:schemeClr>
              </a:gs>
              <a:gs pos="100000">
                <a:schemeClr val="tx1">
                  <a:alpha val="0"/>
                </a:schemeClr>
              </a:gs>
              <a:gs pos="23000">
                <a:schemeClr val="tx1"/>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41;p13">
            <a:extLst>
              <a:ext uri="{FF2B5EF4-FFF2-40B4-BE49-F238E27FC236}">
                <a16:creationId xmlns:a16="http://schemas.microsoft.com/office/drawing/2014/main" id="{5C61F523-EC16-4CE4-9A60-C083675A3A0D}"/>
              </a:ext>
            </a:extLst>
          </p:cNvPr>
          <p:cNvSpPr txBox="1"/>
          <p:nvPr/>
        </p:nvSpPr>
        <p:spPr>
          <a:xfrm>
            <a:off x="780580" y="338853"/>
            <a:ext cx="5150978"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chemeClr val="bg1"/>
                </a:solidFill>
                <a:latin typeface="Montserrat" panose="00000500000000000000" pitchFamily="2" charset="0"/>
                <a:ea typeface="Calibri"/>
                <a:cs typeface="Calibri"/>
                <a:sym typeface="Calibri"/>
              </a:rPr>
              <a:t>Opioid Use Disorder in Youth</a:t>
            </a:r>
          </a:p>
        </p:txBody>
      </p:sp>
      <p:cxnSp>
        <p:nvCxnSpPr>
          <p:cNvPr id="3" name="Straight Connector 2">
            <a:extLst>
              <a:ext uri="{FF2B5EF4-FFF2-40B4-BE49-F238E27FC236}">
                <a16:creationId xmlns:a16="http://schemas.microsoft.com/office/drawing/2014/main" id="{F99415AD-C6CE-48E0-BB87-7E8CD9CA94C5}"/>
              </a:ext>
            </a:extLst>
          </p:cNvPr>
          <p:cNvCxnSpPr>
            <a:cxnSpLocks/>
          </p:cNvCxnSpPr>
          <p:nvPr/>
        </p:nvCxnSpPr>
        <p:spPr>
          <a:xfrm>
            <a:off x="901744" y="1088747"/>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4" name="Google Shape;299;p34">
            <a:extLst>
              <a:ext uri="{FF2B5EF4-FFF2-40B4-BE49-F238E27FC236}">
                <a16:creationId xmlns:a16="http://schemas.microsoft.com/office/drawing/2014/main" id="{C481916C-A624-467D-AF6A-72DA82588E9F}"/>
              </a:ext>
            </a:extLst>
          </p:cNvPr>
          <p:cNvSpPr txBox="1">
            <a:spLocks/>
          </p:cNvSpPr>
          <p:nvPr/>
        </p:nvSpPr>
        <p:spPr>
          <a:xfrm>
            <a:off x="780580" y="1233097"/>
            <a:ext cx="5780764" cy="3241177"/>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Heroin use has been increasing since 2012.</a:t>
            </a:r>
          </a:p>
          <a:p>
            <a:pPr marL="304800" indent="-285750">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rPr>
              <a:t>In 2017, an estimated 14,000 adolescents in the US used heroin within the prior year and 769,000 adolescents misused prescription pain medication.</a:t>
            </a:r>
          </a:p>
          <a:p>
            <a:pPr marL="304800" indent="-285750">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rPr>
              <a:t>An estimated 120 new cases of youth OUD occur per day.</a:t>
            </a:r>
          </a:p>
          <a:p>
            <a:pPr marL="304800" indent="-285750">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rPr>
              <a:t>Fatal drug overdoses have increased 3.5 times from 1999 to 2014 for patients 15 to 24 years old.</a:t>
            </a:r>
          </a:p>
          <a:p>
            <a:pPr marL="304800" indent="-285750">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rPr>
              <a:t>OUD continues to be undertreated in youth.</a:t>
            </a:r>
          </a:p>
          <a:p>
            <a:pPr marL="647700" lvl="1" indent="-285750">
              <a:buClr>
                <a:schemeClr val="bg1"/>
              </a:buClr>
              <a:buSzPct val="80000"/>
              <a:buFont typeface="Montserrat" panose="00000500000000000000" pitchFamily="2" charset="0"/>
              <a:buChar char="O"/>
            </a:pPr>
            <a:r>
              <a:rPr lang="en-US" sz="1500" dirty="0">
                <a:solidFill>
                  <a:schemeClr val="bg1"/>
                </a:solidFill>
                <a:latin typeface="Montserrat" panose="00000500000000000000" pitchFamily="2" charset="0"/>
              </a:rPr>
              <a:t>In one study, only 2.4% of adolescents in treatment for heroin use received MAT.</a:t>
            </a:r>
          </a:p>
        </p:txBody>
      </p:sp>
      <p:sp>
        <p:nvSpPr>
          <p:cNvPr id="10" name="Slide Number Placeholder 2">
            <a:extLst>
              <a:ext uri="{FF2B5EF4-FFF2-40B4-BE49-F238E27FC236}">
                <a16:creationId xmlns:a16="http://schemas.microsoft.com/office/drawing/2014/main" id="{7A965B18-87A0-463F-BB8B-D67652936F87}"/>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chemeClr val="bg1"/>
                </a:solidFill>
                <a:latin typeface="Montserrat" panose="00000500000000000000" pitchFamily="2" charset="0"/>
              </a:rPr>
              <a:pPr defTabSz="685800">
                <a:defRPr/>
              </a:pPr>
              <a:t>4</a:t>
            </a:fld>
            <a:endParaRPr lang="en-US" dirty="0">
              <a:solidFill>
                <a:schemeClr val="bg1"/>
              </a:solidFill>
              <a:latin typeface="Montserrat" panose="00000500000000000000" pitchFamily="2" charset="0"/>
            </a:endParaRPr>
          </a:p>
        </p:txBody>
      </p:sp>
      <p:sp>
        <p:nvSpPr>
          <p:cNvPr id="11" name="TextBox 10">
            <a:extLst>
              <a:ext uri="{FF2B5EF4-FFF2-40B4-BE49-F238E27FC236}">
                <a16:creationId xmlns:a16="http://schemas.microsoft.com/office/drawing/2014/main" id="{A249295B-90AD-4683-890E-3AE33BBF8252}"/>
              </a:ext>
            </a:extLst>
          </p:cNvPr>
          <p:cNvSpPr txBox="1"/>
          <p:nvPr/>
        </p:nvSpPr>
        <p:spPr>
          <a:xfrm>
            <a:off x="297701" y="4671964"/>
            <a:ext cx="8120363" cy="369332"/>
          </a:xfrm>
          <a:prstGeom prst="rect">
            <a:avLst/>
          </a:prstGeom>
          <a:noFill/>
        </p:spPr>
        <p:txBody>
          <a:bodyPr wrap="square" rtlCol="0">
            <a:spAutoFit/>
          </a:bodyPr>
          <a:lstStyle/>
          <a:p>
            <a:r>
              <a:rPr lang="en-US" sz="900" dirty="0">
                <a:solidFill>
                  <a:schemeClr val="bg1"/>
                </a:solidFill>
                <a:latin typeface="Montserrat" panose="00000500000000000000"/>
              </a:rPr>
              <a:t>Hadland, et al. 2017.; Martin S, et al. 2002.; Saloner, et al. 2017.; Yule A, et al. 2018.; Mental Health Annual Report: Substance Abuse and Mental Health Services Administration, Center for Behavioral Health Statistics and Quality. 2015.; Feder, et al. 2017.; Camena, et al. 2019.; Parker, et al. 2015.</a:t>
            </a:r>
          </a:p>
        </p:txBody>
      </p:sp>
    </p:spTree>
    <p:extLst>
      <p:ext uri="{BB962C8B-B14F-4D97-AF65-F5344CB8AC3E}">
        <p14:creationId xmlns:p14="http://schemas.microsoft.com/office/powerpoint/2010/main" val="58400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6" descr="Imagen que contiene exterior, montaña, nieve, hombre&#10;&#10;Descripción generada automáticamente">
            <a:extLst>
              <a:ext uri="{FF2B5EF4-FFF2-40B4-BE49-F238E27FC236}">
                <a16:creationId xmlns:a16="http://schemas.microsoft.com/office/drawing/2014/main" id="{8F00055F-3B22-4C4A-89DF-8912CFB93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10" name="Google Shape;41;p13">
            <a:extLst>
              <a:ext uri="{FF2B5EF4-FFF2-40B4-BE49-F238E27FC236}">
                <a16:creationId xmlns:a16="http://schemas.microsoft.com/office/drawing/2014/main" id="{A1C52AB5-C213-48DE-8130-09F3EC0A1731}"/>
              </a:ext>
            </a:extLst>
          </p:cNvPr>
          <p:cNvSpPr txBox="1"/>
          <p:nvPr/>
        </p:nvSpPr>
        <p:spPr>
          <a:xfrm>
            <a:off x="663408" y="335925"/>
            <a:ext cx="765810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Proportion of Youth Receiving Treatment within Six Months of Diagnosis</a:t>
            </a:r>
          </a:p>
        </p:txBody>
      </p:sp>
      <p:cxnSp>
        <p:nvCxnSpPr>
          <p:cNvPr id="11" name="Straight Connector 11">
            <a:extLst>
              <a:ext uri="{FF2B5EF4-FFF2-40B4-BE49-F238E27FC236}">
                <a16:creationId xmlns:a16="http://schemas.microsoft.com/office/drawing/2014/main" id="{7BD1AC45-D8E0-43AB-B954-F0E46C428B90}"/>
              </a:ext>
            </a:extLst>
          </p:cNvPr>
          <p:cNvCxnSpPr>
            <a:cxnSpLocks/>
          </p:cNvCxnSpPr>
          <p:nvPr/>
        </p:nvCxnSpPr>
        <p:spPr>
          <a:xfrm>
            <a:off x="745375" y="1201836"/>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AD7563B7-711D-4BEA-84AF-E3271CD19B67}"/>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5</a:t>
            </a:fld>
            <a:endParaRPr lang="en-US" dirty="0">
              <a:solidFill>
                <a:srgbClr val="108C96"/>
              </a:solidFill>
              <a:latin typeface="Montserrat" panose="00000500000000000000" pitchFamily="2" charset="0"/>
            </a:endParaRPr>
          </a:p>
        </p:txBody>
      </p:sp>
      <p:sp>
        <p:nvSpPr>
          <p:cNvPr id="8" name="Rectángulo: esquinas redondeadas 10">
            <a:extLst>
              <a:ext uri="{FF2B5EF4-FFF2-40B4-BE49-F238E27FC236}">
                <a16:creationId xmlns:a16="http://schemas.microsoft.com/office/drawing/2014/main" id="{93EFE512-5F32-4920-8B84-BA10F6122EDF}"/>
              </a:ext>
            </a:extLst>
          </p:cNvPr>
          <p:cNvSpPr/>
          <p:nvPr/>
        </p:nvSpPr>
        <p:spPr>
          <a:xfrm>
            <a:off x="1786919" y="1299261"/>
            <a:ext cx="5556202" cy="3282287"/>
          </a:xfrm>
          <a:prstGeom prst="roundRect">
            <a:avLst>
              <a:gd name="adj" fmla="val 4722"/>
            </a:avLst>
          </a:prstGeom>
          <a:solidFill>
            <a:schemeClr val="bg1"/>
          </a:solidFill>
          <a:ln w="38100">
            <a:solidFill>
              <a:srgbClr val="CFB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TextBox 11">
            <a:extLst>
              <a:ext uri="{FF2B5EF4-FFF2-40B4-BE49-F238E27FC236}">
                <a16:creationId xmlns:a16="http://schemas.microsoft.com/office/drawing/2014/main" id="{C7854E1D-5104-48B2-BC2A-4D3BC3767BAA}"/>
              </a:ext>
            </a:extLst>
          </p:cNvPr>
          <p:cNvSpPr txBox="1"/>
          <p:nvPr/>
        </p:nvSpPr>
        <p:spPr>
          <a:xfrm>
            <a:off x="248840" y="4800133"/>
            <a:ext cx="2043113" cy="230832"/>
          </a:xfrm>
          <a:prstGeom prst="rect">
            <a:avLst/>
          </a:prstGeom>
          <a:noFill/>
        </p:spPr>
        <p:txBody>
          <a:bodyPr wrap="square" rtlCol="0">
            <a:spAutoFit/>
          </a:bodyPr>
          <a:lstStyle/>
          <a:p>
            <a:r>
              <a:rPr lang="en-US" sz="900" dirty="0">
                <a:solidFill>
                  <a:srgbClr val="108C96"/>
                </a:solidFill>
                <a:latin typeface="Montserrat" panose="00000500000000000000"/>
              </a:rPr>
              <a:t>Hadland, et al. 2017.</a:t>
            </a:r>
          </a:p>
        </p:txBody>
      </p:sp>
      <p:pic>
        <p:nvPicPr>
          <p:cNvPr id="13" name="Google Shape;157;p29">
            <a:extLst>
              <a:ext uri="{FF2B5EF4-FFF2-40B4-BE49-F238E27FC236}">
                <a16:creationId xmlns:a16="http://schemas.microsoft.com/office/drawing/2014/main" id="{531B148B-E5BE-4452-87E2-29D4B227AFD5}"/>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83352" y="1354451"/>
            <a:ext cx="5377295" cy="3171906"/>
          </a:xfrm>
          <a:prstGeom prst="rect">
            <a:avLst/>
          </a:prstGeom>
          <a:noFill/>
          <a:ln>
            <a:noFill/>
          </a:ln>
        </p:spPr>
      </p:pic>
    </p:spTree>
    <p:extLst>
      <p:ext uri="{BB962C8B-B14F-4D97-AF65-F5344CB8AC3E}">
        <p14:creationId xmlns:p14="http://schemas.microsoft.com/office/powerpoint/2010/main" val="306493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3" name="Picture 2">
            <a:extLst>
              <a:ext uri="{FF2B5EF4-FFF2-40B4-BE49-F238E27FC236}">
                <a16:creationId xmlns:a16="http://schemas.microsoft.com/office/drawing/2014/main" id="{755D3FF9-2847-4B89-887A-6452716F3E9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t="7812" b="7812"/>
          <a:stretch/>
        </p:blipFill>
        <p:spPr>
          <a:xfrm>
            <a:off x="0" y="0"/>
            <a:ext cx="9144000" cy="5143500"/>
          </a:xfrm>
          <a:prstGeom prst="rect">
            <a:avLst/>
          </a:prstGeom>
        </p:spPr>
      </p:pic>
      <p:sp>
        <p:nvSpPr>
          <p:cNvPr id="12" name="Slide Number Placeholder 2">
            <a:extLst>
              <a:ext uri="{FF2B5EF4-FFF2-40B4-BE49-F238E27FC236}">
                <a16:creationId xmlns:a16="http://schemas.microsoft.com/office/drawing/2014/main" id="{774B4679-AFCB-4FE0-B2D4-22A6A698BDE5}"/>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chemeClr val="bg1"/>
                </a:solidFill>
                <a:latin typeface="Montserrat" panose="00000500000000000000" pitchFamily="2" charset="0"/>
              </a:rPr>
              <a:pPr defTabSz="685800">
                <a:defRPr/>
              </a:pPr>
              <a:t>6</a:t>
            </a:fld>
            <a:endParaRPr lang="en-US" dirty="0">
              <a:solidFill>
                <a:schemeClr val="bg1"/>
              </a:solidFill>
              <a:latin typeface="Montserrat" panose="00000500000000000000" pitchFamily="2" charset="0"/>
            </a:endParaRPr>
          </a:p>
        </p:txBody>
      </p:sp>
      <p:sp>
        <p:nvSpPr>
          <p:cNvPr id="6" name="Rectangle 5">
            <a:extLst>
              <a:ext uri="{FF2B5EF4-FFF2-40B4-BE49-F238E27FC236}">
                <a16:creationId xmlns:a16="http://schemas.microsoft.com/office/drawing/2014/main" id="{5C346AD0-B8B1-4D64-83DB-2F909B525EE8}"/>
              </a:ext>
            </a:extLst>
          </p:cNvPr>
          <p:cNvSpPr/>
          <p:nvPr/>
        </p:nvSpPr>
        <p:spPr>
          <a:xfrm>
            <a:off x="0" y="0"/>
            <a:ext cx="9144000" cy="5143500"/>
          </a:xfrm>
          <a:prstGeom prst="rect">
            <a:avLst/>
          </a:prstGeom>
          <a:gradFill flip="none" rotWithShape="1">
            <a:gsLst>
              <a:gs pos="28000">
                <a:srgbClr val="346272">
                  <a:alpha val="84706"/>
                </a:srgbClr>
              </a:gs>
              <a:gs pos="75000">
                <a:srgbClr val="346272">
                  <a:alpha val="0"/>
                </a:srgbClr>
              </a:gs>
              <a:gs pos="0">
                <a:srgbClr val="346272">
                  <a:alpha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1;p13">
            <a:extLst>
              <a:ext uri="{FF2B5EF4-FFF2-40B4-BE49-F238E27FC236}">
                <a16:creationId xmlns:a16="http://schemas.microsoft.com/office/drawing/2014/main" id="{73C84E6A-245A-4828-ABB7-4526393D9692}"/>
              </a:ext>
            </a:extLst>
          </p:cNvPr>
          <p:cNvSpPr txBox="1"/>
          <p:nvPr/>
        </p:nvSpPr>
        <p:spPr>
          <a:xfrm>
            <a:off x="558716" y="431266"/>
            <a:ext cx="4948624"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Initiating Treatment for OUD in Adolescents</a:t>
            </a:r>
          </a:p>
        </p:txBody>
      </p:sp>
      <p:cxnSp>
        <p:nvCxnSpPr>
          <p:cNvPr id="9" name="Straight Connector 8">
            <a:extLst>
              <a:ext uri="{FF2B5EF4-FFF2-40B4-BE49-F238E27FC236}">
                <a16:creationId xmlns:a16="http://schemas.microsoft.com/office/drawing/2014/main" id="{B63D9A73-2FD8-488D-806A-CF8830DB7255}"/>
              </a:ext>
            </a:extLst>
          </p:cNvPr>
          <p:cNvCxnSpPr>
            <a:cxnSpLocks/>
          </p:cNvCxnSpPr>
          <p:nvPr/>
        </p:nvCxnSpPr>
        <p:spPr>
          <a:xfrm>
            <a:off x="652715" y="1318301"/>
            <a:ext cx="535406" cy="0"/>
          </a:xfrm>
          <a:prstGeom prst="line">
            <a:avLst/>
          </a:prstGeom>
          <a:noFill/>
          <a:ln w="57150" cap="flat" cmpd="sng" algn="ctr">
            <a:solidFill>
              <a:srgbClr val="4ABDE8">
                <a:shade val="95000"/>
                <a:satMod val="105000"/>
              </a:srgbClr>
            </a:solidFill>
            <a:prstDash val="solid"/>
          </a:ln>
          <a:effectLst/>
        </p:spPr>
      </p:cxnSp>
      <p:sp>
        <p:nvSpPr>
          <p:cNvPr id="10" name="Google Shape;268;p29">
            <a:extLst>
              <a:ext uri="{FF2B5EF4-FFF2-40B4-BE49-F238E27FC236}">
                <a16:creationId xmlns:a16="http://schemas.microsoft.com/office/drawing/2014/main" id="{3537CA70-406B-49BD-9526-C2ACBEBCECFB}"/>
              </a:ext>
            </a:extLst>
          </p:cNvPr>
          <p:cNvSpPr txBox="1">
            <a:spLocks/>
          </p:cNvSpPr>
          <p:nvPr/>
        </p:nvSpPr>
        <p:spPr>
          <a:xfrm>
            <a:off x="558716" y="1543937"/>
            <a:ext cx="4999122" cy="2927466"/>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14287" indent="0">
              <a:lnSpc>
                <a:spcPct val="100000"/>
              </a:lnSpc>
              <a:spcBef>
                <a:spcPts val="600"/>
              </a:spcBef>
              <a:buClr>
                <a:schemeClr val="bg1"/>
              </a:buClr>
              <a:buSzPct val="80000"/>
              <a:buNone/>
            </a:pPr>
            <a:r>
              <a:rPr lang="en-US" b="1" dirty="0">
                <a:solidFill>
                  <a:schemeClr val="bg1"/>
                </a:solidFill>
                <a:latin typeface="Montserrat" panose="00000500000000000000" pitchFamily="2" charset="0"/>
                <a:ea typeface="Times New Roman"/>
                <a:cs typeface="Times New Roman"/>
                <a:sym typeface="Times New Roman"/>
              </a:rPr>
              <a:t>American Academy of Pediatrics</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The AAP advocates for increasing resources to improve access to MOUD for adolescents and young adults.</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The AAP also recommends offering MOUD to adolescent and young adult patients with severe OUD or referring them for MOUD.</a:t>
            </a:r>
          </a:p>
          <a:p>
            <a:pPr marL="257175" indent="-242888">
              <a:lnSpc>
                <a:spcPct val="100000"/>
              </a:lnSpc>
              <a:spcBef>
                <a:spcPts val="600"/>
              </a:spcBef>
              <a:buClr>
                <a:schemeClr val="bg1"/>
              </a:buClr>
              <a:buSzPct val="80000"/>
              <a:buFont typeface="Montserrat" panose="00000500000000000000" pitchFamily="2" charset="0"/>
              <a:buChar char="O"/>
            </a:pPr>
            <a:endParaRPr lang="en-US" dirty="0">
              <a:solidFill>
                <a:schemeClr val="bg1"/>
              </a:solidFill>
              <a:latin typeface="Montserrat" panose="00000500000000000000" pitchFamily="2" charset="0"/>
              <a:ea typeface="Times New Roman"/>
              <a:cs typeface="Times New Roman"/>
              <a:sym typeface="Times New Roman"/>
            </a:endParaRPr>
          </a:p>
        </p:txBody>
      </p:sp>
      <p:sp>
        <p:nvSpPr>
          <p:cNvPr id="11" name="TextBox 10">
            <a:extLst>
              <a:ext uri="{FF2B5EF4-FFF2-40B4-BE49-F238E27FC236}">
                <a16:creationId xmlns:a16="http://schemas.microsoft.com/office/drawing/2014/main" id="{0528196F-FCB8-4244-A581-457072B678CD}"/>
              </a:ext>
            </a:extLst>
          </p:cNvPr>
          <p:cNvSpPr txBox="1"/>
          <p:nvPr/>
        </p:nvSpPr>
        <p:spPr>
          <a:xfrm>
            <a:off x="297701" y="4671964"/>
            <a:ext cx="8120363" cy="230832"/>
          </a:xfrm>
          <a:prstGeom prst="rect">
            <a:avLst/>
          </a:prstGeom>
          <a:noFill/>
        </p:spPr>
        <p:txBody>
          <a:bodyPr wrap="square" rtlCol="0">
            <a:spAutoFit/>
          </a:bodyPr>
          <a:lstStyle/>
          <a:p>
            <a:r>
              <a:rPr lang="en-US" sz="900" dirty="0">
                <a:solidFill>
                  <a:schemeClr val="bg1"/>
                </a:solidFill>
                <a:latin typeface="Montserrat" panose="00000500000000000000"/>
              </a:rPr>
              <a:t>AAP. 2016.; Fishman, et al. 2010.; </a:t>
            </a:r>
            <a:r>
              <a:rPr lang="en-US" sz="900" dirty="0" err="1">
                <a:solidFill>
                  <a:schemeClr val="bg1"/>
                </a:solidFill>
                <a:latin typeface="Montserrat" panose="00000500000000000000"/>
              </a:rPr>
              <a:t>Kampman</a:t>
            </a:r>
            <a:r>
              <a:rPr lang="en-US" sz="900" dirty="0">
                <a:solidFill>
                  <a:schemeClr val="bg1"/>
                </a:solidFill>
                <a:latin typeface="Montserrat" panose="00000500000000000000"/>
              </a:rPr>
              <a:t>, et al. 2015.; Woody, et al. 2008.; CFR 42. 2017.; DATA. 2000.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6D60F-12C4-4DAE-A04C-A735BD1FC7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59"/>
          <a:stretch/>
        </p:blipFill>
        <p:spPr>
          <a:xfrm>
            <a:off x="1337302" y="1"/>
            <a:ext cx="7806699" cy="5143500"/>
          </a:xfrm>
          <a:prstGeom prst="rect">
            <a:avLst/>
          </a:prstGeom>
        </p:spPr>
      </p:pic>
      <p:sp>
        <p:nvSpPr>
          <p:cNvPr id="10" name="Rectangle 9">
            <a:extLst>
              <a:ext uri="{FF2B5EF4-FFF2-40B4-BE49-F238E27FC236}">
                <a16:creationId xmlns:a16="http://schemas.microsoft.com/office/drawing/2014/main" id="{177FB7A8-01AB-4439-A411-5FB7C54D9F17}"/>
              </a:ext>
            </a:extLst>
          </p:cNvPr>
          <p:cNvSpPr/>
          <p:nvPr/>
        </p:nvSpPr>
        <p:spPr>
          <a:xfrm>
            <a:off x="1157289" y="18"/>
            <a:ext cx="7986712" cy="5143482"/>
          </a:xfrm>
          <a:prstGeom prst="rect">
            <a:avLst/>
          </a:prstGeom>
          <a:gradFill flip="none" rotWithShape="1">
            <a:gsLst>
              <a:gs pos="19000">
                <a:schemeClr val="bg1"/>
              </a:gs>
              <a:gs pos="70000">
                <a:schemeClr val="bg1">
                  <a:alpha val="90000"/>
                </a:schemeClr>
              </a:gs>
              <a:gs pos="100000">
                <a:schemeClr val="bg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661C0CE7-528C-4414-8217-4244042721DB}"/>
              </a:ext>
            </a:extLst>
          </p:cNvPr>
          <p:cNvSpPr txBox="1"/>
          <p:nvPr/>
        </p:nvSpPr>
        <p:spPr>
          <a:xfrm>
            <a:off x="693611" y="373286"/>
            <a:ext cx="729309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Initiating Treatment for OUD in Adolescents (cont’d.)</a:t>
            </a:r>
          </a:p>
        </p:txBody>
      </p:sp>
      <p:cxnSp>
        <p:nvCxnSpPr>
          <p:cNvPr id="7" name="Straight Connector 6">
            <a:extLst>
              <a:ext uri="{FF2B5EF4-FFF2-40B4-BE49-F238E27FC236}">
                <a16:creationId xmlns:a16="http://schemas.microsoft.com/office/drawing/2014/main" id="{5BB15B8D-D141-45CC-8058-380A7F10EDAE}"/>
              </a:ext>
            </a:extLst>
          </p:cNvPr>
          <p:cNvCxnSpPr>
            <a:cxnSpLocks/>
          </p:cNvCxnSpPr>
          <p:nvPr/>
        </p:nvCxnSpPr>
        <p:spPr>
          <a:xfrm>
            <a:off x="801896" y="1248783"/>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BD48854A-253F-4E5E-9A42-AC28437C5CD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7</a:t>
            </a:fld>
            <a:endParaRPr lang="en-US" dirty="0">
              <a:solidFill>
                <a:srgbClr val="099BAF"/>
              </a:solidFill>
              <a:latin typeface="Montserrat" panose="00000500000000000000" pitchFamily="2" charset="0"/>
            </a:endParaRPr>
          </a:p>
        </p:txBody>
      </p:sp>
      <p:sp>
        <p:nvSpPr>
          <p:cNvPr id="13" name="Google Shape;299;p34">
            <a:extLst>
              <a:ext uri="{FF2B5EF4-FFF2-40B4-BE49-F238E27FC236}">
                <a16:creationId xmlns:a16="http://schemas.microsoft.com/office/drawing/2014/main" id="{96F41701-F8D4-4D63-8F97-4389EA76EA00}"/>
              </a:ext>
            </a:extLst>
          </p:cNvPr>
          <p:cNvSpPr txBox="1">
            <a:spLocks/>
          </p:cNvSpPr>
          <p:nvPr/>
        </p:nvSpPr>
        <p:spPr>
          <a:xfrm>
            <a:off x="693611" y="1494454"/>
            <a:ext cx="5874713" cy="3401123"/>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9050" indent="0">
              <a:spcBef>
                <a:spcPts val="0"/>
              </a:spcBef>
              <a:buClr>
                <a:srgbClr val="1A547A"/>
              </a:buClr>
              <a:buSzPct val="80000"/>
              <a:buNone/>
            </a:pPr>
            <a:r>
              <a:rPr lang="en-US" sz="1600" dirty="0">
                <a:solidFill>
                  <a:srgbClr val="1A547A"/>
                </a:solidFill>
                <a:latin typeface="Montserrat" panose="00000500000000000000" pitchFamily="2" charset="0"/>
                <a:ea typeface="Times New Roman"/>
                <a:cs typeface="Times New Roman"/>
                <a:sym typeface="Times New Roman"/>
              </a:rPr>
              <a:t>FDA approved medications:</a:t>
            </a:r>
          </a:p>
          <a:p>
            <a:pPr marL="304800" indent="-285750">
              <a:spcBef>
                <a:spcPts val="0"/>
              </a:spcBef>
              <a:buClr>
                <a:srgbClr val="1A547A"/>
              </a:buClr>
              <a:buSzPct val="80000"/>
              <a:buFont typeface="Montserrat" panose="00000500000000000000" pitchFamily="2" charset="0"/>
              <a:buChar char="O"/>
            </a:pPr>
            <a:r>
              <a:rPr lang="en-US" sz="1600" b="1" dirty="0">
                <a:solidFill>
                  <a:srgbClr val="1A547A"/>
                </a:solidFill>
                <a:latin typeface="Montserrat" panose="00000500000000000000" pitchFamily="2" charset="0"/>
                <a:ea typeface="Times New Roman"/>
                <a:cs typeface="Times New Roman"/>
                <a:sym typeface="Times New Roman"/>
              </a:rPr>
              <a:t>Buprenorphine</a:t>
            </a:r>
            <a:r>
              <a:rPr lang="en-US" sz="1600" dirty="0">
                <a:solidFill>
                  <a:srgbClr val="1A547A"/>
                </a:solidFill>
                <a:latin typeface="Montserrat" panose="00000500000000000000" pitchFamily="2" charset="0"/>
                <a:ea typeface="Times New Roman"/>
                <a:cs typeface="Times New Roman"/>
                <a:sym typeface="Times New Roman"/>
              </a:rPr>
              <a:t> is approved for patients at least 16 years old.</a:t>
            </a:r>
          </a:p>
          <a:p>
            <a:pPr marL="647700" lvl="1"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It is often considered to be the first choice.</a:t>
            </a:r>
          </a:p>
          <a:p>
            <a:pPr marL="647700" lvl="1"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It significantly decreases the use of opioids and cocaine.</a:t>
            </a:r>
          </a:p>
          <a:p>
            <a:pPr marL="647700" lvl="1"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It has much better treatment retention in comparison to no MOUD.</a:t>
            </a:r>
          </a:p>
          <a:p>
            <a:pPr marL="647700" lvl="1"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It decreases injecting.</a:t>
            </a:r>
          </a:p>
          <a:p>
            <a:pPr marL="647700" lvl="1"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It decreases the need for additional treatment while patients are on medication.</a:t>
            </a:r>
          </a:p>
          <a:p>
            <a:pPr marL="304800" indent="-285750">
              <a:buClr>
                <a:srgbClr val="1A547A"/>
              </a:buClr>
              <a:buSzPct val="80000"/>
              <a:buFont typeface="Montserrat" panose="00000500000000000000" pitchFamily="2" charset="0"/>
              <a:buChar char="O"/>
            </a:pPr>
            <a:r>
              <a:rPr lang="en-US" sz="1600" b="1" dirty="0">
                <a:solidFill>
                  <a:srgbClr val="1A547A"/>
                </a:solidFill>
                <a:latin typeface="Montserrat" panose="00000500000000000000" pitchFamily="2" charset="0"/>
                <a:ea typeface="Times New Roman"/>
                <a:cs typeface="Times New Roman"/>
                <a:sym typeface="Times New Roman"/>
              </a:rPr>
              <a:t>Methadone</a:t>
            </a:r>
            <a:r>
              <a:rPr lang="en-US" sz="1600" dirty="0">
                <a:solidFill>
                  <a:srgbClr val="1A547A"/>
                </a:solidFill>
                <a:latin typeface="Montserrat" panose="00000500000000000000" pitchFamily="2" charset="0"/>
                <a:ea typeface="Times New Roman"/>
                <a:cs typeface="Times New Roman"/>
                <a:sym typeface="Times New Roman"/>
              </a:rPr>
              <a:t> is approved for patients at least 18 years old.</a:t>
            </a:r>
          </a:p>
          <a:p>
            <a:pPr marL="647700" lvl="1" indent="-285750">
              <a:spcBef>
                <a:spcPts val="300"/>
              </a:spcBef>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42 CFR § 8.12 offers an exception for patients 16 to 17 years old with a documented history of at least two prior unsuccessful withdrawal management attempts and that have parental consent.</a:t>
            </a:r>
          </a:p>
          <a:p>
            <a:pPr marL="304800" indent="-285750">
              <a:buClr>
                <a:srgbClr val="1A547A"/>
              </a:buClr>
              <a:buSzPct val="80000"/>
              <a:buFont typeface="Montserrat" panose="00000500000000000000" pitchFamily="2" charset="0"/>
              <a:buChar char="O"/>
            </a:pPr>
            <a:r>
              <a:rPr lang="en-US" sz="1600" b="1" dirty="0">
                <a:solidFill>
                  <a:srgbClr val="1A547A"/>
                </a:solidFill>
                <a:latin typeface="Montserrat" panose="00000500000000000000" pitchFamily="2" charset="0"/>
                <a:ea typeface="Times New Roman"/>
                <a:cs typeface="Times New Roman"/>
                <a:sym typeface="Times New Roman"/>
              </a:rPr>
              <a:t>Naltrexone ER </a:t>
            </a:r>
            <a:r>
              <a:rPr lang="en-US" sz="1600" dirty="0">
                <a:solidFill>
                  <a:srgbClr val="1A547A"/>
                </a:solidFill>
                <a:latin typeface="Montserrat" panose="00000500000000000000" pitchFamily="2" charset="0"/>
                <a:ea typeface="Times New Roman"/>
                <a:cs typeface="Times New Roman"/>
                <a:sym typeface="Times New Roman"/>
              </a:rPr>
              <a:t>is approved for patients at least 18 years old.</a:t>
            </a:r>
          </a:p>
          <a:p>
            <a:pPr marL="19050" indent="0">
              <a:buClr>
                <a:srgbClr val="1A547A"/>
              </a:buClr>
              <a:buSzPct val="80000"/>
              <a:buNone/>
            </a:pPr>
            <a:r>
              <a:rPr lang="en-US" sz="1600" dirty="0">
                <a:solidFill>
                  <a:srgbClr val="1A547A"/>
                </a:solidFill>
                <a:latin typeface="Montserrat" panose="00000500000000000000" pitchFamily="2" charset="0"/>
                <a:ea typeface="Times New Roman"/>
                <a:cs typeface="Times New Roman"/>
                <a:sym typeface="Times New Roman"/>
              </a:rPr>
              <a:t>Age of consent for MOUD varies by state; make sure you are familiar with your state’s regulations.</a:t>
            </a:r>
          </a:p>
        </p:txBody>
      </p:sp>
      <p:sp>
        <p:nvSpPr>
          <p:cNvPr id="8" name="TextBox 7">
            <a:extLst>
              <a:ext uri="{FF2B5EF4-FFF2-40B4-BE49-F238E27FC236}">
                <a16:creationId xmlns:a16="http://schemas.microsoft.com/office/drawing/2014/main" id="{D7FC1E9B-7D07-4439-820F-4ABDACC8D8A2}"/>
              </a:ext>
            </a:extLst>
          </p:cNvPr>
          <p:cNvSpPr txBox="1"/>
          <p:nvPr/>
        </p:nvSpPr>
        <p:spPr>
          <a:xfrm>
            <a:off x="248840" y="4800133"/>
            <a:ext cx="6947697" cy="230832"/>
          </a:xfrm>
          <a:prstGeom prst="rect">
            <a:avLst/>
          </a:prstGeom>
          <a:noFill/>
        </p:spPr>
        <p:txBody>
          <a:bodyPr wrap="square" rtlCol="0">
            <a:spAutoFit/>
          </a:bodyPr>
          <a:lstStyle/>
          <a:p>
            <a:r>
              <a:rPr lang="en-US" sz="900" dirty="0">
                <a:solidFill>
                  <a:srgbClr val="108C96"/>
                </a:solidFill>
                <a:latin typeface="Montserrat" panose="00000500000000000000"/>
              </a:rPr>
              <a:t>AAP. 2016.; Fishman, et al. 2010.; </a:t>
            </a:r>
            <a:r>
              <a:rPr lang="en-US" sz="900" dirty="0" err="1">
                <a:solidFill>
                  <a:srgbClr val="108C96"/>
                </a:solidFill>
                <a:latin typeface="Montserrat" panose="00000500000000000000"/>
              </a:rPr>
              <a:t>Kampman</a:t>
            </a:r>
            <a:r>
              <a:rPr lang="en-US" sz="900" dirty="0">
                <a:solidFill>
                  <a:srgbClr val="108C96"/>
                </a:solidFill>
                <a:latin typeface="Montserrat" panose="00000500000000000000"/>
              </a:rPr>
              <a:t>, et al. 2015.; Woody, et al. 2008.; CFR 42. 2017.; DATA. 2000.</a:t>
            </a:r>
          </a:p>
        </p:txBody>
      </p:sp>
    </p:spTree>
    <p:extLst>
      <p:ext uri="{BB962C8B-B14F-4D97-AF65-F5344CB8AC3E}">
        <p14:creationId xmlns:p14="http://schemas.microsoft.com/office/powerpoint/2010/main" val="6174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10" name="Picture 9">
            <a:extLst>
              <a:ext uri="{FF2B5EF4-FFF2-40B4-BE49-F238E27FC236}">
                <a16:creationId xmlns:a16="http://schemas.microsoft.com/office/drawing/2014/main" id="{247C5E30-2E61-4E95-BF38-3C9222D4C2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8201"/>
          <a:stretch/>
        </p:blipFill>
        <p:spPr>
          <a:xfrm flipH="1">
            <a:off x="7350271" y="0"/>
            <a:ext cx="1793728" cy="5143500"/>
          </a:xfrm>
          <a:prstGeom prst="rect">
            <a:avLst/>
          </a:prstGeom>
        </p:spPr>
      </p:pic>
      <p:pic>
        <p:nvPicPr>
          <p:cNvPr id="3" name="Picture 2">
            <a:extLst>
              <a:ext uri="{FF2B5EF4-FFF2-40B4-BE49-F238E27FC236}">
                <a16:creationId xmlns:a16="http://schemas.microsoft.com/office/drawing/2014/main" id="{333436D5-F60E-40A1-93E0-AF2DA588C2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668"/>
          <a:stretch/>
        </p:blipFill>
        <p:spPr>
          <a:xfrm>
            <a:off x="0" y="0"/>
            <a:ext cx="7350273" cy="5143500"/>
          </a:xfrm>
          <a:prstGeom prst="rect">
            <a:avLst/>
          </a:prstGeom>
        </p:spPr>
      </p:pic>
      <p:sp>
        <p:nvSpPr>
          <p:cNvPr id="12" name="Rectangle 11">
            <a:extLst>
              <a:ext uri="{FF2B5EF4-FFF2-40B4-BE49-F238E27FC236}">
                <a16:creationId xmlns:a16="http://schemas.microsoft.com/office/drawing/2014/main" id="{1343C556-63DF-4854-9EBA-8DB837FD85DA}"/>
              </a:ext>
            </a:extLst>
          </p:cNvPr>
          <p:cNvSpPr/>
          <p:nvPr/>
        </p:nvSpPr>
        <p:spPr>
          <a:xfrm flipH="1">
            <a:off x="1157288" y="18"/>
            <a:ext cx="7986712" cy="5143482"/>
          </a:xfrm>
          <a:prstGeom prst="rect">
            <a:avLst/>
          </a:prstGeom>
          <a:gradFill flip="none" rotWithShape="1">
            <a:gsLst>
              <a:gs pos="0">
                <a:schemeClr val="bg1">
                  <a:alpha val="39000"/>
                </a:schemeClr>
              </a:gs>
              <a:gs pos="47000">
                <a:schemeClr val="bg1">
                  <a:alpha val="46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F3B9B765-A950-46EA-934C-74ACFF02C91E}"/>
              </a:ext>
            </a:extLst>
          </p:cNvPr>
          <p:cNvSpPr txBox="1"/>
          <p:nvPr/>
        </p:nvSpPr>
        <p:spPr>
          <a:xfrm>
            <a:off x="4394954" y="247101"/>
            <a:ext cx="332664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Learning Objectives</a:t>
            </a:r>
          </a:p>
        </p:txBody>
      </p:sp>
      <p:cxnSp>
        <p:nvCxnSpPr>
          <p:cNvPr id="7" name="Straight Connector 6">
            <a:extLst>
              <a:ext uri="{FF2B5EF4-FFF2-40B4-BE49-F238E27FC236}">
                <a16:creationId xmlns:a16="http://schemas.microsoft.com/office/drawing/2014/main" id="{CAB332B0-F4A8-41DA-ADFD-F6E506EBF1F7}"/>
              </a:ext>
            </a:extLst>
          </p:cNvPr>
          <p:cNvCxnSpPr>
            <a:cxnSpLocks/>
          </p:cNvCxnSpPr>
          <p:nvPr/>
        </p:nvCxnSpPr>
        <p:spPr>
          <a:xfrm>
            <a:off x="4503239" y="893484"/>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8" name="Google Shape;105;p22">
            <a:extLst>
              <a:ext uri="{FF2B5EF4-FFF2-40B4-BE49-F238E27FC236}">
                <a16:creationId xmlns:a16="http://schemas.microsoft.com/office/drawing/2014/main" id="{A95E5BD6-CF72-4921-9E24-EC7A216ACE5B}"/>
              </a:ext>
            </a:extLst>
          </p:cNvPr>
          <p:cNvSpPr txBox="1">
            <a:spLocks/>
          </p:cNvSpPr>
          <p:nvPr/>
        </p:nvSpPr>
        <p:spPr>
          <a:xfrm>
            <a:off x="4394954" y="1207322"/>
            <a:ext cx="4416879" cy="2961867"/>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Discuss appropriate management of opioid use disorder in adolescents.</a:t>
            </a:r>
          </a:p>
          <a:p>
            <a:pPr marL="304800" indent="-285750">
              <a:buClr>
                <a:srgbClr val="1A547A"/>
              </a:buClr>
              <a:buSzPct val="80000"/>
              <a:buFont typeface="Montserrat" panose="00000500000000000000" pitchFamily="2" charset="0"/>
              <a:buChar char="O"/>
            </a:pPr>
            <a:r>
              <a:rPr lang="en-US" sz="2000" b="1" dirty="0">
                <a:solidFill>
                  <a:srgbClr val="1A547A"/>
                </a:solidFill>
                <a:latin typeface="Montserrat" panose="00000500000000000000" pitchFamily="2" charset="0"/>
              </a:rPr>
              <a:t>Describe appropriate management of opioid use disorder during pregnancy.</a:t>
            </a:r>
          </a:p>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Outline considerations affecting the use of medications for addiction treatment in older patients.</a:t>
            </a:r>
          </a:p>
        </p:txBody>
      </p:sp>
      <p:sp>
        <p:nvSpPr>
          <p:cNvPr id="18" name="Slide Number Placeholder 2">
            <a:extLst>
              <a:ext uri="{FF2B5EF4-FFF2-40B4-BE49-F238E27FC236}">
                <a16:creationId xmlns:a16="http://schemas.microsoft.com/office/drawing/2014/main" id="{F4B2B847-0426-4D9F-8C2C-03D76C305E6F}"/>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8</a:t>
            </a:fld>
            <a:endParaRPr lang="en-US" dirty="0">
              <a:solidFill>
                <a:srgbClr val="108C96"/>
              </a:solidFill>
              <a:latin typeface="Montserrat" panose="00000500000000000000" pitchFamily="2" charset="0"/>
            </a:endParaRPr>
          </a:p>
        </p:txBody>
      </p:sp>
    </p:spTree>
    <p:extLst>
      <p:ext uri="{BB962C8B-B14F-4D97-AF65-F5344CB8AC3E}">
        <p14:creationId xmlns:p14="http://schemas.microsoft.com/office/powerpoint/2010/main" val="82435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12" name="Google Shape;41;p13">
            <a:extLst>
              <a:ext uri="{FF2B5EF4-FFF2-40B4-BE49-F238E27FC236}">
                <a16:creationId xmlns:a16="http://schemas.microsoft.com/office/drawing/2014/main" id="{67A97A10-36C0-49BC-A33F-3E5FEC24180B}"/>
              </a:ext>
            </a:extLst>
          </p:cNvPr>
          <p:cNvSpPr txBox="1"/>
          <p:nvPr/>
        </p:nvSpPr>
        <p:spPr>
          <a:xfrm>
            <a:off x="558716" y="346871"/>
            <a:ext cx="808522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Opioid Use Disorder in Pregnancy</a:t>
            </a:r>
          </a:p>
        </p:txBody>
      </p:sp>
      <p:cxnSp>
        <p:nvCxnSpPr>
          <p:cNvPr id="13" name="Straight Connector 12">
            <a:extLst>
              <a:ext uri="{FF2B5EF4-FFF2-40B4-BE49-F238E27FC236}">
                <a16:creationId xmlns:a16="http://schemas.microsoft.com/office/drawing/2014/main" id="{B6AD3D3A-7ED3-48FF-B340-D59322492CFC}"/>
              </a:ext>
            </a:extLst>
          </p:cNvPr>
          <p:cNvCxnSpPr>
            <a:cxnSpLocks/>
          </p:cNvCxnSpPr>
          <p:nvPr/>
        </p:nvCxnSpPr>
        <p:spPr>
          <a:xfrm>
            <a:off x="652715" y="1087322"/>
            <a:ext cx="535406" cy="0"/>
          </a:xfrm>
          <a:prstGeom prst="line">
            <a:avLst/>
          </a:prstGeom>
          <a:noFill/>
          <a:ln w="57150" cap="flat" cmpd="sng" algn="ctr">
            <a:solidFill>
              <a:srgbClr val="4ABDE8">
                <a:shade val="95000"/>
                <a:satMod val="105000"/>
              </a:srgbClr>
            </a:solidFill>
            <a:prstDash val="solid"/>
          </a:ln>
          <a:effectLst/>
        </p:spPr>
      </p:cxnSp>
      <p:sp>
        <p:nvSpPr>
          <p:cNvPr id="9" name="Google Shape;268;p29">
            <a:extLst>
              <a:ext uri="{FF2B5EF4-FFF2-40B4-BE49-F238E27FC236}">
                <a16:creationId xmlns:a16="http://schemas.microsoft.com/office/drawing/2014/main" id="{D45D1FFE-628A-4DCC-A8DE-4FF4474F7F49}"/>
              </a:ext>
            </a:extLst>
          </p:cNvPr>
          <p:cNvSpPr txBox="1">
            <a:spLocks/>
          </p:cNvSpPr>
          <p:nvPr/>
        </p:nvSpPr>
        <p:spPr>
          <a:xfrm>
            <a:off x="283143" y="1137555"/>
            <a:ext cx="2561412" cy="323201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From 1999 to 2014, the prevalence of OUD increased 333%</a:t>
            </a:r>
          </a:p>
          <a:p>
            <a:pPr marL="257175" indent="-242888">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There were 1.5 cases of OUD per 1,000 delivery hospitalizations in 1999 and 6.5 cases per 1,000 delivery hospitalizations in 2014.</a:t>
            </a:r>
          </a:p>
          <a:p>
            <a:pPr marL="257175" indent="-242888">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Opioid abuse and dependence is associated with an increased risk of maternal death of over 4 times.</a:t>
            </a:r>
          </a:p>
          <a:p>
            <a:pPr marL="257175" indent="-242888">
              <a:lnSpc>
                <a:spcPct val="100000"/>
              </a:lnSpc>
              <a:spcBef>
                <a:spcPts val="600"/>
              </a:spcBef>
              <a:buClr>
                <a:schemeClr val="bg1"/>
              </a:buClr>
              <a:buSzPct val="80000"/>
              <a:buFont typeface="Montserrat" panose="00000500000000000000" pitchFamily="2" charset="0"/>
              <a:buChar char="O"/>
            </a:pPr>
            <a:endParaRPr lang="en-US" sz="1400" dirty="0">
              <a:solidFill>
                <a:schemeClr val="bg1"/>
              </a:solidFill>
              <a:latin typeface="Montserrat" panose="00000500000000000000" pitchFamily="2" charset="0"/>
              <a:ea typeface="Times New Roman"/>
              <a:cs typeface="Times New Roman"/>
              <a:sym typeface="Times New Roman"/>
            </a:endParaRPr>
          </a:p>
        </p:txBody>
      </p:sp>
      <p:sp>
        <p:nvSpPr>
          <p:cNvPr id="6" name="TextBox 5">
            <a:extLst>
              <a:ext uri="{FF2B5EF4-FFF2-40B4-BE49-F238E27FC236}">
                <a16:creationId xmlns:a16="http://schemas.microsoft.com/office/drawing/2014/main" id="{B1CEE9FB-6BFD-45BC-B461-FD09636FDE12}"/>
              </a:ext>
            </a:extLst>
          </p:cNvPr>
          <p:cNvSpPr txBox="1"/>
          <p:nvPr/>
        </p:nvSpPr>
        <p:spPr>
          <a:xfrm>
            <a:off x="248840" y="4800133"/>
            <a:ext cx="8190165" cy="230832"/>
          </a:xfrm>
          <a:prstGeom prst="rect">
            <a:avLst/>
          </a:prstGeom>
          <a:noFill/>
        </p:spPr>
        <p:txBody>
          <a:bodyPr wrap="square" rtlCol="0">
            <a:spAutoFit/>
          </a:bodyPr>
          <a:lstStyle/>
          <a:p>
            <a:r>
              <a:rPr lang="en-US" sz="900" dirty="0">
                <a:solidFill>
                  <a:schemeClr val="bg1"/>
                </a:solidFill>
                <a:latin typeface="Montserrat" panose="00000500000000000000"/>
              </a:rPr>
              <a:t>Hand, et al. 2017.; Patrick, et al. 2015.; Maeda, et al. 2014.; Haight, et al. 2018.</a:t>
            </a:r>
          </a:p>
        </p:txBody>
      </p:sp>
      <p:sp>
        <p:nvSpPr>
          <p:cNvPr id="5" name="Rectángulo: esquinas redondeadas 10">
            <a:extLst>
              <a:ext uri="{FF2B5EF4-FFF2-40B4-BE49-F238E27FC236}">
                <a16:creationId xmlns:a16="http://schemas.microsoft.com/office/drawing/2014/main" id="{E1870F85-20E9-4725-AAAA-F02097FE6B96}"/>
              </a:ext>
            </a:extLst>
          </p:cNvPr>
          <p:cNvSpPr/>
          <p:nvPr/>
        </p:nvSpPr>
        <p:spPr>
          <a:xfrm>
            <a:off x="2902530" y="1237352"/>
            <a:ext cx="5750003" cy="3132222"/>
          </a:xfrm>
          <a:prstGeom prst="roundRect">
            <a:avLst>
              <a:gd name="adj" fmla="val 4722"/>
            </a:avLst>
          </a:prstGeom>
          <a:solidFill>
            <a:schemeClr val="bg1"/>
          </a:solidFill>
          <a:ln w="38100">
            <a:solidFill>
              <a:srgbClr val="CFB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7" name="Picture 6" descr="Chart, line chart&#10;&#10;Description automatically generated">
            <a:extLst>
              <a:ext uri="{FF2B5EF4-FFF2-40B4-BE49-F238E27FC236}">
                <a16:creationId xmlns:a16="http://schemas.microsoft.com/office/drawing/2014/main" id="{EF1B7F10-8BF4-4739-B368-19A2493BA2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67" t="21286" b="2717"/>
          <a:stretch/>
        </p:blipFill>
        <p:spPr>
          <a:xfrm>
            <a:off x="3163314" y="1769107"/>
            <a:ext cx="5444047" cy="2159150"/>
          </a:xfrm>
          <a:prstGeom prst="rect">
            <a:avLst/>
          </a:prstGeom>
        </p:spPr>
      </p:pic>
      <p:sp>
        <p:nvSpPr>
          <p:cNvPr id="8" name="Google Shape;41;p13">
            <a:extLst>
              <a:ext uri="{FF2B5EF4-FFF2-40B4-BE49-F238E27FC236}">
                <a16:creationId xmlns:a16="http://schemas.microsoft.com/office/drawing/2014/main" id="{C14E6369-2EDB-4D17-825A-DBA00A65FB10}"/>
              </a:ext>
            </a:extLst>
          </p:cNvPr>
          <p:cNvSpPr txBox="1"/>
          <p:nvPr/>
        </p:nvSpPr>
        <p:spPr>
          <a:xfrm>
            <a:off x="3147639" y="1266115"/>
            <a:ext cx="4699731" cy="598726"/>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dirty="0">
                <a:solidFill>
                  <a:schemeClr val="tx1"/>
                </a:solidFill>
                <a:latin typeface="Montserrat" panose="00000500000000000000" pitchFamily="2" charset="0"/>
                <a:ea typeface="Calibri"/>
                <a:cs typeface="Calibri"/>
                <a:sym typeface="Calibri"/>
              </a:rPr>
              <a:t>National prevalence of opioid use disorder per 1,000 delivery hospitalizations in the US from 1999 to 2014.*</a:t>
            </a:r>
          </a:p>
        </p:txBody>
      </p:sp>
      <p:sp>
        <p:nvSpPr>
          <p:cNvPr id="10" name="Google Shape;41;p13">
            <a:extLst>
              <a:ext uri="{FF2B5EF4-FFF2-40B4-BE49-F238E27FC236}">
                <a16:creationId xmlns:a16="http://schemas.microsoft.com/office/drawing/2014/main" id="{93AE46F2-9C52-45D7-9F53-6030EEA93F09}"/>
              </a:ext>
            </a:extLst>
          </p:cNvPr>
          <p:cNvSpPr txBox="1"/>
          <p:nvPr/>
        </p:nvSpPr>
        <p:spPr>
          <a:xfrm>
            <a:off x="3054320" y="4126204"/>
            <a:ext cx="4214738" cy="222656"/>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900" dirty="0">
                <a:solidFill>
                  <a:schemeClr val="tx1"/>
                </a:solidFill>
                <a:latin typeface="Montserrat" panose="00000500000000000000" pitchFamily="2" charset="0"/>
                <a:ea typeface="Calibri"/>
                <a:cs typeface="Calibri"/>
                <a:sym typeface="Calibri"/>
              </a:rPr>
              <a:t>*National Inpatient Sample (NIS), Healthcare Cost and Utilization Project (HCUP)</a:t>
            </a:r>
          </a:p>
        </p:txBody>
      </p:sp>
      <p:sp>
        <p:nvSpPr>
          <p:cNvPr id="11" name="Google Shape;41;p13">
            <a:extLst>
              <a:ext uri="{FF2B5EF4-FFF2-40B4-BE49-F238E27FC236}">
                <a16:creationId xmlns:a16="http://schemas.microsoft.com/office/drawing/2014/main" id="{D48ED70E-86DE-4E45-A4F3-623767D88EBB}"/>
              </a:ext>
            </a:extLst>
          </p:cNvPr>
          <p:cNvSpPr txBox="1"/>
          <p:nvPr/>
        </p:nvSpPr>
        <p:spPr>
          <a:xfrm rot="16200000">
            <a:off x="1931567" y="2668368"/>
            <a:ext cx="2251085" cy="181058"/>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1000" dirty="0">
                <a:solidFill>
                  <a:schemeClr val="tx1"/>
                </a:solidFill>
                <a:latin typeface="Montserrat" panose="00000500000000000000" pitchFamily="2" charset="0"/>
                <a:ea typeface="Calibri"/>
                <a:cs typeface="Calibri"/>
                <a:sym typeface="Calibri"/>
              </a:rPr>
              <a:t>Cases per 1,000 delivery hospitalizations</a:t>
            </a:r>
          </a:p>
        </p:txBody>
      </p:sp>
      <p:sp>
        <p:nvSpPr>
          <p:cNvPr id="14" name="Google Shape;41;p13">
            <a:extLst>
              <a:ext uri="{FF2B5EF4-FFF2-40B4-BE49-F238E27FC236}">
                <a16:creationId xmlns:a16="http://schemas.microsoft.com/office/drawing/2014/main" id="{78DDAC61-FE8A-466C-B67E-71781D1CB7B5}"/>
              </a:ext>
            </a:extLst>
          </p:cNvPr>
          <p:cNvSpPr txBox="1"/>
          <p:nvPr/>
        </p:nvSpPr>
        <p:spPr>
          <a:xfrm>
            <a:off x="3287151" y="3937938"/>
            <a:ext cx="419309" cy="181225"/>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1000" dirty="0">
                <a:solidFill>
                  <a:schemeClr val="tx1"/>
                </a:solidFill>
                <a:latin typeface="Montserrat" panose="00000500000000000000" pitchFamily="2" charset="0"/>
                <a:ea typeface="Calibri"/>
                <a:cs typeface="Calibri"/>
                <a:sym typeface="Calibri"/>
              </a:rPr>
              <a:t>Year</a:t>
            </a:r>
          </a:p>
        </p:txBody>
      </p:sp>
    </p:spTree>
    <p:extLst>
      <p:ext uri="{BB962C8B-B14F-4D97-AF65-F5344CB8AC3E}">
        <p14:creationId xmlns:p14="http://schemas.microsoft.com/office/powerpoint/2010/main" val="223417085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Custom 5">
      <a:dk1>
        <a:srgbClr val="000000"/>
      </a:dk1>
      <a:lt1>
        <a:srgbClr val="FFFFFF"/>
      </a:lt1>
      <a:dk2>
        <a:srgbClr val="637052"/>
      </a:dk2>
      <a:lt2>
        <a:srgbClr val="CCDDEA"/>
      </a:lt2>
      <a:accent1>
        <a:srgbClr val="4ABDE8"/>
      </a:accent1>
      <a:accent2>
        <a:srgbClr val="0E2144"/>
      </a:accent2>
      <a:accent3>
        <a:srgbClr val="A6D30B"/>
      </a:accent3>
      <a:accent4>
        <a:srgbClr val="515B61"/>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3936</TotalTime>
  <Words>2708</Words>
  <Application>Microsoft Office PowerPoint</Application>
  <PresentationFormat>On-screen Show (16:9)</PresentationFormat>
  <Paragraphs>218</Paragraphs>
  <Slides>25</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Cambria</vt:lpstr>
      <vt:lpstr>Montserrat</vt:lpstr>
      <vt:lpstr>Montserrat Light</vt:lpstr>
      <vt:lpstr>Simple Light</vt:lpstr>
      <vt:lpstr>1_Retrospect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dc:title>
  <dc:creator>Lai, Lucinda,M.D.</dc:creator>
  <cp:lastModifiedBy>Tina Urbina</cp:lastModifiedBy>
  <cp:revision>281</cp:revision>
  <dcterms:created xsi:type="dcterms:W3CDTF">2021-01-05T18:09:46Z</dcterms:created>
  <dcterms:modified xsi:type="dcterms:W3CDTF">2021-12-15T22:55:35Z</dcterms:modified>
</cp:coreProperties>
</file>